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14"/>
  </p:notesMasterIdLst>
  <p:sldIdLst>
    <p:sldId id="256" r:id="rId3"/>
    <p:sldId id="257" r:id="rId4"/>
    <p:sldId id="276" r:id="rId5"/>
    <p:sldId id="315" r:id="rId6"/>
    <p:sldId id="259" r:id="rId7"/>
    <p:sldId id="313" r:id="rId8"/>
    <p:sldId id="260" r:id="rId9"/>
    <p:sldId id="314" r:id="rId10"/>
    <p:sldId id="305" r:id="rId11"/>
    <p:sldId id="261"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F0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74" autoAdjust="0"/>
    <p:restoredTop sz="90393" autoAdjust="0"/>
  </p:normalViewPr>
  <p:slideViewPr>
    <p:cSldViewPr snapToGrid="0">
      <p:cViewPr varScale="1">
        <p:scale>
          <a:sx n="76" d="100"/>
          <a:sy n="76" d="100"/>
        </p:scale>
        <p:origin x="-1421" y="-82"/>
      </p:cViewPr>
      <p:guideLst>
        <p:guide orient="horz" pos="2160"/>
        <p:guide pos="2880"/>
      </p:guideLst>
    </p:cSldViewPr>
  </p:slideViewPr>
  <p:notesTextViewPr>
    <p:cViewPr>
      <p:scale>
        <a:sx n="1" d="1"/>
        <a:sy n="1" d="1"/>
      </p:scale>
      <p:origin x="0" y="0"/>
    </p:cViewPr>
  </p:notesTextViewPr>
  <p:notesViewPr>
    <p:cSldViewPr snapToGrid="0">
      <p:cViewPr varScale="1">
        <p:scale>
          <a:sx n="90" d="100"/>
          <a:sy n="90" d="100"/>
        </p:scale>
        <p:origin x="3744" y="2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D2405-15C9-4616-A831-CB6D19933006}" type="datetimeFigureOut">
              <a:rPr lang="en-US" smtClean="0"/>
              <a:pPr/>
              <a:t>10/14/2018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E258C-2E14-464A-AA57-180544448B6D}" type="slidenum">
              <a:rPr lang="en-US" smtClean="0"/>
              <a:pPr/>
              <a:t>‹#›</a:t>
            </a:fld>
            <a:endParaRPr lang="en-US"/>
          </a:p>
        </p:txBody>
      </p:sp>
    </p:spTree>
    <p:extLst>
      <p:ext uri="{BB962C8B-B14F-4D97-AF65-F5344CB8AC3E}">
        <p14:creationId xmlns:p14="http://schemas.microsoft.com/office/powerpoint/2010/main" xmlns="" val="149058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a:t>
            </a:fld>
            <a:endParaRPr lang="en-US"/>
          </a:p>
        </p:txBody>
      </p:sp>
    </p:spTree>
    <p:extLst>
      <p:ext uri="{BB962C8B-B14F-4D97-AF65-F5344CB8AC3E}">
        <p14:creationId xmlns:p14="http://schemas.microsoft.com/office/powerpoint/2010/main" xmlns="" val="1784544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10</a:t>
            </a:fld>
            <a:endParaRPr lang="en-US"/>
          </a:p>
        </p:txBody>
      </p:sp>
    </p:spTree>
    <p:extLst>
      <p:ext uri="{BB962C8B-B14F-4D97-AF65-F5344CB8AC3E}">
        <p14:creationId xmlns:p14="http://schemas.microsoft.com/office/powerpoint/2010/main" xmlns="" val="1299217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11</a:t>
            </a:fld>
            <a:endParaRPr lang="en-US"/>
          </a:p>
        </p:txBody>
      </p:sp>
    </p:spTree>
    <p:extLst>
      <p:ext uri="{BB962C8B-B14F-4D97-AF65-F5344CB8AC3E}">
        <p14:creationId xmlns:p14="http://schemas.microsoft.com/office/powerpoint/2010/main" xmlns="" val="32967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2</a:t>
            </a:fld>
            <a:endParaRPr lang="en-US"/>
          </a:p>
        </p:txBody>
      </p:sp>
    </p:spTree>
    <p:extLst>
      <p:ext uri="{BB962C8B-B14F-4D97-AF65-F5344CB8AC3E}">
        <p14:creationId xmlns:p14="http://schemas.microsoft.com/office/powerpoint/2010/main" xmlns="" val="1085974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3</a:t>
            </a:fld>
            <a:endParaRPr lang="en-US"/>
          </a:p>
        </p:txBody>
      </p:sp>
    </p:spTree>
    <p:extLst>
      <p:ext uri="{BB962C8B-B14F-4D97-AF65-F5344CB8AC3E}">
        <p14:creationId xmlns:p14="http://schemas.microsoft.com/office/powerpoint/2010/main" xmlns="" val="50185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4</a:t>
            </a:fld>
            <a:endParaRPr lang="en-US"/>
          </a:p>
        </p:txBody>
      </p:sp>
    </p:spTree>
    <p:extLst>
      <p:ext uri="{BB962C8B-B14F-4D97-AF65-F5344CB8AC3E}">
        <p14:creationId xmlns:p14="http://schemas.microsoft.com/office/powerpoint/2010/main" xmlns="" val="50185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5</a:t>
            </a:fld>
            <a:endParaRPr lang="en-US"/>
          </a:p>
        </p:txBody>
      </p:sp>
    </p:spTree>
    <p:extLst>
      <p:ext uri="{BB962C8B-B14F-4D97-AF65-F5344CB8AC3E}">
        <p14:creationId xmlns:p14="http://schemas.microsoft.com/office/powerpoint/2010/main" xmlns="" val="2141231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6</a:t>
            </a:fld>
            <a:endParaRPr lang="en-US"/>
          </a:p>
        </p:txBody>
      </p:sp>
    </p:spTree>
    <p:extLst>
      <p:ext uri="{BB962C8B-B14F-4D97-AF65-F5344CB8AC3E}">
        <p14:creationId xmlns:p14="http://schemas.microsoft.com/office/powerpoint/2010/main" xmlns="" val="1447711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7</a:t>
            </a:fld>
            <a:endParaRPr lang="en-US"/>
          </a:p>
        </p:txBody>
      </p:sp>
    </p:spTree>
    <p:extLst>
      <p:ext uri="{BB962C8B-B14F-4D97-AF65-F5344CB8AC3E}">
        <p14:creationId xmlns:p14="http://schemas.microsoft.com/office/powerpoint/2010/main" xmlns="" val="149368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8</a:t>
            </a:fld>
            <a:endParaRPr lang="en-US"/>
          </a:p>
        </p:txBody>
      </p:sp>
    </p:spTree>
    <p:extLst>
      <p:ext uri="{BB962C8B-B14F-4D97-AF65-F5344CB8AC3E}">
        <p14:creationId xmlns:p14="http://schemas.microsoft.com/office/powerpoint/2010/main" xmlns="" val="149368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9</a:t>
            </a:fld>
            <a:endParaRPr lang="en-US"/>
          </a:p>
        </p:txBody>
      </p:sp>
    </p:spTree>
    <p:extLst>
      <p:ext uri="{BB962C8B-B14F-4D97-AF65-F5344CB8AC3E}">
        <p14:creationId xmlns:p14="http://schemas.microsoft.com/office/powerpoint/2010/main" xmlns="" val="62817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10/14/2018</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424872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4339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84860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294910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214047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solidFill>
                  <a:srgbClr val="FFFFFF"/>
                </a:solidFill>
              </a:rPr>
              <a:pPr/>
              <a:t>10/14/2018</a:t>
            </a:fld>
            <a:endParaRPr lang="en-US" dirty="0">
              <a:solidFill>
                <a:srgbClr val="FFFFFF"/>
              </a:solidFill>
            </a:endParaRP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solidFill>
                <a:srgbClr val="FFFFFF"/>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solidFill>
                  <a:srgbClr val="FFFFFF"/>
                </a:solidFill>
              </a:rPr>
              <a:pPr/>
              <a:t>‹#›</a:t>
            </a:fld>
            <a:endParaRPr lang="en-US" dirty="0">
              <a:solidFill>
                <a:srgbClr val="FFFFFF"/>
              </a:solidFill>
            </a:endParaRP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0783049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6" name="Footer Placeholder 5"/>
          <p:cNvSpPr>
            <a:spLocks noGrp="1"/>
          </p:cNvSpPr>
          <p:nvPr>
            <p:ph type="ftr" sz="quarter" idx="11"/>
          </p:nvPr>
        </p:nvSpPr>
        <p:spPr/>
        <p:txBody>
          <a:bodyPr/>
          <a:lstStyle/>
          <a:p>
            <a:endParaRPr lang="en-US" dirty="0">
              <a:solidFill>
                <a:srgbClr val="006600"/>
              </a:solidFill>
            </a:endParaRPr>
          </a:p>
        </p:txBody>
      </p:sp>
      <p:sp>
        <p:nvSpPr>
          <p:cNvPr id="7" name="Slide Number Placeholder 6"/>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91379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8" name="Footer Placeholder 7"/>
          <p:cNvSpPr>
            <a:spLocks noGrp="1"/>
          </p:cNvSpPr>
          <p:nvPr>
            <p:ph type="ftr" sz="quarter" idx="11"/>
          </p:nvPr>
        </p:nvSpPr>
        <p:spPr/>
        <p:txBody>
          <a:bodyPr/>
          <a:lstStyle/>
          <a:p>
            <a:endParaRPr lang="en-US" dirty="0">
              <a:solidFill>
                <a:srgbClr val="006600"/>
              </a:solidFill>
            </a:endParaRPr>
          </a:p>
        </p:txBody>
      </p:sp>
      <p:sp>
        <p:nvSpPr>
          <p:cNvPr id="9" name="Slide Number Placeholder 8"/>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325323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4" name="Footer Placeholder 3"/>
          <p:cNvSpPr>
            <a:spLocks noGrp="1"/>
          </p:cNvSpPr>
          <p:nvPr>
            <p:ph type="ftr" sz="quarter" idx="11"/>
          </p:nvPr>
        </p:nvSpPr>
        <p:spPr/>
        <p:txBody>
          <a:bodyPr/>
          <a:lstStyle/>
          <a:p>
            <a:endParaRPr lang="en-US" dirty="0">
              <a:solidFill>
                <a:srgbClr val="006600"/>
              </a:solidFill>
            </a:endParaRPr>
          </a:p>
        </p:txBody>
      </p:sp>
      <p:sp>
        <p:nvSpPr>
          <p:cNvPr id="5" name="Slide Number Placeholder 4"/>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745944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3" name="Footer Placeholder 2"/>
          <p:cNvSpPr>
            <a:spLocks noGrp="1"/>
          </p:cNvSpPr>
          <p:nvPr>
            <p:ph type="ftr" sz="quarter" idx="11"/>
          </p:nvPr>
        </p:nvSpPr>
        <p:spPr/>
        <p:txBody>
          <a:bodyPr/>
          <a:lstStyle/>
          <a:p>
            <a:endParaRPr lang="en-US" dirty="0">
              <a:solidFill>
                <a:srgbClr val="006600"/>
              </a:solidFill>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27278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45993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124858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20376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29367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3596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10/14/2018</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518571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3095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41886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02145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10/14/2018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52019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10/14/2018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7393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10/14/2018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78885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10/14/2018</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033533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006600"/>
                </a:solidFill>
              </a:rPr>
              <a:pPr/>
              <a:t>10/14/2018</a:t>
            </a:fld>
            <a:endParaRPr lang="en-US" dirty="0">
              <a:solidFill>
                <a:srgbClr val="006600"/>
              </a:solidFill>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9518797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621" y="3423138"/>
            <a:ext cx="7350369" cy="1330017"/>
          </a:xfrm>
        </p:spPr>
        <p:txBody>
          <a:bodyPr/>
          <a:lstStyle/>
          <a:p>
            <a:r>
              <a:rPr lang="en-US" sz="4050" dirty="0">
                <a:latin typeface="Garamond" panose="02020404030301010803" pitchFamily="18" charset="0"/>
              </a:rPr>
              <a:t>Grignard Reaction – Part 1</a:t>
            </a:r>
          </a:p>
        </p:txBody>
      </p:sp>
      <p:sp>
        <p:nvSpPr>
          <p:cNvPr id="3" name="Subtitle 2"/>
          <p:cNvSpPr>
            <a:spLocks noGrp="1"/>
          </p:cNvSpPr>
          <p:nvPr>
            <p:ph type="subTitle" idx="1"/>
          </p:nvPr>
        </p:nvSpPr>
        <p:spPr>
          <a:xfrm>
            <a:off x="1975423" y="4768677"/>
            <a:ext cx="5123755" cy="814678"/>
          </a:xfrm>
        </p:spPr>
        <p:txBody>
          <a:bodyPr>
            <a:normAutofit/>
          </a:bodyPr>
          <a:lstStyle/>
          <a:p>
            <a:r>
              <a:rPr lang="en-US" sz="2100" b="1" dirty="0">
                <a:latin typeface="Garamond" panose="02020404030301010803" pitchFamily="18" charset="0"/>
              </a:rPr>
              <a:t>Chemistry 318</a:t>
            </a:r>
          </a:p>
          <a:p>
            <a:r>
              <a:rPr lang="en-US" sz="2100" b="1" dirty="0" smtClean="0">
                <a:latin typeface="Garamond" panose="02020404030301010803" pitchFamily="18" charset="0"/>
              </a:rPr>
              <a:t>Fall 2018</a:t>
            </a:r>
            <a:endParaRPr lang="en-US" sz="2100" b="1" dirty="0">
              <a:latin typeface="Garamond" panose="02020404030301010803" pitchFamily="18" charset="0"/>
            </a:endParaRPr>
          </a:p>
        </p:txBody>
      </p:sp>
      <p:pic>
        <p:nvPicPr>
          <p:cNvPr id="4" name="Picture 3" descr="Screen Shot 2016-08-04 at 1.13.49 PM.png"/>
          <p:cNvPicPr>
            <a:picLocks noChangeAspect="1"/>
          </p:cNvPicPr>
          <p:nvPr/>
        </p:nvPicPr>
        <p:blipFill>
          <a:blip r:embed="rId3">
            <a:extLst>
              <a:ext uri="{BEBA8EAE-BF5A-486C-A8C5-ECC9F3942E4B}">
                <a14:imgProps xmlns:a14="http://schemas.microsoft.com/office/drawing/2010/main" xmlns="">
                  <a14:imgLayer r:embed="rId4">
                    <a14:imgEffect>
                      <a14:backgroundRemoval t="287" b="100000" l="0" r="100000">
                        <a14:foregroundMark x1="54412" y1="62178" x2="54412" y2="62178"/>
                        <a14:foregroundMark x1="40000" y1="60745" x2="40000" y2="60745"/>
                        <a14:foregroundMark x1="40882" y1="65043" x2="40882" y2="65043"/>
                        <a14:foregroundMark x1="42353" y1="67908" x2="42353" y2="67908"/>
                      </a14:backgroundRemoval>
                    </a14:imgEffect>
                  </a14:imgLayer>
                </a14:imgProps>
              </a:ext>
              <a:ext uri="{28A0092B-C50C-407E-A947-70E740481C1C}">
                <a14:useLocalDpi xmlns:a14="http://schemas.microsoft.com/office/drawing/2010/main" xmlns="" val="0"/>
              </a:ext>
            </a:extLst>
          </a:blip>
          <a:stretch>
            <a:fillRect/>
          </a:stretch>
        </p:blipFill>
        <p:spPr>
          <a:xfrm>
            <a:off x="3361404" y="938257"/>
            <a:ext cx="2420802" cy="2484881"/>
          </a:xfrm>
          <a:prstGeom prst="rect">
            <a:avLst/>
          </a:prstGeom>
        </p:spPr>
      </p:pic>
    </p:spTree>
    <p:extLst>
      <p:ext uri="{BB962C8B-B14F-4D97-AF65-F5344CB8AC3E}">
        <p14:creationId xmlns:p14="http://schemas.microsoft.com/office/powerpoint/2010/main" xmlns="" val="178567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3438"/>
          </a:xfrm>
          <a:ln w="28575">
            <a:solidFill>
              <a:srgbClr val="FFC000"/>
            </a:solidFill>
          </a:ln>
        </p:spPr>
        <p:txBody>
          <a:bodyPr>
            <a:normAutofit/>
          </a:bodyPr>
          <a:lstStyle/>
          <a:p>
            <a:pPr algn="ctr"/>
            <a:r>
              <a:rPr lang="en-US" dirty="0" smtClean="0">
                <a:latin typeface="Calibri" pitchFamily="34" charset="0"/>
              </a:rPr>
              <a:t>The Reaction</a:t>
            </a:r>
            <a:endParaRPr lang="en-US" dirty="0">
              <a:latin typeface="Calibri" pitchFamily="34" charset="0"/>
            </a:endParaRPr>
          </a:p>
        </p:txBody>
      </p:sp>
      <p:sp>
        <p:nvSpPr>
          <p:cNvPr id="3" name="Content Placeholder 2"/>
          <p:cNvSpPr>
            <a:spLocks noGrp="1"/>
          </p:cNvSpPr>
          <p:nvPr>
            <p:ph idx="1"/>
          </p:nvPr>
        </p:nvSpPr>
        <p:spPr>
          <a:xfrm>
            <a:off x="1028700" y="1777042"/>
            <a:ext cx="7200900" cy="4546120"/>
          </a:xfrm>
          <a:ln w="28575">
            <a:solidFill>
              <a:srgbClr val="FFC000"/>
            </a:solidFill>
          </a:ln>
        </p:spPr>
        <p:txBody>
          <a:bodyPr>
            <a:normAutofit/>
          </a:bodyPr>
          <a:lstStyle/>
          <a:p>
            <a:r>
              <a:rPr lang="en-US" altLang="en-US" sz="2800" dirty="0">
                <a:latin typeface="Calibri" pitchFamily="34" charset="0"/>
              </a:rPr>
              <a:t>The intermediate Grignard reagent salts are hydrolyzed with aqueous acid.</a:t>
            </a:r>
          </a:p>
          <a:p>
            <a:endParaRPr lang="en-US" altLang="en-US" sz="2800" dirty="0">
              <a:latin typeface="Calibri" pitchFamily="34" charset="0"/>
            </a:endParaRPr>
          </a:p>
          <a:p>
            <a:r>
              <a:rPr lang="en-US" altLang="en-US" sz="2800" dirty="0">
                <a:latin typeface="Calibri" pitchFamily="34" charset="0"/>
              </a:rPr>
              <a:t>For the carboxylate salt, the hydrolyzed product is the carboxylic </a:t>
            </a:r>
            <a:r>
              <a:rPr lang="en-US" altLang="en-US" sz="2800" dirty="0" smtClean="0">
                <a:latin typeface="Calibri" pitchFamily="34" charset="0"/>
              </a:rPr>
              <a:t>acid.</a:t>
            </a:r>
            <a:endParaRPr lang="en-US" altLang="en-US" sz="2800" dirty="0">
              <a:latin typeface="Calibri" pitchFamily="34" charset="0"/>
            </a:endParaRPr>
          </a:p>
          <a:p>
            <a:endParaRPr lang="en-US" alt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1277895809"/>
              </p:ext>
            </p:extLst>
          </p:nvPr>
        </p:nvGraphicFramePr>
        <p:xfrm>
          <a:off x="1342792" y="4589929"/>
          <a:ext cx="6599937" cy="1241611"/>
        </p:xfrm>
        <a:graphic>
          <a:graphicData uri="http://schemas.openxmlformats.org/presentationml/2006/ole">
            <p:oleObj spid="_x0000_s4099" r:id="rId4" imgW="3285720" imgH="578880" progId="MDLDrawOLE.MDLDrawObject.1">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20229"/>
            <a:ext cx="7200900" cy="676242"/>
          </a:xfrm>
          <a:ln w="28575">
            <a:solidFill>
              <a:srgbClr val="FFC000"/>
            </a:solidFill>
          </a:ln>
        </p:spPr>
        <p:txBody>
          <a:bodyPr>
            <a:normAutofit fontScale="90000"/>
          </a:bodyPr>
          <a:lstStyle/>
          <a:p>
            <a:pPr algn="ctr"/>
            <a:r>
              <a:rPr lang="en-US" dirty="0">
                <a:latin typeface="Calibri" pitchFamily="34" charset="0"/>
              </a:rPr>
              <a:t>Experimental </a:t>
            </a:r>
            <a:r>
              <a:rPr lang="en-US" dirty="0" smtClean="0">
                <a:latin typeface="Calibri" pitchFamily="34" charset="0"/>
              </a:rPr>
              <a:t>Notes</a:t>
            </a:r>
            <a:endParaRPr lang="en-US" dirty="0">
              <a:latin typeface="Calibri" pitchFamily="34" charset="0"/>
            </a:endParaRPr>
          </a:p>
        </p:txBody>
      </p:sp>
      <p:sp>
        <p:nvSpPr>
          <p:cNvPr id="3" name="Content Placeholder 2"/>
          <p:cNvSpPr>
            <a:spLocks noGrp="1"/>
          </p:cNvSpPr>
          <p:nvPr>
            <p:ph idx="1"/>
          </p:nvPr>
        </p:nvSpPr>
        <p:spPr>
          <a:xfrm>
            <a:off x="1028700" y="1057836"/>
            <a:ext cx="7200900" cy="5567252"/>
          </a:xfrm>
          <a:ln w="28575">
            <a:solidFill>
              <a:srgbClr val="FFC000"/>
            </a:solidFill>
          </a:ln>
        </p:spPr>
        <p:txBody>
          <a:bodyPr>
            <a:noAutofit/>
          </a:bodyPr>
          <a:lstStyle/>
          <a:p>
            <a:r>
              <a:rPr lang="en-US" altLang="en-US" sz="2800" dirty="0">
                <a:latin typeface="Calibri" pitchFamily="34" charset="0"/>
              </a:rPr>
              <a:t>Minimize your exposure to diethyl ether and </a:t>
            </a:r>
            <a:r>
              <a:rPr lang="en-US" altLang="en-US" sz="2800" dirty="0" smtClean="0">
                <a:latin typeface="Calibri" pitchFamily="34" charset="0"/>
              </a:rPr>
              <a:t>bromobenzene.</a:t>
            </a:r>
            <a:endParaRPr lang="en-US" altLang="en-US" sz="2800" dirty="0">
              <a:latin typeface="Calibri" pitchFamily="34" charset="0"/>
            </a:endParaRPr>
          </a:p>
          <a:p>
            <a:r>
              <a:rPr lang="en-US" altLang="en-US" sz="2800" dirty="0">
                <a:latin typeface="Calibri" pitchFamily="34" charset="0"/>
              </a:rPr>
              <a:t>Do not handle the magnesium with your hands, because the metal will be covered with your skin oil and be less </a:t>
            </a:r>
            <a:r>
              <a:rPr lang="en-US" altLang="en-US" sz="2800" dirty="0" smtClean="0">
                <a:latin typeface="Calibri" pitchFamily="34" charset="0"/>
              </a:rPr>
              <a:t>reactive.</a:t>
            </a:r>
            <a:endParaRPr lang="en-US" altLang="en-US" sz="2800" dirty="0">
              <a:latin typeface="Calibri" pitchFamily="34" charset="0"/>
            </a:endParaRPr>
          </a:p>
          <a:p>
            <a:r>
              <a:rPr lang="en-US" altLang="en-US" sz="2800" dirty="0">
                <a:latin typeface="Calibri" pitchFamily="34" charset="0"/>
              </a:rPr>
              <a:t>Label your reaction test tube with your name and place the label high on the test </a:t>
            </a:r>
            <a:r>
              <a:rPr lang="en-US" altLang="en-US" sz="2800" dirty="0" smtClean="0">
                <a:latin typeface="Calibri" pitchFamily="34" charset="0"/>
              </a:rPr>
              <a:t>tube.</a:t>
            </a:r>
            <a:endParaRPr lang="en-US" altLang="en-US" sz="2800" dirty="0">
              <a:latin typeface="Calibri" pitchFamily="34" charset="0"/>
            </a:endParaRPr>
          </a:p>
          <a:p>
            <a:r>
              <a:rPr lang="en-US" altLang="en-US" sz="2800" dirty="0" smtClean="0">
                <a:latin typeface="Calibri" pitchFamily="34" charset="0"/>
              </a:rPr>
              <a:t>Stop the procedure after </a:t>
            </a:r>
            <a:r>
              <a:rPr lang="en-US" altLang="en-US" sz="2800" dirty="0">
                <a:latin typeface="Calibri" pitchFamily="34" charset="0"/>
              </a:rPr>
              <a:t>the addition of </a:t>
            </a:r>
            <a:r>
              <a:rPr lang="en-US" altLang="en-US" sz="2800" dirty="0" smtClean="0">
                <a:latin typeface="Calibri" pitchFamily="34" charset="0"/>
              </a:rPr>
              <a:t>CO</a:t>
            </a:r>
            <a:r>
              <a:rPr lang="en-US" altLang="en-US" sz="2800" baseline="-25000" dirty="0" smtClean="0">
                <a:latin typeface="Calibri" pitchFamily="34" charset="0"/>
              </a:rPr>
              <a:t>2.</a:t>
            </a:r>
            <a:endParaRPr lang="en-US" altLang="en-US" sz="2800" baseline="-25000" dirty="0">
              <a:latin typeface="Calibri" pitchFamily="34" charset="0"/>
            </a:endParaRPr>
          </a:p>
          <a:p>
            <a:r>
              <a:rPr lang="en-US" altLang="en-US" sz="2800" dirty="0">
                <a:latin typeface="Calibri" pitchFamily="34" charset="0"/>
              </a:rPr>
              <a:t>Under </a:t>
            </a:r>
            <a:r>
              <a:rPr lang="en-US" altLang="en-US" sz="2800" b="1" i="1" dirty="0">
                <a:latin typeface="Calibri" pitchFamily="34" charset="0"/>
              </a:rPr>
              <a:t>no</a:t>
            </a:r>
            <a:r>
              <a:rPr lang="en-US" altLang="en-US" sz="2800" dirty="0">
                <a:latin typeface="Calibri" pitchFamily="34" charset="0"/>
              </a:rPr>
              <a:t> circumstances does anything with </a:t>
            </a:r>
            <a:r>
              <a:rPr lang="en-US" altLang="en-US" sz="2800" b="1" i="1" dirty="0">
                <a:latin typeface="Calibri" pitchFamily="34" charset="0"/>
              </a:rPr>
              <a:t>ether</a:t>
            </a:r>
            <a:r>
              <a:rPr lang="en-US" altLang="en-US" sz="2800" dirty="0">
                <a:latin typeface="Calibri" pitchFamily="34" charset="0"/>
              </a:rPr>
              <a:t> go down the </a:t>
            </a:r>
            <a:r>
              <a:rPr lang="en-US" altLang="en-US" sz="2800" b="1" i="1" dirty="0">
                <a:latin typeface="Calibri" pitchFamily="34" charset="0"/>
              </a:rPr>
              <a:t>sink</a:t>
            </a:r>
            <a:r>
              <a:rPr lang="en-US" altLang="en-US" sz="2800" dirty="0" smtClean="0">
                <a:latin typeface="Calibri" pitchFamily="34" charset="0"/>
              </a:rPr>
              <a:t>!!!</a:t>
            </a:r>
          </a:p>
          <a:p>
            <a:r>
              <a:rPr lang="en-US" altLang="en-US" sz="2800" dirty="0" smtClean="0">
                <a:latin typeface="Calibri" pitchFamily="34" charset="0"/>
              </a:rPr>
              <a:t>Store your covered beaker in the class storage drawer. </a:t>
            </a:r>
            <a:endParaRPr lang="en-US" altLang="en-US" sz="2800"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003852"/>
            <a:ext cx="7200900" cy="588894"/>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b="1" dirty="0">
                <a:solidFill>
                  <a:schemeClr val="tx2"/>
                </a:solidFill>
                <a:latin typeface="Calibri" pitchFamily="34" charset="0"/>
              </a:rPr>
              <a:t>Schedule of </a:t>
            </a:r>
            <a:r>
              <a:rPr lang="en-US" b="1" dirty="0" smtClean="0">
                <a:solidFill>
                  <a:schemeClr val="tx2"/>
                </a:solidFill>
                <a:latin typeface="Calibri" pitchFamily="34" charset="0"/>
              </a:rPr>
              <a:t>day</a:t>
            </a:r>
            <a:endParaRPr lang="en-US" b="1" dirty="0">
              <a:solidFill>
                <a:schemeClr val="tx2"/>
              </a:solidFill>
              <a:latin typeface="Calibri" pitchFamily="34" charset="0"/>
            </a:endParaRPr>
          </a:p>
        </p:txBody>
      </p:sp>
      <p:sp>
        <p:nvSpPr>
          <p:cNvPr id="3" name="Content Placeholder 2"/>
          <p:cNvSpPr>
            <a:spLocks noGrp="1"/>
          </p:cNvSpPr>
          <p:nvPr>
            <p:ph idx="1"/>
          </p:nvPr>
        </p:nvSpPr>
        <p:spPr>
          <a:xfrm>
            <a:off x="1028700" y="1894115"/>
            <a:ext cx="7200900" cy="3853188"/>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buNone/>
            </a:pPr>
            <a:endParaRPr lang="en-US" sz="100" b="1" dirty="0">
              <a:solidFill>
                <a:schemeClr val="tx2"/>
              </a:solidFill>
              <a:latin typeface="Garamond" panose="02020404030301010803" pitchFamily="18" charset="0"/>
            </a:endParaRPr>
          </a:p>
          <a:p>
            <a:r>
              <a:rPr lang="en-US" sz="2100" b="1" dirty="0">
                <a:solidFill>
                  <a:schemeClr val="tx2"/>
                </a:solidFill>
                <a:latin typeface="Garamond" panose="02020404030301010803" pitchFamily="18" charset="0"/>
              </a:rPr>
              <a:t>PPE check – at the door</a:t>
            </a:r>
          </a:p>
          <a:p>
            <a:r>
              <a:rPr lang="en-US" sz="2100" b="1" dirty="0">
                <a:solidFill>
                  <a:schemeClr val="tx2"/>
                </a:solidFill>
                <a:latin typeface="Garamond" panose="02020404030301010803" pitchFamily="18" charset="0"/>
              </a:rPr>
              <a:t>Pre-lab check – at the door</a:t>
            </a:r>
          </a:p>
          <a:p>
            <a:r>
              <a:rPr lang="en-US" sz="2100" b="1" dirty="0">
                <a:solidFill>
                  <a:schemeClr val="tx2"/>
                </a:solidFill>
                <a:latin typeface="Garamond" panose="02020404030301010803" pitchFamily="18" charset="0"/>
              </a:rPr>
              <a:t>Quiz</a:t>
            </a:r>
          </a:p>
          <a:p>
            <a:r>
              <a:rPr lang="en-US" sz="2100" b="1" dirty="0">
                <a:solidFill>
                  <a:schemeClr val="tx2"/>
                </a:solidFill>
                <a:latin typeface="Garamond" panose="02020404030301010803" pitchFamily="18" charset="0"/>
              </a:rPr>
              <a:t>Recitation</a:t>
            </a:r>
          </a:p>
          <a:p>
            <a:pPr lvl="1"/>
            <a:r>
              <a:rPr lang="en-US" sz="2100" b="1" dirty="0">
                <a:solidFill>
                  <a:schemeClr val="tx2"/>
                </a:solidFill>
                <a:latin typeface="Garamond" panose="02020404030301010803" pitchFamily="18" charset="0"/>
              </a:rPr>
              <a:t>Grignard Reaction, part I</a:t>
            </a:r>
          </a:p>
          <a:p>
            <a:r>
              <a:rPr lang="en-US" sz="2100" b="1" dirty="0">
                <a:solidFill>
                  <a:schemeClr val="tx2"/>
                </a:solidFill>
                <a:latin typeface="Garamond" panose="02020404030301010803" pitchFamily="18" charset="0"/>
              </a:rPr>
              <a:t>Safety</a:t>
            </a:r>
          </a:p>
          <a:p>
            <a:pPr lvl="1"/>
            <a:r>
              <a:rPr lang="en-US" sz="2100" b="1" dirty="0">
                <a:solidFill>
                  <a:schemeClr val="tx2"/>
                </a:solidFill>
                <a:latin typeface="Garamond" panose="02020404030301010803" pitchFamily="18" charset="0"/>
              </a:rPr>
              <a:t>Put bags away</a:t>
            </a:r>
          </a:p>
          <a:p>
            <a:pPr lvl="1"/>
            <a:r>
              <a:rPr lang="en-US" sz="2100" b="1" dirty="0">
                <a:solidFill>
                  <a:schemeClr val="tx2"/>
                </a:solidFill>
                <a:latin typeface="Garamond" panose="02020404030301010803" pitchFamily="18" charset="0"/>
              </a:rPr>
              <a:t>Goggles</a:t>
            </a:r>
          </a:p>
          <a:p>
            <a:pPr lvl="1"/>
            <a:r>
              <a:rPr lang="en-US" sz="2100" b="1" dirty="0">
                <a:solidFill>
                  <a:schemeClr val="tx2"/>
                </a:solidFill>
                <a:latin typeface="Garamond" panose="02020404030301010803" pitchFamily="18" charset="0"/>
              </a:rPr>
              <a:t>Gloves</a:t>
            </a:r>
          </a:p>
          <a:p>
            <a:pPr lvl="1"/>
            <a:r>
              <a:rPr lang="en-US" sz="2100" b="1" dirty="0">
                <a:solidFill>
                  <a:schemeClr val="tx2"/>
                </a:solidFill>
                <a:latin typeface="Garamond" panose="02020404030301010803" pitchFamily="18" charset="0"/>
              </a:rPr>
              <a:t>Lab Coat</a:t>
            </a:r>
          </a:p>
          <a:p>
            <a:r>
              <a:rPr lang="en-US" sz="2100" b="1" dirty="0">
                <a:solidFill>
                  <a:schemeClr val="tx2"/>
                </a:solidFill>
                <a:latin typeface="Garamond" panose="02020404030301010803" pitchFamily="18" charset="0"/>
              </a:rPr>
              <a:t>LAB!</a:t>
            </a:r>
          </a:p>
        </p:txBody>
      </p:sp>
    </p:spTree>
    <p:extLst>
      <p:ext uri="{BB962C8B-B14F-4D97-AF65-F5344CB8AC3E}">
        <p14:creationId xmlns:p14="http://schemas.microsoft.com/office/powerpoint/2010/main" xmlns="" val="192109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lstStyle/>
          <a:p>
            <a:pPr algn="ctr"/>
            <a:r>
              <a:rPr lang="en-US" dirty="0">
                <a:latin typeface="Calibri" pitchFamily="34" charset="0"/>
              </a:rPr>
              <a:t>Due </a:t>
            </a:r>
            <a:r>
              <a:rPr lang="en-US" dirty="0" smtClean="0">
                <a:latin typeface="Calibri" pitchFamily="34" charset="0"/>
              </a:rPr>
              <a:t>Dates</a:t>
            </a:r>
            <a:endParaRPr lang="en-US" dirty="0">
              <a:latin typeface="Calibri" pitchFamily="34" charset="0"/>
            </a:endParaRPr>
          </a:p>
        </p:txBody>
      </p:sp>
      <p:sp>
        <p:nvSpPr>
          <p:cNvPr id="6" name="Content Placeholder 2"/>
          <p:cNvSpPr>
            <a:spLocks noGrp="1"/>
          </p:cNvSpPr>
          <p:nvPr>
            <p:ph idx="1"/>
          </p:nvPr>
        </p:nvSpPr>
        <p:spPr>
          <a:xfrm>
            <a:off x="1028700" y="1664898"/>
            <a:ext cx="7200900" cy="4843478"/>
          </a:xfrm>
          <a:ln w="28575">
            <a:solidFill>
              <a:srgbClr val="FFC000"/>
            </a:solidFill>
          </a:ln>
        </p:spPr>
        <p:txBody>
          <a:bodyPr>
            <a:noAutofit/>
          </a:bodyPr>
          <a:lstStyle/>
          <a:p>
            <a:pPr>
              <a:defRPr/>
            </a:pPr>
            <a:r>
              <a:rPr lang="en-US" sz="1800" b="1" dirty="0">
                <a:latin typeface="Calibri" pitchFamily="34" charset="0"/>
              </a:rPr>
              <a:t>Today</a:t>
            </a:r>
            <a:r>
              <a:rPr lang="en-US" sz="1800" dirty="0">
                <a:latin typeface="Calibri" pitchFamily="34" charset="0"/>
              </a:rPr>
              <a:t>:</a:t>
            </a:r>
          </a:p>
          <a:p>
            <a:pPr marL="461963" lvl="1" indent="-382588">
              <a:defRPr/>
            </a:pPr>
            <a:r>
              <a:rPr lang="en-US" sz="1800" i="0" dirty="0">
                <a:latin typeface="Calibri" pitchFamily="34" charset="0"/>
              </a:rPr>
              <a:t>Beginning of lab – </a:t>
            </a:r>
            <a:r>
              <a:rPr lang="en-US" sz="1800" dirty="0" smtClean="0">
                <a:latin typeface="Calibri" pitchFamily="34" charset="0"/>
              </a:rPr>
              <a:t>Unknown Identification Report</a:t>
            </a:r>
          </a:p>
          <a:p>
            <a:pPr marL="461963" lvl="1" indent="-382588">
              <a:defRPr/>
            </a:pPr>
            <a:r>
              <a:rPr lang="en-US" sz="1800" i="0" dirty="0" smtClean="0">
                <a:latin typeface="Calibri" pitchFamily="34" charset="0"/>
              </a:rPr>
              <a:t>At the end of lab –copy of laboratory notebook pages for today's experiment.</a:t>
            </a:r>
          </a:p>
          <a:p>
            <a:pPr>
              <a:defRPr/>
            </a:pPr>
            <a:r>
              <a:rPr lang="en-US" sz="1800" b="1" dirty="0" smtClean="0">
                <a:latin typeface="Calibri" pitchFamily="34" charset="0"/>
              </a:rPr>
              <a:t>Next </a:t>
            </a:r>
            <a:r>
              <a:rPr lang="en-US" sz="1800" b="1" dirty="0">
                <a:latin typeface="Calibri" pitchFamily="34" charset="0"/>
              </a:rPr>
              <a:t>Week</a:t>
            </a:r>
            <a:r>
              <a:rPr lang="en-US" sz="1800" b="1" dirty="0" smtClean="0">
                <a:latin typeface="Calibri" pitchFamily="34" charset="0"/>
              </a:rPr>
              <a:t>:</a:t>
            </a:r>
          </a:p>
          <a:p>
            <a:pPr marL="461963" lvl="1" indent="-382588">
              <a:defRPr/>
            </a:pPr>
            <a:r>
              <a:rPr lang="en-US" sz="1800" i="0" dirty="0" smtClean="0">
                <a:latin typeface="Calibri" pitchFamily="34" charset="0"/>
              </a:rPr>
              <a:t>Spectra problem II. #5.</a:t>
            </a:r>
            <a:endParaRPr lang="en-US" sz="1800" i="0" dirty="0" smtClean="0">
              <a:latin typeface="Calibri" pitchFamily="34" charset="0"/>
            </a:endParaRPr>
          </a:p>
          <a:p>
            <a:pPr marL="461963" lvl="1" indent="-382588">
              <a:defRPr/>
            </a:pPr>
            <a:r>
              <a:rPr lang="en-US" sz="1800" i="0" dirty="0" smtClean="0">
                <a:latin typeface="Calibri" pitchFamily="34" charset="0"/>
              </a:rPr>
              <a:t>A preliminary </a:t>
            </a:r>
            <a:r>
              <a:rPr lang="en-US" sz="1800" b="1" i="0" dirty="0" smtClean="0">
                <a:latin typeface="Calibri" pitchFamily="34" charset="0"/>
              </a:rPr>
              <a:t>Separation Scheme </a:t>
            </a:r>
            <a:r>
              <a:rPr lang="en-US" sz="1800" i="0" dirty="0" smtClean="0">
                <a:latin typeface="Calibri" pitchFamily="34" charset="0"/>
              </a:rPr>
              <a:t>for isolating and purifying benzoic acid from the Grignard reaction. The scheme should be written in your notebook. The scheme should also include written notes from the experimental procedure for next week. Be sure to use the guidance shown in the Figure in the Experiment linked to the syllabus page (identical to p. 118 in the Manual). DO NOT copy it exactly!</a:t>
            </a:r>
          </a:p>
          <a:p>
            <a:pPr marL="461963" lvl="1" indent="-382588">
              <a:defRPr/>
            </a:pPr>
            <a:r>
              <a:rPr lang="en-US" sz="1800" i="0" u="sng" dirty="0" smtClean="0">
                <a:latin typeface="Calibri" pitchFamily="34" charset="0"/>
              </a:rPr>
              <a:t>This will constitute most of your notebook report grade for the week</a:t>
            </a:r>
            <a:r>
              <a:rPr lang="en-US" sz="1800" i="0" dirty="0" smtClean="0">
                <a:latin typeface="Calibri" pitchFamily="34" charset="0"/>
              </a:rPr>
              <a:t>. </a:t>
            </a:r>
          </a:p>
          <a:p>
            <a:pPr>
              <a:defRPr/>
            </a:pPr>
            <a:r>
              <a:rPr lang="en-US" sz="1800" b="1" dirty="0" smtClean="0">
                <a:latin typeface="Calibri" pitchFamily="34" charset="0"/>
              </a:rPr>
              <a:t>Two </a:t>
            </a:r>
            <a:r>
              <a:rPr lang="en-US" sz="1800" b="1" dirty="0">
                <a:latin typeface="Calibri" pitchFamily="34" charset="0"/>
              </a:rPr>
              <a:t>Weeks:</a:t>
            </a:r>
          </a:p>
          <a:p>
            <a:pPr marL="461963" lvl="1" indent="-382588">
              <a:defRPr/>
            </a:pPr>
            <a:r>
              <a:rPr lang="en-US" sz="1800" dirty="0">
                <a:latin typeface="Calibri" pitchFamily="34" charset="0"/>
              </a:rPr>
              <a:t>Grignard Reaction </a:t>
            </a:r>
            <a:r>
              <a:rPr lang="en-US" sz="1800" dirty="0" smtClean="0">
                <a:latin typeface="Calibri" pitchFamily="34" charset="0"/>
              </a:rPr>
              <a:t>Report</a:t>
            </a:r>
            <a:endParaRPr lang="en-US" sz="18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lstStyle/>
          <a:p>
            <a:pPr algn="ctr"/>
            <a:r>
              <a:rPr lang="en-US" dirty="0" smtClean="0">
                <a:latin typeface="Calibri" pitchFamily="34" charset="0"/>
              </a:rPr>
              <a:t>Today</a:t>
            </a:r>
            <a:endParaRPr lang="en-US" dirty="0">
              <a:latin typeface="Calibri" pitchFamily="34" charset="0"/>
            </a:endParaRPr>
          </a:p>
        </p:txBody>
      </p:sp>
      <p:sp>
        <p:nvSpPr>
          <p:cNvPr id="6" name="Content Placeholder 2"/>
          <p:cNvSpPr>
            <a:spLocks noGrp="1"/>
          </p:cNvSpPr>
          <p:nvPr>
            <p:ph idx="1"/>
          </p:nvPr>
        </p:nvSpPr>
        <p:spPr>
          <a:xfrm>
            <a:off x="1028700" y="1664898"/>
            <a:ext cx="7200900" cy="4843478"/>
          </a:xfrm>
          <a:ln w="28575">
            <a:solidFill>
              <a:srgbClr val="FFC000"/>
            </a:solidFill>
          </a:ln>
        </p:spPr>
        <p:txBody>
          <a:bodyPr>
            <a:noAutofit/>
          </a:bodyPr>
          <a:lstStyle/>
          <a:p>
            <a:pPr>
              <a:defRPr/>
            </a:pPr>
            <a:r>
              <a:rPr lang="en-US" dirty="0" smtClean="0">
                <a:latin typeface="Calibri" pitchFamily="34" charset="0"/>
              </a:rPr>
              <a:t>Please look over your graded </a:t>
            </a:r>
            <a:r>
              <a:rPr lang="en-US" dirty="0" smtClean="0">
                <a:solidFill>
                  <a:schemeClr val="accent2">
                    <a:lumMod val="50000"/>
                  </a:schemeClr>
                </a:solidFill>
                <a:latin typeface="Calibri" pitchFamily="34" charset="0"/>
              </a:rPr>
              <a:t>Friedel-Crafts report</a:t>
            </a:r>
            <a:r>
              <a:rPr lang="en-US" dirty="0" smtClean="0">
                <a:latin typeface="Calibri" pitchFamily="34" charset="0"/>
              </a:rPr>
              <a:t>. </a:t>
            </a:r>
          </a:p>
          <a:p>
            <a:pPr>
              <a:defRPr/>
            </a:pPr>
            <a:r>
              <a:rPr lang="en-US" dirty="0" smtClean="0">
                <a:latin typeface="Calibri" pitchFamily="34" charset="0"/>
              </a:rPr>
              <a:t>Almost all errors are due to not reading the instructions for writing the report as given on Bb and in the Manual. </a:t>
            </a:r>
          </a:p>
          <a:p>
            <a:pPr>
              <a:defRPr/>
            </a:pPr>
            <a:r>
              <a:rPr lang="en-US" dirty="0" smtClean="0">
                <a:latin typeface="Calibri" pitchFamily="34" charset="0"/>
              </a:rPr>
              <a:t>You must write </a:t>
            </a:r>
            <a:r>
              <a:rPr lang="en-US" dirty="0" smtClean="0">
                <a:solidFill>
                  <a:schemeClr val="accent2">
                    <a:lumMod val="50000"/>
                  </a:schemeClr>
                </a:solidFill>
                <a:latin typeface="Calibri" pitchFamily="34" charset="0"/>
              </a:rPr>
              <a:t>correct citations </a:t>
            </a:r>
            <a:r>
              <a:rPr lang="en-US" dirty="0" smtClean="0">
                <a:latin typeface="Calibri" pitchFamily="34" charset="0"/>
              </a:rPr>
              <a:t>for chemical properties. See the Manual.</a:t>
            </a:r>
          </a:p>
          <a:p>
            <a:pPr>
              <a:defRPr/>
            </a:pPr>
            <a:r>
              <a:rPr lang="en-US" dirty="0" smtClean="0">
                <a:latin typeface="Calibri" pitchFamily="34" charset="0"/>
              </a:rPr>
              <a:t>Cite the source of your literature spectra.</a:t>
            </a:r>
          </a:p>
          <a:p>
            <a:pPr>
              <a:defRPr/>
            </a:pPr>
            <a:r>
              <a:rPr lang="en-US" dirty="0" smtClean="0">
                <a:latin typeface="Calibri" pitchFamily="34" charset="0"/>
              </a:rPr>
              <a:t>Pay attention to “Reaction Classification”. </a:t>
            </a:r>
            <a:r>
              <a:rPr lang="en-US" i="1" dirty="0" smtClean="0">
                <a:latin typeface="Calibri" pitchFamily="34" charset="0"/>
              </a:rPr>
              <a:t>Friedel-Crafts</a:t>
            </a:r>
            <a:r>
              <a:rPr lang="en-US" dirty="0" smtClean="0">
                <a:latin typeface="Calibri" pitchFamily="34" charset="0"/>
              </a:rPr>
              <a:t> is not a reaction classification; </a:t>
            </a:r>
            <a:r>
              <a:rPr lang="en-US" i="1" dirty="0" smtClean="0">
                <a:latin typeface="Calibri" pitchFamily="34" charset="0"/>
              </a:rPr>
              <a:t>Electrophilic Aromatic Substitution </a:t>
            </a:r>
            <a:r>
              <a:rPr lang="en-US" dirty="0" smtClean="0">
                <a:latin typeface="Calibri" pitchFamily="34" charset="0"/>
              </a:rPr>
              <a:t>is. </a:t>
            </a:r>
          </a:p>
          <a:p>
            <a:pPr>
              <a:defRPr/>
            </a:pPr>
            <a:r>
              <a:rPr lang="en-US" dirty="0" smtClean="0">
                <a:latin typeface="Calibri" pitchFamily="34" charset="0"/>
              </a:rPr>
              <a:t>Resonance contributors in mechanisms are important.</a:t>
            </a:r>
          </a:p>
          <a:p>
            <a:pPr>
              <a:defRPr/>
            </a:pPr>
            <a:r>
              <a:rPr lang="en-US" dirty="0" smtClean="0">
                <a:latin typeface="Calibri" pitchFamily="34" charset="0"/>
              </a:rPr>
              <a:t>Use molecular/structural formulas at least once in your Separation Scheme.</a:t>
            </a:r>
          </a:p>
          <a:p>
            <a:pPr lvl="1">
              <a:defRPr/>
            </a:pPr>
            <a:r>
              <a:rPr lang="en-US" dirty="0" smtClean="0">
                <a:latin typeface="Calibri" pitchFamily="34" charset="0"/>
              </a:rPr>
              <a:t>Na</a:t>
            </a:r>
            <a:r>
              <a:rPr lang="en-US" baseline="-25000" dirty="0" smtClean="0">
                <a:latin typeface="Calibri" pitchFamily="34" charset="0"/>
              </a:rPr>
              <a:t>2</a:t>
            </a:r>
            <a:r>
              <a:rPr lang="en-US" dirty="0" smtClean="0">
                <a:latin typeface="Calibri" pitchFamily="34" charset="0"/>
              </a:rPr>
              <a:t>SO</a:t>
            </a:r>
            <a:r>
              <a:rPr lang="en-US" baseline="-25000" dirty="0" smtClean="0">
                <a:latin typeface="Calibri" pitchFamily="34" charset="0"/>
              </a:rPr>
              <a:t>4</a:t>
            </a:r>
            <a:r>
              <a:rPr lang="en-US" dirty="0" smtClean="0">
                <a:latin typeface="Calibri" pitchFamily="34" charset="0"/>
              </a:rPr>
              <a:t> •H</a:t>
            </a:r>
            <a:r>
              <a:rPr lang="en-US" baseline="-25000" dirty="0" smtClean="0">
                <a:latin typeface="Calibri" pitchFamily="34" charset="0"/>
              </a:rPr>
              <a:t>2</a:t>
            </a:r>
            <a:r>
              <a:rPr lang="en-US" dirty="0" smtClean="0">
                <a:latin typeface="Calibri" pitchFamily="34" charset="0"/>
              </a:rPr>
              <a:t>O</a:t>
            </a:r>
          </a:p>
          <a:p>
            <a:pPr>
              <a:defRPr/>
            </a:pPr>
            <a:endParaRPr lang="en-US"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dirty="0">
                <a:latin typeface="Calibri" pitchFamily="34" charset="0"/>
              </a:rPr>
              <a:t>The Experiment</a:t>
            </a:r>
          </a:p>
        </p:txBody>
      </p:sp>
      <p:sp>
        <p:nvSpPr>
          <p:cNvPr id="3" name="Content Placeholder 2"/>
          <p:cNvSpPr>
            <a:spLocks noGrp="1"/>
          </p:cNvSpPr>
          <p:nvPr>
            <p:ph idx="1"/>
          </p:nvPr>
        </p:nvSpPr>
        <p:spPr>
          <a:xfrm>
            <a:off x="1028700" y="1743888"/>
            <a:ext cx="7200900" cy="4513476"/>
          </a:xfrm>
          <a:ln w="28575">
            <a:solidFill>
              <a:srgbClr val="FFC000"/>
            </a:solidFill>
          </a:ln>
        </p:spPr>
        <p:txBody>
          <a:bodyPr>
            <a:normAutofit/>
          </a:bodyPr>
          <a:lstStyle/>
          <a:p>
            <a:pPr>
              <a:spcBef>
                <a:spcPts val="800"/>
              </a:spcBef>
            </a:pPr>
            <a:r>
              <a:rPr lang="en-US" altLang="en-US" sz="2800" dirty="0">
                <a:latin typeface="Calibri" pitchFamily="34" charset="0"/>
              </a:rPr>
              <a:t>This experiment takes two lab sessions</a:t>
            </a:r>
          </a:p>
          <a:p>
            <a:pPr lvl="1">
              <a:spcBef>
                <a:spcPts val="700"/>
              </a:spcBef>
            </a:pPr>
            <a:r>
              <a:rPr lang="en-US" altLang="en-US" sz="2800" b="1" i="0" dirty="0">
                <a:latin typeface="Calibri" pitchFamily="34" charset="0"/>
              </a:rPr>
              <a:t>Part I</a:t>
            </a:r>
            <a:r>
              <a:rPr lang="en-US" altLang="en-US" sz="2800" i="0" dirty="0">
                <a:latin typeface="Calibri" pitchFamily="34" charset="0"/>
              </a:rPr>
              <a:t>:  Preparation of the Grignard reagent and its reaction with CO</a:t>
            </a:r>
            <a:r>
              <a:rPr lang="en-US" altLang="en-US" sz="2800" i="0" baseline="-25000" dirty="0">
                <a:latin typeface="Calibri" pitchFamily="34" charset="0"/>
              </a:rPr>
              <a:t>2</a:t>
            </a:r>
            <a:endParaRPr lang="en-US" altLang="en-US" sz="2800" i="0" dirty="0">
              <a:latin typeface="Calibri" pitchFamily="34" charset="0"/>
            </a:endParaRPr>
          </a:p>
          <a:p>
            <a:pPr lvl="1">
              <a:spcBef>
                <a:spcPts val="700"/>
              </a:spcBef>
            </a:pPr>
            <a:r>
              <a:rPr lang="en-US" altLang="en-US" sz="2800" b="1" i="0" dirty="0">
                <a:latin typeface="Calibri" pitchFamily="34" charset="0"/>
              </a:rPr>
              <a:t>Part II</a:t>
            </a:r>
            <a:r>
              <a:rPr lang="en-US" altLang="en-US" sz="2800" i="0" dirty="0">
                <a:latin typeface="Calibri" pitchFamily="34" charset="0"/>
              </a:rPr>
              <a:t>:  Isolation of the benzoic acid product</a:t>
            </a:r>
          </a:p>
          <a:p>
            <a:pPr>
              <a:spcBef>
                <a:spcPts val="800"/>
              </a:spcBef>
            </a:pPr>
            <a:endParaRPr lang="en-US" altLang="en-US" sz="2800" dirty="0">
              <a:latin typeface="Calibri" pitchFamily="34" charset="0"/>
            </a:endParaRPr>
          </a:p>
          <a:p>
            <a:pPr>
              <a:spcBef>
                <a:spcPts val="800"/>
              </a:spcBef>
            </a:pPr>
            <a:r>
              <a:rPr lang="en-US" altLang="en-US" sz="2800" dirty="0" smtClean="0">
                <a:latin typeface="Calibri" pitchFamily="34" charset="0"/>
              </a:rPr>
              <a:t>Use the </a:t>
            </a:r>
            <a:r>
              <a:rPr lang="en-US" altLang="en-US" sz="2800" dirty="0">
                <a:latin typeface="Calibri" pitchFamily="34" charset="0"/>
              </a:rPr>
              <a:t>instructions </a:t>
            </a:r>
            <a:r>
              <a:rPr lang="en-US" altLang="en-US" sz="2800" dirty="0" smtClean="0">
                <a:latin typeface="Calibri" pitchFamily="34" charset="0"/>
              </a:rPr>
              <a:t>that are linked to the CHEM 318 syllabus for both parts.</a:t>
            </a:r>
            <a:endParaRPr lang="en-US" altLang="en-US" sz="28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02341"/>
          </a:xfrm>
          <a:ln w="28575">
            <a:solidFill>
              <a:srgbClr val="FFC000"/>
            </a:solidFill>
          </a:ln>
        </p:spPr>
        <p:txBody>
          <a:bodyPr/>
          <a:lstStyle/>
          <a:p>
            <a:pPr algn="ctr"/>
            <a:r>
              <a:rPr lang="en-US" dirty="0" smtClean="0">
                <a:latin typeface="Calibri" pitchFamily="34" charset="0"/>
              </a:rPr>
              <a:t>The Reaction</a:t>
            </a:r>
            <a:endParaRPr lang="en-US" dirty="0">
              <a:latin typeface="Calibri" pitchFamily="34" charset="0"/>
            </a:endParaRPr>
          </a:p>
        </p:txBody>
      </p:sp>
      <p:sp>
        <p:nvSpPr>
          <p:cNvPr id="3" name="Content Placeholder 2"/>
          <p:cNvSpPr>
            <a:spLocks noGrp="1"/>
          </p:cNvSpPr>
          <p:nvPr>
            <p:ph idx="1"/>
          </p:nvPr>
        </p:nvSpPr>
        <p:spPr>
          <a:xfrm>
            <a:off x="1028700" y="1739153"/>
            <a:ext cx="7200900" cy="4679576"/>
          </a:xfrm>
          <a:ln w="28575">
            <a:solidFill>
              <a:srgbClr val="FFC000"/>
            </a:solidFill>
          </a:ln>
        </p:spPr>
        <p:txBody>
          <a:bodyPr>
            <a:normAutofit fontScale="92500" lnSpcReduction="10000"/>
          </a:bodyPr>
          <a:lstStyle/>
          <a:p>
            <a:pPr>
              <a:spcBef>
                <a:spcPts val="600"/>
              </a:spcBef>
              <a:buFont typeface="Wingdings" pitchFamily="2" charset="2"/>
              <a:buChar char="n"/>
              <a:defRPr/>
            </a:pPr>
            <a:r>
              <a:rPr lang="en-US" sz="2800" dirty="0">
                <a:latin typeface="Calibri" pitchFamily="34" charset="0"/>
              </a:rPr>
              <a:t>Be sure to review your lecture text for more information on the Grignard reaction.</a:t>
            </a:r>
          </a:p>
          <a:p>
            <a:pPr>
              <a:spcBef>
                <a:spcPts val="600"/>
              </a:spcBef>
              <a:buFont typeface="Wingdings" pitchFamily="2" charset="2"/>
              <a:buChar char="n"/>
              <a:defRPr/>
            </a:pPr>
            <a:endParaRPr lang="en-US" sz="2800" dirty="0">
              <a:latin typeface="Calibri" pitchFamily="34" charset="0"/>
            </a:endParaRPr>
          </a:p>
          <a:p>
            <a:pPr marL="0" indent="0">
              <a:spcBef>
                <a:spcPts val="600"/>
              </a:spcBef>
              <a:buNone/>
              <a:defRPr/>
            </a:pPr>
            <a:endParaRPr lang="en-US" sz="2800" dirty="0">
              <a:latin typeface="Calibri" pitchFamily="34" charset="0"/>
            </a:endParaRPr>
          </a:p>
          <a:p>
            <a:pPr>
              <a:spcBef>
                <a:spcPts val="1800"/>
              </a:spcBef>
              <a:buFont typeface="Wingdings" pitchFamily="2" charset="2"/>
              <a:buChar char="n"/>
              <a:defRPr/>
            </a:pPr>
            <a:r>
              <a:rPr lang="en-US" sz="2800" dirty="0">
                <a:latin typeface="Calibri" pitchFamily="34" charset="0"/>
              </a:rPr>
              <a:t>Organohalides react with magnesium metal by a free radical reaction to form an </a:t>
            </a:r>
            <a:r>
              <a:rPr lang="en-US" sz="2800" b="1" i="1" dirty="0">
                <a:solidFill>
                  <a:schemeClr val="accent2">
                    <a:lumMod val="50000"/>
                  </a:schemeClr>
                </a:solidFill>
                <a:latin typeface="Calibri" pitchFamily="34" charset="0"/>
              </a:rPr>
              <a:t>organomagnesium halide</a:t>
            </a:r>
            <a:r>
              <a:rPr lang="en-US" sz="2800" b="1" dirty="0">
                <a:solidFill>
                  <a:schemeClr val="accent2">
                    <a:lumMod val="50000"/>
                  </a:schemeClr>
                </a:solidFill>
                <a:latin typeface="Calibri" pitchFamily="34" charset="0"/>
              </a:rPr>
              <a:t> </a:t>
            </a:r>
            <a:r>
              <a:rPr lang="en-US" sz="2800" dirty="0">
                <a:latin typeface="Calibri" pitchFamily="34" charset="0"/>
              </a:rPr>
              <a:t>(Grignard reagent)</a:t>
            </a:r>
          </a:p>
          <a:p>
            <a:pPr lvl="1">
              <a:spcBef>
                <a:spcPts val="1200"/>
              </a:spcBef>
              <a:buFont typeface="Arial" pitchFamily="34" charset="0"/>
              <a:buChar char="•"/>
              <a:defRPr/>
            </a:pPr>
            <a:r>
              <a:rPr lang="en-US" sz="2600" i="0" dirty="0">
                <a:latin typeface="Calibri" pitchFamily="34" charset="0"/>
              </a:rPr>
              <a:t>The halogens are usually Br or Cl </a:t>
            </a:r>
          </a:p>
          <a:p>
            <a:pPr lvl="1">
              <a:spcBef>
                <a:spcPts val="1200"/>
              </a:spcBef>
              <a:buFont typeface="Arial" pitchFamily="34" charset="0"/>
              <a:buChar char="•"/>
              <a:defRPr/>
            </a:pPr>
            <a:r>
              <a:rPr lang="en-US" sz="2600" i="0" dirty="0">
                <a:latin typeface="Calibri" pitchFamily="34" charset="0"/>
              </a:rPr>
              <a:t>The </a:t>
            </a:r>
            <a:r>
              <a:rPr lang="en-US" sz="2600" i="0" dirty="0" err="1">
                <a:latin typeface="Calibri" pitchFamily="34" charset="0"/>
              </a:rPr>
              <a:t>organo</a:t>
            </a:r>
            <a:r>
              <a:rPr lang="en-US" sz="2600" i="0" dirty="0">
                <a:latin typeface="Calibri" pitchFamily="34" charset="0"/>
              </a:rPr>
              <a:t> group can be alkyl or aryl</a:t>
            </a:r>
          </a:p>
          <a:p>
            <a:pPr lvl="1">
              <a:spcBef>
                <a:spcPts val="1200"/>
              </a:spcBef>
              <a:buFont typeface="Arial" pitchFamily="34" charset="0"/>
              <a:buChar char="•"/>
              <a:defRPr/>
            </a:pPr>
            <a:r>
              <a:rPr lang="en-US" sz="2600" i="0" dirty="0">
                <a:latin typeface="Calibri" pitchFamily="34" charset="0"/>
              </a:rPr>
              <a:t>There cannot be any acidic groups present in the </a:t>
            </a:r>
            <a:r>
              <a:rPr lang="en-US" sz="2600" i="0" dirty="0" err="1">
                <a:latin typeface="Calibri" pitchFamily="34" charset="0"/>
              </a:rPr>
              <a:t>organohalide</a:t>
            </a:r>
            <a:r>
              <a:rPr lang="en-US" sz="2600" i="0" dirty="0">
                <a:latin typeface="Calibri" pitchFamily="34" charset="0"/>
              </a:rPr>
              <a:t> (such as OH, CO</a:t>
            </a:r>
            <a:r>
              <a:rPr lang="en-US" sz="2600" i="0" baseline="-25000" dirty="0">
                <a:latin typeface="Calibri" pitchFamily="34" charset="0"/>
              </a:rPr>
              <a:t>2</a:t>
            </a:r>
            <a:r>
              <a:rPr lang="en-US" sz="2600" i="0" dirty="0">
                <a:latin typeface="Calibri" pitchFamily="34" charset="0"/>
              </a:rPr>
              <a:t>H, C≡CH)</a:t>
            </a:r>
          </a:p>
          <a:p>
            <a:pPr>
              <a:buFont typeface="Wingdings" pitchFamily="2" charset="2"/>
              <a:buChar char="n"/>
              <a:defRPr/>
            </a:pP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1511391449"/>
              </p:ext>
            </p:extLst>
          </p:nvPr>
        </p:nvGraphicFramePr>
        <p:xfrm>
          <a:off x="2076450" y="2559423"/>
          <a:ext cx="5105400" cy="820738"/>
        </p:xfrm>
        <a:graphic>
          <a:graphicData uri="http://schemas.openxmlformats.org/presentationml/2006/ole">
            <p:oleObj spid="_x0000_s1028" r:id="rId4" imgW="2686680" imgH="404640" progId="MDLDrawOLE.MDLDrawObject.1">
              <p:embed/>
            </p:oleObj>
          </a:graphicData>
        </a:graphic>
      </p:graphicFrame>
    </p:spTree>
    <p:extLst>
      <p:ext uri="{BB962C8B-B14F-4D97-AF65-F5344CB8AC3E}">
        <p14:creationId xmlns:p14="http://schemas.microsoft.com/office/powerpoint/2010/main" xmlns="" val="7706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677174"/>
          </a:xfrm>
          <a:ln w="28575">
            <a:solidFill>
              <a:srgbClr val="FFC000"/>
            </a:solidFill>
          </a:ln>
        </p:spPr>
        <p:txBody>
          <a:bodyPr>
            <a:normAutofit fontScale="90000"/>
          </a:bodyPr>
          <a:lstStyle/>
          <a:p>
            <a:pPr algn="ctr"/>
            <a:r>
              <a:rPr lang="en-US" dirty="0" smtClean="0">
                <a:latin typeface="Calibri" pitchFamily="34" charset="0"/>
              </a:rPr>
              <a:t>The Reaction</a:t>
            </a:r>
            <a:endParaRPr lang="en-US" dirty="0">
              <a:latin typeface="Calibri" pitchFamily="34" charset="0"/>
            </a:endParaRPr>
          </a:p>
        </p:txBody>
      </p:sp>
      <p:sp>
        <p:nvSpPr>
          <p:cNvPr id="3" name="Content Placeholder 2"/>
          <p:cNvSpPr>
            <a:spLocks noGrp="1"/>
          </p:cNvSpPr>
          <p:nvPr>
            <p:ph idx="1"/>
          </p:nvPr>
        </p:nvSpPr>
        <p:spPr>
          <a:xfrm>
            <a:off x="1028700" y="1647645"/>
            <a:ext cx="7200900" cy="4960189"/>
          </a:xfrm>
          <a:ln w="28575">
            <a:solidFill>
              <a:srgbClr val="FFC000"/>
            </a:solidFill>
          </a:ln>
        </p:spPr>
        <p:txBody>
          <a:bodyPr>
            <a:normAutofit lnSpcReduction="10000"/>
          </a:bodyPr>
          <a:lstStyle/>
          <a:p>
            <a:pPr marL="341313" lvl="2" indent="-341313"/>
            <a:r>
              <a:rPr lang="en-US" altLang="en-US" sz="2400" dirty="0">
                <a:latin typeface="Calibri" pitchFamily="34" charset="0"/>
              </a:rPr>
              <a:t>Grignard reagents react with H</a:t>
            </a:r>
            <a:r>
              <a:rPr lang="en-US" altLang="en-US" sz="2400" baseline="-25000" dirty="0">
                <a:latin typeface="Calibri" pitchFamily="34" charset="0"/>
              </a:rPr>
              <a:t>2</a:t>
            </a:r>
            <a:r>
              <a:rPr lang="en-US" altLang="en-US" sz="2400" dirty="0">
                <a:latin typeface="Calibri" pitchFamily="34" charset="0"/>
              </a:rPr>
              <a:t>O (acidic) and </a:t>
            </a:r>
            <a:r>
              <a:rPr lang="en-US" altLang="en-US" sz="2400" dirty="0" smtClean="0">
                <a:latin typeface="Calibri" pitchFamily="34" charset="0"/>
              </a:rPr>
              <a:t>O</a:t>
            </a:r>
            <a:r>
              <a:rPr lang="en-US" altLang="en-US" sz="2400" baseline="-25000" dirty="0" smtClean="0">
                <a:latin typeface="Calibri" pitchFamily="34" charset="0"/>
              </a:rPr>
              <a:t>2 </a:t>
            </a:r>
            <a:r>
              <a:rPr lang="en-US" altLang="en-US" sz="2400" dirty="0" smtClean="0">
                <a:latin typeface="Calibri" pitchFamily="34" charset="0"/>
              </a:rPr>
              <a:t> and so exposure to them must be avoided.</a:t>
            </a:r>
            <a:endParaRPr lang="en-US" altLang="en-US" sz="2400" baseline="-25000" dirty="0">
              <a:latin typeface="Calibri" pitchFamily="34" charset="0"/>
            </a:endParaRPr>
          </a:p>
          <a:p>
            <a:pPr marL="341313" lvl="2" indent="-341313"/>
            <a:endParaRPr lang="en-US" altLang="en-US" sz="2400" baseline="-25000" dirty="0">
              <a:latin typeface="Calibri" pitchFamily="34" charset="0"/>
            </a:endParaRPr>
          </a:p>
          <a:p>
            <a:pPr marL="341313" lvl="2" indent="-341313"/>
            <a:endParaRPr lang="en-US" altLang="en-US" sz="2400" baseline="-25000" dirty="0">
              <a:latin typeface="Calibri" pitchFamily="34" charset="0"/>
            </a:endParaRPr>
          </a:p>
          <a:p>
            <a:pPr marL="341313" lvl="2" indent="-341313"/>
            <a:endParaRPr lang="en-US" altLang="en-US" sz="2400" baseline="-25000" dirty="0">
              <a:latin typeface="Calibri" pitchFamily="34" charset="0"/>
            </a:endParaRPr>
          </a:p>
          <a:p>
            <a:pPr marL="341313" lvl="2" indent="-341313"/>
            <a:endParaRPr lang="en-US" altLang="en-US" sz="2400" baseline="-25000" dirty="0">
              <a:latin typeface="Calibri" pitchFamily="34" charset="0"/>
            </a:endParaRPr>
          </a:p>
          <a:p>
            <a:pPr marL="341313" lvl="2" indent="-341313"/>
            <a:endParaRPr lang="en-US" altLang="en-US" sz="2400" baseline="-25000" dirty="0">
              <a:latin typeface="Calibri" pitchFamily="34" charset="0"/>
            </a:endParaRPr>
          </a:p>
          <a:p>
            <a:pPr marL="341313" lvl="2" indent="-341313">
              <a:spcBef>
                <a:spcPts val="2400"/>
              </a:spcBef>
            </a:pPr>
            <a:r>
              <a:rPr lang="en-US" altLang="en-US" sz="2400" dirty="0">
                <a:latin typeface="Calibri" pitchFamily="34" charset="0"/>
              </a:rPr>
              <a:t>Grignard reagents can also react with the organohalide in a </a:t>
            </a:r>
            <a:r>
              <a:rPr lang="en-US" altLang="en-US" sz="2400" b="1" dirty="0">
                <a:solidFill>
                  <a:schemeClr val="accent2">
                    <a:lumMod val="50000"/>
                  </a:schemeClr>
                </a:solidFill>
                <a:latin typeface="Calibri" pitchFamily="34" charset="0"/>
              </a:rPr>
              <a:t>coupling </a:t>
            </a:r>
            <a:r>
              <a:rPr lang="en-US" altLang="en-US" sz="2400" b="1" dirty="0" smtClean="0">
                <a:solidFill>
                  <a:schemeClr val="accent2">
                    <a:lumMod val="50000"/>
                  </a:schemeClr>
                </a:solidFill>
                <a:latin typeface="Calibri" pitchFamily="34" charset="0"/>
              </a:rPr>
              <a:t>reaction.</a:t>
            </a:r>
          </a:p>
          <a:p>
            <a:pPr marL="798513" lvl="3" indent="-341313">
              <a:spcBef>
                <a:spcPts val="1200"/>
              </a:spcBef>
              <a:buFont typeface="Arial" pitchFamily="34" charset="0"/>
              <a:buChar char="•"/>
            </a:pPr>
            <a:r>
              <a:rPr lang="en-US" altLang="en-US" sz="2400" b="1" i="0" dirty="0" smtClean="0">
                <a:latin typeface="Calibri" pitchFamily="34" charset="0"/>
              </a:rPr>
              <a:t>Therefore, </a:t>
            </a:r>
            <a:r>
              <a:rPr lang="en-US" altLang="en-US" sz="2400" b="1" i="0" dirty="0" smtClean="0">
                <a:solidFill>
                  <a:schemeClr val="accent2">
                    <a:lumMod val="50000"/>
                  </a:schemeClr>
                </a:solidFill>
                <a:latin typeface="Calibri" pitchFamily="34" charset="0"/>
              </a:rPr>
              <a:t>biphenyl</a:t>
            </a:r>
            <a:r>
              <a:rPr lang="en-US" altLang="en-US" sz="2400" i="0" dirty="0" smtClean="0">
                <a:latin typeface="Calibri" pitchFamily="34" charset="0"/>
              </a:rPr>
              <a:t> is a likely by-product in today’s reaction.</a:t>
            </a:r>
            <a:endParaRPr lang="en-US" altLang="en-US" sz="2700" i="0" dirty="0" smtClean="0">
              <a:latin typeface="Calibri" pitchFamily="34" charset="0"/>
            </a:endParaRPr>
          </a:p>
          <a:p>
            <a:pPr marL="341313" lvl="2" indent="-341313"/>
            <a:endParaRPr lang="en-US" altLang="en-US" sz="2400" b="1" dirty="0" smtClean="0">
              <a:solidFill>
                <a:schemeClr val="accent2">
                  <a:lumMod val="50000"/>
                </a:schemeClr>
              </a:solidFill>
              <a:latin typeface="Calibri" pitchFamily="34" charset="0"/>
            </a:endParaRPr>
          </a:p>
          <a:p>
            <a:pPr marL="341313" lvl="2" indent="-341313">
              <a:buNone/>
            </a:pPr>
            <a:endParaRPr lang="en-US" altLang="en-US" sz="2400" b="1" dirty="0">
              <a:solidFill>
                <a:schemeClr val="accent2">
                  <a:lumMod val="50000"/>
                </a:schemeClr>
              </a:solidFill>
              <a:latin typeface="Calibri" pitchFamily="34" charset="0"/>
            </a:endParaRPr>
          </a:p>
          <a:p>
            <a:pPr marL="341313" lvl="2" indent="-341313"/>
            <a:endParaRPr lang="en-US" altLang="en-US" sz="2400" dirty="0">
              <a:latin typeface="Calibri" pitchFamily="34" charset="0"/>
            </a:endParaRPr>
          </a:p>
          <a:p>
            <a:pPr marL="341313" lvl="2" indent="-341313"/>
            <a:endParaRPr lang="en-US" altLang="en-US" sz="2400" dirty="0">
              <a:latin typeface="Calibri"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xmlns="" val="1831846377"/>
              </p:ext>
            </p:extLst>
          </p:nvPr>
        </p:nvGraphicFramePr>
        <p:xfrm>
          <a:off x="2457450" y="2395408"/>
          <a:ext cx="4343400" cy="1622425"/>
        </p:xfrm>
        <a:graphic>
          <a:graphicData uri="http://schemas.openxmlformats.org/presentationml/2006/ole">
            <p:oleObj spid="_x0000_s2053" r:id="rId4" imgW="2683800" imgH="939240" progId="MDLDrawOLE.MDLDrawObject.1">
              <p:embed/>
            </p:oleObj>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xmlns="" val="1369624359"/>
              </p:ext>
            </p:extLst>
          </p:nvPr>
        </p:nvGraphicFramePr>
        <p:xfrm>
          <a:off x="1880716" y="5741788"/>
          <a:ext cx="5295900" cy="739775"/>
        </p:xfrm>
        <a:graphic>
          <a:graphicData uri="http://schemas.openxmlformats.org/presentationml/2006/ole">
            <p:oleObj spid="_x0000_s2054" r:id="rId5" imgW="3254040" imgH="426240" progId="MDLDrawOLE.MDLDrawObject.1">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677174"/>
          </a:xfrm>
          <a:ln w="28575">
            <a:solidFill>
              <a:srgbClr val="FFC000"/>
            </a:solidFill>
          </a:ln>
        </p:spPr>
        <p:txBody>
          <a:bodyPr>
            <a:normAutofit fontScale="90000"/>
          </a:bodyPr>
          <a:lstStyle/>
          <a:p>
            <a:pPr algn="ctr"/>
            <a:r>
              <a:rPr lang="en-US" dirty="0" smtClean="0">
                <a:latin typeface="Calibri" pitchFamily="34" charset="0"/>
              </a:rPr>
              <a:t>The Reaction</a:t>
            </a:r>
            <a:endParaRPr lang="en-US" dirty="0">
              <a:latin typeface="Calibri" pitchFamily="34" charset="0"/>
            </a:endParaRPr>
          </a:p>
        </p:txBody>
      </p:sp>
      <p:sp>
        <p:nvSpPr>
          <p:cNvPr id="3" name="Content Placeholder 2"/>
          <p:cNvSpPr>
            <a:spLocks noGrp="1"/>
          </p:cNvSpPr>
          <p:nvPr>
            <p:ph idx="1"/>
          </p:nvPr>
        </p:nvSpPr>
        <p:spPr>
          <a:xfrm>
            <a:off x="1028700" y="1647645"/>
            <a:ext cx="7200900" cy="4960189"/>
          </a:xfrm>
          <a:ln w="28575">
            <a:solidFill>
              <a:srgbClr val="FFC000"/>
            </a:solidFill>
          </a:ln>
        </p:spPr>
        <p:txBody>
          <a:bodyPr>
            <a:normAutofit lnSpcReduction="10000"/>
          </a:bodyPr>
          <a:lstStyle/>
          <a:p>
            <a:pPr marL="341313" lvl="2" indent="-341313">
              <a:buNone/>
            </a:pPr>
            <a:endParaRPr lang="en-US" altLang="en-US" sz="2400" b="1" dirty="0">
              <a:solidFill>
                <a:schemeClr val="accent2">
                  <a:lumMod val="50000"/>
                </a:schemeClr>
              </a:solidFill>
              <a:latin typeface="Calibri" pitchFamily="34" charset="0"/>
            </a:endParaRPr>
          </a:p>
          <a:p>
            <a:pPr marL="342900" lvl="2" indent="-342900">
              <a:defRPr/>
            </a:pPr>
            <a:r>
              <a:rPr lang="en-US" sz="2000" dirty="0" smtClean="0"/>
              <a:t>The ether solvent is required – the Grignard reagent will not form in the absence of ether (usually </a:t>
            </a:r>
            <a:r>
              <a:rPr lang="en-US" sz="2000" b="1" dirty="0" smtClean="0">
                <a:solidFill>
                  <a:schemeClr val="accent2">
                    <a:lumMod val="50000"/>
                  </a:schemeClr>
                </a:solidFill>
              </a:rPr>
              <a:t>diethyl ether</a:t>
            </a:r>
            <a:r>
              <a:rPr lang="en-US" sz="2000" dirty="0" smtClean="0"/>
              <a:t>)</a:t>
            </a:r>
          </a:p>
          <a:p>
            <a:pPr lvl="0">
              <a:spcBef>
                <a:spcPts val="1800"/>
              </a:spcBef>
              <a:defRPr/>
            </a:pPr>
            <a:r>
              <a:rPr lang="en-US" dirty="0" smtClean="0"/>
              <a:t>Ethers stabilize the Grignard complex by the Lewis acid-base interaction of the ether oxygen and the electropositive Mg.</a:t>
            </a:r>
          </a:p>
          <a:p>
            <a:pPr lvl="0">
              <a:spcBef>
                <a:spcPts val="1800"/>
              </a:spcBef>
              <a:buNone/>
              <a:defRPr/>
            </a:pPr>
            <a:endParaRPr lang="en-US" dirty="0" smtClean="0"/>
          </a:p>
          <a:p>
            <a:pPr marL="341313" lvl="2" indent="-341313"/>
            <a:endParaRPr lang="en-US" altLang="en-US" sz="2000" dirty="0" smtClean="0">
              <a:latin typeface="Calibri" pitchFamily="34" charset="0"/>
            </a:endParaRPr>
          </a:p>
          <a:p>
            <a:pPr marL="341313" lvl="2" indent="-341313"/>
            <a:endParaRPr lang="en-US" altLang="en-US" sz="2000" dirty="0" smtClean="0">
              <a:latin typeface="Calibri" pitchFamily="34" charset="0"/>
            </a:endParaRPr>
          </a:p>
          <a:p>
            <a:pPr marL="341313" lvl="2" indent="-341313"/>
            <a:endParaRPr lang="en-US" altLang="en-US" sz="2000" dirty="0" smtClean="0">
              <a:latin typeface="Calibri" pitchFamily="34" charset="0"/>
            </a:endParaRPr>
          </a:p>
          <a:p>
            <a:pPr marL="341313" lvl="2" indent="-341313"/>
            <a:endParaRPr lang="en-US" altLang="en-US" sz="2000" dirty="0" smtClean="0">
              <a:latin typeface="Calibri" pitchFamily="34" charset="0"/>
            </a:endParaRPr>
          </a:p>
          <a:p>
            <a:pPr marL="341313" lvl="2" indent="-341313"/>
            <a:endParaRPr lang="en-US" altLang="en-US" sz="2000" dirty="0">
              <a:latin typeface="Calibri" pitchFamily="34" charset="0"/>
            </a:endParaRPr>
          </a:p>
          <a:p>
            <a:pPr marL="341313" lvl="2" indent="-341313"/>
            <a:r>
              <a:rPr lang="en-US" sz="2000" dirty="0" smtClean="0">
                <a:latin typeface="Calibri" pitchFamily="34" charset="0"/>
              </a:rPr>
              <a:t>The reaction is sufficiently </a:t>
            </a:r>
            <a:r>
              <a:rPr lang="en-US" sz="2000" b="1" dirty="0" smtClean="0">
                <a:solidFill>
                  <a:schemeClr val="accent2">
                    <a:lumMod val="50000"/>
                  </a:schemeClr>
                </a:solidFill>
                <a:latin typeface="Calibri" pitchFamily="34" charset="0"/>
              </a:rPr>
              <a:t>exothermic</a:t>
            </a:r>
            <a:r>
              <a:rPr lang="en-US" sz="2000" dirty="0" smtClean="0">
                <a:latin typeface="Calibri" pitchFamily="34" charset="0"/>
              </a:rPr>
              <a:t>  that the ether solvent will boil without having to add external heat!</a:t>
            </a:r>
          </a:p>
          <a:p>
            <a:pPr marL="341313" lvl="2" indent="-341313"/>
            <a:endParaRPr lang="en-US" altLang="en-US" sz="2400" dirty="0">
              <a:latin typeface="Calibri" pitchFamily="34" charset="0"/>
            </a:endParaRPr>
          </a:p>
        </p:txBody>
      </p:sp>
      <p:sp>
        <p:nvSpPr>
          <p:cNvPr id="6" name="Rectangle 3"/>
          <p:cNvSpPr txBox="1">
            <a:spLocks noChangeArrowheads="1"/>
          </p:cNvSpPr>
          <p:nvPr/>
        </p:nvSpPr>
        <p:spPr>
          <a:xfrm>
            <a:off x="628022" y="5697415"/>
            <a:ext cx="8229600" cy="2086726"/>
          </a:xfrm>
          <a:prstGeom prst="rect">
            <a:avLst/>
          </a:prstGeom>
        </p:spPr>
        <p:txBody>
          <a:bodyPr vert="horz" lIns="91440" tIns="45720" rIns="91440" bIns="45720" rtlCol="0">
            <a:normAutofit/>
          </a:bodyPr>
          <a:lstStyle/>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aphicFrame>
        <p:nvGraphicFramePr>
          <p:cNvPr id="41989" name="Object 5"/>
          <p:cNvGraphicFramePr>
            <a:graphicFrameLocks noChangeAspect="1"/>
          </p:cNvGraphicFramePr>
          <p:nvPr/>
        </p:nvGraphicFramePr>
        <p:xfrm>
          <a:off x="2462914" y="3546231"/>
          <a:ext cx="4179036" cy="1950217"/>
        </p:xfrm>
        <a:graphic>
          <a:graphicData uri="http://schemas.openxmlformats.org/presentationml/2006/ole">
            <p:oleObj spid="_x0000_s41989" name="Document" r:id="rId4" imgW="2143080" imgH="1000080" progId="ChemWindow.Document">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76167"/>
            <a:ext cx="7200900" cy="780691"/>
          </a:xfrm>
          <a:ln w="28575">
            <a:solidFill>
              <a:srgbClr val="FFC000"/>
            </a:solidFill>
          </a:ln>
        </p:spPr>
        <p:txBody>
          <a:bodyPr/>
          <a:lstStyle/>
          <a:p>
            <a:pPr algn="ctr"/>
            <a:r>
              <a:rPr lang="en-US" dirty="0" smtClean="0">
                <a:latin typeface="Calibri" pitchFamily="34" charset="0"/>
              </a:rPr>
              <a:t>The Reaction</a:t>
            </a:r>
            <a:endParaRPr lang="en-US" dirty="0">
              <a:latin typeface="Calibri" pitchFamily="34" charset="0"/>
            </a:endParaRPr>
          </a:p>
        </p:txBody>
      </p:sp>
      <p:sp>
        <p:nvSpPr>
          <p:cNvPr id="3" name="Content Placeholder 2"/>
          <p:cNvSpPr>
            <a:spLocks noGrp="1"/>
          </p:cNvSpPr>
          <p:nvPr>
            <p:ph idx="1"/>
          </p:nvPr>
        </p:nvSpPr>
        <p:spPr>
          <a:xfrm>
            <a:off x="1028700" y="1327995"/>
            <a:ext cx="7200900" cy="5054875"/>
          </a:xfrm>
          <a:ln w="28575">
            <a:solidFill>
              <a:srgbClr val="FFC000"/>
            </a:solidFill>
          </a:ln>
        </p:spPr>
        <p:txBody>
          <a:bodyPr>
            <a:normAutofit/>
          </a:bodyPr>
          <a:lstStyle/>
          <a:p>
            <a:pPr marL="341313" lvl="2" indent="-341313"/>
            <a:r>
              <a:rPr lang="en-US" altLang="en-US" sz="2800" dirty="0">
                <a:latin typeface="Calibri" pitchFamily="34" charset="0"/>
              </a:rPr>
              <a:t>The main synthetic use of Grignard reagents is their </a:t>
            </a:r>
            <a:r>
              <a:rPr lang="en-US" altLang="en-US" sz="2800" b="1" dirty="0" smtClean="0">
                <a:solidFill>
                  <a:schemeClr val="accent2">
                    <a:lumMod val="50000"/>
                  </a:schemeClr>
                </a:solidFill>
                <a:latin typeface="Calibri" pitchFamily="34" charset="0"/>
              </a:rPr>
              <a:t>nucleophilic addition reaction </a:t>
            </a:r>
            <a:r>
              <a:rPr lang="en-US" altLang="en-US" sz="2800" dirty="0">
                <a:latin typeface="Calibri" pitchFamily="34" charset="0"/>
              </a:rPr>
              <a:t>with carbonyl-containing compounds, such as aldehydes and ketones</a:t>
            </a:r>
          </a:p>
          <a:p>
            <a:pPr marL="341313" lvl="2" indent="-341313"/>
            <a:endParaRPr lang="en-US" altLang="en-US" sz="2800" dirty="0">
              <a:latin typeface="Calibri" pitchFamily="34" charset="0"/>
            </a:endParaRPr>
          </a:p>
          <a:p>
            <a:pPr marL="341313" lvl="2" indent="-341313"/>
            <a:endParaRPr lang="en-US" altLang="en-US" sz="2800" dirty="0">
              <a:latin typeface="Calibri" pitchFamily="34" charset="0"/>
            </a:endParaRPr>
          </a:p>
          <a:p>
            <a:pPr marL="341313" lvl="2" indent="-341313"/>
            <a:endParaRPr lang="en-US" altLang="en-US" sz="2800" dirty="0">
              <a:latin typeface="Calibri" pitchFamily="34" charset="0"/>
            </a:endParaRPr>
          </a:p>
          <a:p>
            <a:pPr marL="341313" lvl="2" indent="-341313"/>
            <a:r>
              <a:rPr lang="en-US" altLang="en-US" sz="2800" dirty="0">
                <a:latin typeface="Calibri" pitchFamily="34" charset="0"/>
              </a:rPr>
              <a:t>Grignard reagents also react with O=C=O</a:t>
            </a:r>
          </a:p>
          <a:p>
            <a:endParaRPr lang="en-US" altLang="en-US" sz="2800" dirty="0">
              <a:latin typeface="Calibri"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xmlns="" val="1947992740"/>
              </p:ext>
            </p:extLst>
          </p:nvPr>
        </p:nvGraphicFramePr>
        <p:xfrm>
          <a:off x="2053430" y="2945206"/>
          <a:ext cx="5151438" cy="1155700"/>
        </p:xfrm>
        <a:graphic>
          <a:graphicData uri="http://schemas.openxmlformats.org/presentationml/2006/ole">
            <p:oleObj spid="_x0000_s3077" r:id="rId4" imgW="3334680" imgH="701640" progId="MDLDrawOLE.MDLDrawObject.1">
              <p:embed/>
            </p:oleObj>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xmlns="" val="727021828"/>
              </p:ext>
            </p:extLst>
          </p:nvPr>
        </p:nvGraphicFramePr>
        <p:xfrm>
          <a:off x="1688305" y="4892942"/>
          <a:ext cx="5881687" cy="1449387"/>
        </p:xfrm>
        <a:graphic>
          <a:graphicData uri="http://schemas.openxmlformats.org/presentationml/2006/ole">
            <p:oleObj spid="_x0000_s3078" r:id="rId5" imgW="3811320" imgH="879840" progId="MDLDrawOLE.MDLDrawObject.1">
              <p:embed/>
            </p:oleObj>
          </a:graphicData>
        </a:graphic>
      </p:graphicFrame>
    </p:spTree>
  </p:cSld>
  <p:clrMapOvr>
    <a:masterClrMapping/>
  </p:clrMapOvr>
</p:sld>
</file>

<file path=ppt/theme/theme1.xml><?xml version="1.0" encoding="utf-8"?>
<a:theme xmlns:a="http://schemas.openxmlformats.org/drawingml/2006/main" name="Crop">
  <a:themeElements>
    <a:clrScheme name="Custom 8">
      <a:dk1>
        <a:srgbClr val="006600"/>
      </a:dk1>
      <a:lt1>
        <a:srgbClr val="006600"/>
      </a:lt1>
      <a:dk2>
        <a:srgbClr val="FFC000"/>
      </a:dk2>
      <a:lt2>
        <a:srgbClr val="006600"/>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1_Crop">
  <a:themeElements>
    <a:clrScheme name="Custom 23">
      <a:dk1>
        <a:srgbClr val="FFFFFF"/>
      </a:dk1>
      <a:lt1>
        <a:srgbClr val="FFFFFF"/>
      </a:lt1>
      <a:dk2>
        <a:srgbClr val="006600"/>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635</Words>
  <Application>Microsoft Office PowerPoint</Application>
  <PresentationFormat>On-screen Show (4:3)</PresentationFormat>
  <Paragraphs>103</Paragraphs>
  <Slides>11</Slides>
  <Notes>11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11</vt:i4>
      </vt:variant>
    </vt:vector>
  </HeadingPairs>
  <TitlesOfParts>
    <vt:vector size="15" baseType="lpstr">
      <vt:lpstr>Crop</vt:lpstr>
      <vt:lpstr>1_Crop</vt:lpstr>
      <vt:lpstr>MDLDrawObject Class</vt:lpstr>
      <vt:lpstr>Document</vt:lpstr>
      <vt:lpstr>Grignard Reaction – Part 1</vt:lpstr>
      <vt:lpstr>Schedule of day</vt:lpstr>
      <vt:lpstr>Due Dates</vt:lpstr>
      <vt:lpstr>Today</vt:lpstr>
      <vt:lpstr>The Experiment</vt:lpstr>
      <vt:lpstr>The Reaction</vt:lpstr>
      <vt:lpstr>The Reaction</vt:lpstr>
      <vt:lpstr>The Reaction</vt:lpstr>
      <vt:lpstr>The Reaction</vt:lpstr>
      <vt:lpstr>The Reaction</vt:lpstr>
      <vt:lpstr>Experimental 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Arion E;Elizabeth Lang</dc:creator>
  <cp:lastModifiedBy>Owner</cp:lastModifiedBy>
  <cp:revision>90</cp:revision>
  <dcterms:created xsi:type="dcterms:W3CDTF">2016-08-04T16:44:57Z</dcterms:created>
  <dcterms:modified xsi:type="dcterms:W3CDTF">2018-10-14T16:55:21Z</dcterms:modified>
</cp:coreProperties>
</file>