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Default Extension="wdp" ContentType="image/vnd.ms-phot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 id="2147483684" r:id="rId2"/>
  </p:sldMasterIdLst>
  <p:notesMasterIdLst>
    <p:notesMasterId r:id="rId23"/>
  </p:notesMasterIdLst>
  <p:sldIdLst>
    <p:sldId id="256" r:id="rId3"/>
    <p:sldId id="257" r:id="rId4"/>
    <p:sldId id="315" r:id="rId5"/>
    <p:sldId id="311" r:id="rId6"/>
    <p:sldId id="276" r:id="rId7"/>
    <p:sldId id="259" r:id="rId8"/>
    <p:sldId id="260" r:id="rId9"/>
    <p:sldId id="309" r:id="rId10"/>
    <p:sldId id="310" r:id="rId11"/>
    <p:sldId id="305" r:id="rId12"/>
    <p:sldId id="265" r:id="rId13"/>
    <p:sldId id="262" r:id="rId14"/>
    <p:sldId id="261" r:id="rId15"/>
    <p:sldId id="263" r:id="rId16"/>
    <p:sldId id="306" r:id="rId17"/>
    <p:sldId id="307" r:id="rId18"/>
    <p:sldId id="312" r:id="rId19"/>
    <p:sldId id="264" r:id="rId20"/>
    <p:sldId id="313" r:id="rId21"/>
    <p:sldId id="31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0F0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74" autoAdjust="0"/>
    <p:restoredTop sz="79227" autoAdjust="0"/>
  </p:normalViewPr>
  <p:slideViewPr>
    <p:cSldViewPr snapToGrid="0">
      <p:cViewPr varScale="1">
        <p:scale>
          <a:sx n="85" d="100"/>
          <a:sy n="85" d="100"/>
        </p:scale>
        <p:origin x="-1219" y="-77"/>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7" d="100"/>
          <a:sy n="67" d="100"/>
        </p:scale>
        <p:origin x="-3106"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 Id="rId30" Type="http://schemas.microsoft.com/office/2015/10/relationships/revisionInfo" Target="revisionInfo.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D2405-15C9-4616-A831-CB6D19933006}" type="datetimeFigureOut">
              <a:rPr lang="en-US" smtClean="0"/>
              <a:pPr/>
              <a:t>9/19/2018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E258C-2E14-464A-AA57-180544448B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latin typeface="Calibri" pitchFamily="34" charset="0"/>
                <a:ea typeface="Lucida Sans Unicode" pitchFamily="34" charset="0"/>
                <a:cs typeface="Lucida Sans Unicode" pitchFamily="34" charset="0"/>
              </a:rPr>
              <a:t>Read </a:t>
            </a:r>
            <a:r>
              <a:rPr lang="en-US" dirty="0">
                <a:latin typeface="Calibri" pitchFamily="34" charset="0"/>
                <a:ea typeface="Lucida Sans Unicode" pitchFamily="34" charset="0"/>
                <a:cs typeface="Lucida Sans Unicode" pitchFamily="34" charset="0"/>
              </a:rPr>
              <a:t>the lecture text for details on the mechanism of electrophilic aromatic substitution. </a:t>
            </a:r>
          </a:p>
          <a:p>
            <a:pPr>
              <a:spcBef>
                <a:spcPct val="0"/>
              </a:spcBef>
            </a:pPr>
            <a:endParaRPr lang="en-US" dirty="0">
              <a:latin typeface="Calibri" pitchFamily="34" charset="0"/>
              <a:ea typeface="Lucida Sans Unicode" pitchFamily="34" charset="0"/>
              <a:cs typeface="Lucida Sans Unicode" pitchFamily="34" charset="0"/>
            </a:endParaRPr>
          </a:p>
          <a:p>
            <a:pPr>
              <a:spcBef>
                <a:spcPct val="0"/>
              </a:spcBef>
            </a:pPr>
            <a:r>
              <a:rPr lang="en-US" dirty="0">
                <a:latin typeface="Calibri" pitchFamily="34" charset="0"/>
                <a:ea typeface="Lucida Sans Unicode" pitchFamily="34" charset="0"/>
                <a:cs typeface="Lucida Sans Unicode" pitchFamily="34" charset="0"/>
              </a:rPr>
              <a:t>Last week the substituent on the aromatic ring was –CH3, an activating and o/p directing group.</a:t>
            </a:r>
          </a:p>
          <a:p>
            <a:pPr>
              <a:spcBef>
                <a:spcPct val="0"/>
              </a:spcBef>
            </a:pPr>
            <a:r>
              <a:rPr lang="en-US" dirty="0">
                <a:latin typeface="Calibri" pitchFamily="34" charset="0"/>
                <a:ea typeface="Lucida Sans Unicode" pitchFamily="34" charset="0"/>
                <a:cs typeface="Lucida Sans Unicode" pitchFamily="34" charset="0"/>
              </a:rPr>
              <a:t>This week, the </a:t>
            </a:r>
            <a:r>
              <a:rPr lang="en-US" dirty="0" err="1">
                <a:latin typeface="Calibri" pitchFamily="34" charset="0"/>
                <a:ea typeface="Lucida Sans Unicode" pitchFamily="34" charset="0"/>
                <a:cs typeface="Lucida Sans Unicode" pitchFamily="34" charset="0"/>
              </a:rPr>
              <a:t>substitutent</a:t>
            </a:r>
            <a:r>
              <a:rPr lang="en-US" dirty="0">
                <a:latin typeface="Calibri" pitchFamily="34" charset="0"/>
                <a:ea typeface="Lucida Sans Unicode" pitchFamily="34" charset="0"/>
                <a:cs typeface="Lucida Sans Unicode" pitchFamily="34" charset="0"/>
              </a:rPr>
              <a:t> is –C(=O)R, a deactivating and m-directing group.</a:t>
            </a:r>
          </a:p>
          <a:p>
            <a:pPr>
              <a:spcBef>
                <a:spcPct val="0"/>
              </a:spcBef>
            </a:pPr>
            <a:endParaRPr lang="en-US" dirty="0">
              <a:latin typeface="Calibri" pitchFamily="34" charset="0"/>
              <a:ea typeface="Lucida Sans Unicode" pitchFamily="34" charset="0"/>
              <a:cs typeface="Lucida Sans Unicode" pitchFamily="34" charset="0"/>
            </a:endParaRPr>
          </a:p>
          <a:p>
            <a:pPr>
              <a:spcBef>
                <a:spcPct val="0"/>
              </a:spcBef>
            </a:pPr>
            <a:r>
              <a:rPr lang="en-US" dirty="0">
                <a:latin typeface="Calibri" pitchFamily="34" charset="0"/>
                <a:ea typeface="Lucida Sans Unicode" pitchFamily="34" charset="0"/>
                <a:cs typeface="Lucida Sans Unicode" pitchFamily="34" charset="0"/>
              </a:rPr>
              <a:t>Remember, the </a:t>
            </a:r>
            <a:r>
              <a:rPr lang="en-US" dirty="0" err="1">
                <a:latin typeface="Calibri" pitchFamily="34" charset="0"/>
                <a:ea typeface="Lucida Sans Unicode" pitchFamily="34" charset="0"/>
                <a:cs typeface="Lucida Sans Unicode" pitchFamily="34" charset="0"/>
              </a:rPr>
              <a:t>electrophile</a:t>
            </a:r>
            <a:r>
              <a:rPr lang="en-US" dirty="0">
                <a:latin typeface="Calibri" pitchFamily="34" charset="0"/>
                <a:ea typeface="Lucida Sans Unicode" pitchFamily="34" charset="0"/>
                <a:cs typeface="Lucida Sans Unicode" pitchFamily="34" charset="0"/>
              </a:rPr>
              <a:t> (E+) is irrelevant. It is the group on the ring that determines reactivity and orientation of the substitution reaction.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latin typeface="Calibri" pitchFamily="34" charset="0"/>
                <a:ea typeface="Lucida Sans Unicode" pitchFamily="34" charset="0"/>
                <a:cs typeface="Lucida Sans Unicode" pitchFamily="34" charset="0"/>
              </a:rPr>
              <a:t>This is not a comprehensive procedure. </a:t>
            </a:r>
            <a:r>
              <a:rPr lang="en-US" dirty="0" smtClean="0">
                <a:latin typeface="Calibri" pitchFamily="34" charset="0"/>
                <a:ea typeface="Lucida Sans Unicode" pitchFamily="34" charset="0"/>
                <a:cs typeface="Lucida Sans Unicode" pitchFamily="34" charset="0"/>
              </a:rPr>
              <a:t>See </a:t>
            </a:r>
            <a:r>
              <a:rPr lang="en-US" dirty="0" err="1" smtClean="0">
                <a:latin typeface="Calibri" pitchFamily="34" charset="0"/>
                <a:ea typeface="Lucida Sans Unicode" pitchFamily="34" charset="0"/>
                <a:cs typeface="Lucida Sans Unicode" pitchFamily="34" charset="0"/>
              </a:rPr>
              <a:t>Morig</a:t>
            </a:r>
            <a:r>
              <a:rPr lang="en-US" dirty="0" smtClean="0">
                <a:latin typeface="Calibri" pitchFamily="34" charset="0"/>
                <a:ea typeface="Lucida Sans Unicode" pitchFamily="34" charset="0"/>
                <a:cs typeface="Lucida Sans Unicode" pitchFamily="34" charset="0"/>
              </a:rPr>
              <a:t>.</a:t>
            </a:r>
            <a:endParaRPr lang="en-US" dirty="0">
              <a:latin typeface="Calibri" pitchFamily="34" charset="0"/>
              <a:ea typeface="Lucida Sans Unicode" pitchFamily="34" charset="0"/>
              <a:cs typeface="Lucida Sans Unicode" pitchFamily="34"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latin typeface="Calibri" pitchFamily="34" charset="0"/>
                <a:ea typeface="Lucida Sans Unicode" pitchFamily="34" charset="0"/>
                <a:cs typeface="Lucida Sans Unicode" pitchFamily="34" charset="0"/>
              </a:rPr>
              <a:t>This is not a comprehensive procedure. </a:t>
            </a:r>
            <a:r>
              <a:rPr lang="en-US" dirty="0" smtClean="0">
                <a:latin typeface="Calibri" pitchFamily="34" charset="0"/>
                <a:ea typeface="Lucida Sans Unicode" pitchFamily="34" charset="0"/>
                <a:cs typeface="Lucida Sans Unicode" pitchFamily="34" charset="0"/>
              </a:rPr>
              <a:t>See </a:t>
            </a:r>
            <a:r>
              <a:rPr lang="en-US" dirty="0" err="1" smtClean="0">
                <a:latin typeface="Calibri" pitchFamily="34" charset="0"/>
                <a:ea typeface="Lucida Sans Unicode" pitchFamily="34" charset="0"/>
                <a:cs typeface="Lucida Sans Unicode" pitchFamily="34" charset="0"/>
              </a:rPr>
              <a:t>Morig</a:t>
            </a:r>
            <a:r>
              <a:rPr lang="en-US" dirty="0" smtClean="0">
                <a:latin typeface="Calibri" pitchFamily="34" charset="0"/>
                <a:ea typeface="Lucida Sans Unicode" pitchFamily="34" charset="0"/>
                <a:cs typeface="Lucida Sans Unicode" pitchFamily="34" charset="0"/>
              </a:rPr>
              <a:t>.</a:t>
            </a:r>
            <a:endParaRPr lang="en-US" dirty="0">
              <a:latin typeface="Calibri" pitchFamily="34" charset="0"/>
              <a:ea typeface="Lucida Sans Unicode" pitchFamily="34" charset="0"/>
              <a:cs typeface="Lucida Sans Unicode" pitchFamily="34"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Calibri" pitchFamily="34" charset="0"/>
                <a:ea typeface="Lucida Sans Unicode" pitchFamily="34" charset="0"/>
                <a:cs typeface="Lucida Sans Unicode" pitchFamily="34" charset="0"/>
              </a:rPr>
              <a:t>The water thus formed reacts with another H2SO4 to give HSO4- and H3O+.  Not shown as a third equation.</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latin typeface="Calibri" pitchFamily="34" charset="0"/>
                <a:ea typeface="Lucida Sans Unicode" pitchFamily="34" charset="0"/>
                <a:cs typeface="Lucida Sans Unicode" pitchFamily="34" charset="0"/>
              </a:rPr>
              <a:t>Students should read the textbook to compare the </a:t>
            </a:r>
            <a:r>
              <a:rPr lang="en-US" dirty="0" err="1">
                <a:latin typeface="Calibri" pitchFamily="34" charset="0"/>
                <a:ea typeface="Lucida Sans Unicode" pitchFamily="34" charset="0"/>
                <a:cs typeface="Lucida Sans Unicode" pitchFamily="34" charset="0"/>
              </a:rPr>
              <a:t>arenium</a:t>
            </a:r>
            <a:r>
              <a:rPr lang="en-US" dirty="0">
                <a:latin typeface="Calibri" pitchFamily="34" charset="0"/>
                <a:ea typeface="Lucida Sans Unicode" pitchFamily="34" charset="0"/>
                <a:cs typeface="Lucida Sans Unicode" pitchFamily="34" charset="0"/>
              </a:rPr>
              <a:t> ion from attack at the o/p positions. In at least one contributor, the + charge is located on the ring C bonded to the </a:t>
            </a:r>
            <a:r>
              <a:rPr lang="en-US" dirty="0" err="1">
                <a:latin typeface="Calibri" pitchFamily="34" charset="0"/>
                <a:ea typeface="Lucida Sans Unicode" pitchFamily="34" charset="0"/>
                <a:cs typeface="Lucida Sans Unicode" pitchFamily="34" charset="0"/>
              </a:rPr>
              <a:t>carbomethoxy</a:t>
            </a:r>
            <a:r>
              <a:rPr lang="en-US" dirty="0">
                <a:latin typeface="Calibri" pitchFamily="34" charset="0"/>
                <a:ea typeface="Lucida Sans Unicode" pitchFamily="34" charset="0"/>
                <a:cs typeface="Lucida Sans Unicode" pitchFamily="34" charset="0"/>
              </a:rPr>
              <a:t> group. The electron-withdrawing </a:t>
            </a:r>
            <a:r>
              <a:rPr lang="en-US" dirty="0" err="1">
                <a:latin typeface="Calibri" pitchFamily="34" charset="0"/>
                <a:ea typeface="Lucida Sans Unicode" pitchFamily="34" charset="0"/>
                <a:cs typeface="Lucida Sans Unicode" pitchFamily="34" charset="0"/>
              </a:rPr>
              <a:t>carbomethoxy</a:t>
            </a:r>
            <a:r>
              <a:rPr lang="en-US" dirty="0">
                <a:latin typeface="Calibri" pitchFamily="34" charset="0"/>
                <a:ea typeface="Lucida Sans Unicode" pitchFamily="34" charset="0"/>
                <a:cs typeface="Lucida Sans Unicode" pitchFamily="34" charset="0"/>
              </a:rPr>
              <a:t> group intensifies the + charge and destabilizes the </a:t>
            </a:r>
            <a:r>
              <a:rPr lang="en-US" dirty="0" err="1">
                <a:latin typeface="Calibri" pitchFamily="34" charset="0"/>
                <a:ea typeface="Lucida Sans Unicode" pitchFamily="34" charset="0"/>
                <a:cs typeface="Lucida Sans Unicode" pitchFamily="34" charset="0"/>
              </a:rPr>
              <a:t>arenium</a:t>
            </a:r>
            <a:r>
              <a:rPr lang="en-US" dirty="0">
                <a:latin typeface="Calibri" pitchFamily="34" charset="0"/>
                <a:ea typeface="Lucida Sans Unicode" pitchFamily="34" charset="0"/>
                <a:cs typeface="Lucida Sans Unicode" pitchFamily="34" charset="0"/>
              </a:rPr>
              <a:t> ion, compared to the </a:t>
            </a:r>
            <a:r>
              <a:rPr lang="en-US" dirty="0" err="1">
                <a:latin typeface="Calibri" pitchFamily="34" charset="0"/>
                <a:ea typeface="Lucida Sans Unicode" pitchFamily="34" charset="0"/>
                <a:cs typeface="Lucida Sans Unicode" pitchFamily="34" charset="0"/>
              </a:rPr>
              <a:t>arenium</a:t>
            </a:r>
            <a:r>
              <a:rPr lang="en-US" dirty="0">
                <a:latin typeface="Calibri" pitchFamily="34" charset="0"/>
                <a:ea typeface="Lucida Sans Unicode" pitchFamily="34" charset="0"/>
                <a:cs typeface="Lucida Sans Unicode" pitchFamily="34" charset="0"/>
              </a:rPr>
              <a:t> ion generated from meta attack. </a:t>
            </a:r>
          </a:p>
          <a:p>
            <a:pPr>
              <a:spcBef>
                <a:spcPct val="0"/>
              </a:spcBef>
            </a:pPr>
            <a:endParaRPr lang="en-US" dirty="0">
              <a:latin typeface="Calibri" pitchFamily="34" charset="0"/>
              <a:ea typeface="Lucida Sans Unicode" pitchFamily="34" charset="0"/>
              <a:cs typeface="Lucida Sans Unicode" pitchFamily="34" charset="0"/>
            </a:endParaRPr>
          </a:p>
          <a:p>
            <a:pPr>
              <a:spcBef>
                <a:spcPct val="0"/>
              </a:spcBef>
            </a:pPr>
            <a:r>
              <a:rPr lang="en-US" dirty="0">
                <a:latin typeface="Calibri" pitchFamily="34" charset="0"/>
                <a:ea typeface="Lucida Sans Unicode" pitchFamily="34" charset="0"/>
                <a:cs typeface="Lucida Sans Unicode" pitchFamily="34" charset="0"/>
              </a:rPr>
              <a:t>Any resonance form of the </a:t>
            </a:r>
            <a:r>
              <a:rPr lang="en-US" dirty="0" err="1">
                <a:latin typeface="Calibri" pitchFamily="34" charset="0"/>
                <a:ea typeface="Lucida Sans Unicode" pitchFamily="34" charset="0"/>
                <a:cs typeface="Lucida Sans Unicode" pitchFamily="34" charset="0"/>
              </a:rPr>
              <a:t>Arenium</a:t>
            </a:r>
            <a:r>
              <a:rPr lang="en-US" dirty="0">
                <a:latin typeface="Calibri" pitchFamily="34" charset="0"/>
                <a:ea typeface="Lucida Sans Unicode" pitchFamily="34" charset="0"/>
                <a:cs typeface="Lucida Sans Unicode" pitchFamily="34" charset="0"/>
              </a:rPr>
              <a:t> ion that would enhance this positive charge, e.g., either </a:t>
            </a:r>
            <a:r>
              <a:rPr lang="en-US" dirty="0" err="1">
                <a:latin typeface="Calibri" pitchFamily="34" charset="0"/>
                <a:ea typeface="Lucida Sans Unicode" pitchFamily="34" charset="0"/>
                <a:cs typeface="Lucida Sans Unicode" pitchFamily="34" charset="0"/>
              </a:rPr>
              <a:t>ortho</a:t>
            </a:r>
            <a:r>
              <a:rPr lang="en-US" dirty="0">
                <a:latin typeface="Calibri" pitchFamily="34" charset="0"/>
                <a:ea typeface="Lucida Sans Unicode" pitchFamily="34" charset="0"/>
                <a:cs typeface="Lucida Sans Unicode" pitchFamily="34" charset="0"/>
              </a:rPr>
              <a:t> or </a:t>
            </a:r>
            <a:r>
              <a:rPr lang="en-US" dirty="0" err="1">
                <a:latin typeface="Calibri" pitchFamily="34" charset="0"/>
                <a:ea typeface="Lucida Sans Unicode" pitchFamily="34" charset="0"/>
                <a:cs typeface="Lucida Sans Unicode" pitchFamily="34" charset="0"/>
              </a:rPr>
              <a:t>para</a:t>
            </a:r>
            <a:r>
              <a:rPr lang="en-US" dirty="0">
                <a:latin typeface="Calibri" pitchFamily="34" charset="0"/>
                <a:ea typeface="Lucida Sans Unicode" pitchFamily="34" charset="0"/>
                <a:cs typeface="Lucida Sans Unicode" pitchFamily="34" charset="0"/>
              </a:rPr>
              <a:t> resonance structures, would further destabilize the ring</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dirty="0" smtClean="0"/>
              <a:t>Last week the substituent on the aromatic ring was –CH3, an activating and o/p directing group.</a:t>
            </a:r>
          </a:p>
          <a:p>
            <a:pPr eaLnBrk="1" hangingPunct="1">
              <a:spcBef>
                <a:spcPct val="0"/>
              </a:spcBef>
            </a:pPr>
            <a:r>
              <a:rPr lang="en-US" dirty="0" smtClean="0"/>
              <a:t>This week, the </a:t>
            </a:r>
            <a:r>
              <a:rPr lang="en-US" dirty="0" err="1" smtClean="0"/>
              <a:t>substitutent</a:t>
            </a:r>
            <a:r>
              <a:rPr lang="en-US" dirty="0" smtClean="0"/>
              <a:t> is –C(=O)R, a deactivating and m-directing group.</a:t>
            </a:r>
          </a:p>
          <a:p>
            <a:pPr eaLnBrk="1" hangingPunct="1">
              <a:spcBef>
                <a:spcPct val="0"/>
              </a:spcBef>
            </a:pPr>
            <a:endParaRPr lang="en-US" dirty="0" smtClean="0"/>
          </a:p>
          <a:p>
            <a:pPr eaLnBrk="1" hangingPunct="1">
              <a:spcBef>
                <a:spcPct val="0"/>
              </a:spcBef>
            </a:pPr>
            <a:r>
              <a:rPr lang="en-US" dirty="0" smtClean="0"/>
              <a:t>Remember, the electrophile (E+) is irrelevant. It is the group on the ring that determines reactivity and orientation of the substitution reaction. </a:t>
            </a:r>
          </a:p>
          <a:p>
            <a:endParaRPr lang="en-US" dirty="0" smtClean="0">
              <a:latin typeface="Calibri" pitchFamily="34" charset="0"/>
              <a:ea typeface="Lucida Sans Unicode" pitchFamily="34" charset="0"/>
              <a:cs typeface="Lucida Sans Unicode" pitchFamily="34" charset="0"/>
            </a:endParaRPr>
          </a:p>
          <a:p>
            <a:endParaRPr lang="en-US" dirty="0" smtClean="0">
              <a:latin typeface="Calibri" pitchFamily="34" charset="0"/>
              <a:ea typeface="Lucida Sans Unicode" pitchFamily="34" charset="0"/>
              <a:cs typeface="Lucida Sans Unicode" pitchFamily="34" charset="0"/>
            </a:endParaRPr>
          </a:p>
          <a:p>
            <a:r>
              <a:rPr lang="en-US" dirty="0" smtClean="0">
                <a:latin typeface="Calibri" pitchFamily="34" charset="0"/>
                <a:ea typeface="Lucida Sans Unicode" pitchFamily="34" charset="0"/>
                <a:cs typeface="Lucida Sans Unicode" pitchFamily="34" charset="0"/>
              </a:rPr>
              <a:t>Note </a:t>
            </a:r>
            <a:r>
              <a:rPr lang="en-US" dirty="0">
                <a:latin typeface="Calibri" pitchFamily="34" charset="0"/>
                <a:ea typeface="Lucida Sans Unicode" pitchFamily="34" charset="0"/>
                <a:cs typeface="Lucida Sans Unicode" pitchFamily="34" charset="0"/>
              </a:rPr>
              <a:t>the </a:t>
            </a:r>
            <a:r>
              <a:rPr lang="en-US" dirty="0" err="1">
                <a:latin typeface="Calibri" pitchFamily="34" charset="0"/>
                <a:ea typeface="Lucida Sans Unicode" pitchFamily="34" charset="0"/>
                <a:cs typeface="Lucida Sans Unicode" pitchFamily="34" charset="0"/>
              </a:rPr>
              <a:t>di</a:t>
            </a:r>
            <a:r>
              <a:rPr lang="en-US" dirty="0">
                <a:latin typeface="Calibri" pitchFamily="34" charset="0"/>
                <a:ea typeface="Lucida Sans Unicode" pitchFamily="34" charset="0"/>
                <a:cs typeface="Lucida Sans Unicode" pitchFamily="34" charset="0"/>
              </a:rPr>
              <a:t>-nitrated product has the new NO2 meta to the </a:t>
            </a:r>
            <a:r>
              <a:rPr lang="en-US" dirty="0" err="1">
                <a:latin typeface="Calibri" pitchFamily="34" charset="0"/>
                <a:ea typeface="Lucida Sans Unicode" pitchFamily="34" charset="0"/>
                <a:cs typeface="Lucida Sans Unicode" pitchFamily="34" charset="0"/>
              </a:rPr>
              <a:t>carbomethoxy</a:t>
            </a:r>
            <a:r>
              <a:rPr lang="en-US" dirty="0">
                <a:latin typeface="Calibri" pitchFamily="34" charset="0"/>
                <a:ea typeface="Lucida Sans Unicode" pitchFamily="34" charset="0"/>
                <a:cs typeface="Lucida Sans Unicode" pitchFamily="34" charset="0"/>
              </a:rPr>
              <a:t> group and the 1</a:t>
            </a:r>
            <a:r>
              <a:rPr lang="en-US" baseline="30000" dirty="0">
                <a:latin typeface="Calibri" pitchFamily="34" charset="0"/>
                <a:ea typeface="Lucida Sans Unicode" pitchFamily="34" charset="0"/>
                <a:cs typeface="Lucida Sans Unicode" pitchFamily="34" charset="0"/>
              </a:rPr>
              <a:t>st</a:t>
            </a:r>
            <a:r>
              <a:rPr lang="en-US" dirty="0">
                <a:latin typeface="Calibri" pitchFamily="34" charset="0"/>
                <a:ea typeface="Lucida Sans Unicode" pitchFamily="34" charset="0"/>
                <a:cs typeface="Lucida Sans Unicode" pitchFamily="34" charset="0"/>
              </a:rPr>
              <a:t> NO2 group. The 1</a:t>
            </a:r>
            <a:r>
              <a:rPr lang="en-US" baseline="30000" dirty="0">
                <a:latin typeface="Calibri" pitchFamily="34" charset="0"/>
                <a:ea typeface="Lucida Sans Unicode" pitchFamily="34" charset="0"/>
                <a:cs typeface="Lucida Sans Unicode" pitchFamily="34" charset="0"/>
              </a:rPr>
              <a:t>st</a:t>
            </a:r>
            <a:r>
              <a:rPr lang="en-US" dirty="0">
                <a:latin typeface="Calibri" pitchFamily="34" charset="0"/>
                <a:ea typeface="Lucida Sans Unicode" pitchFamily="34" charset="0"/>
                <a:cs typeface="Lucida Sans Unicode" pitchFamily="34" charset="0"/>
              </a:rPr>
              <a:t> NO2 group is also a deactivating and meta-directing group so the new NO2 comes in meta to both groups. </a:t>
            </a:r>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a:latin typeface="Calibri" pitchFamily="34" charset="0"/>
                <a:ea typeface="Lucida Sans Unicode" pitchFamily="34" charset="0"/>
                <a:cs typeface="Lucida Sans Unicode" pitchFamily="34" charset="0"/>
              </a:rPr>
              <a:t>Students should have their lab notebooks in front of them, taking notes/modifying their procedures while you go through these extra procedures. There is no need to go over every line of the manual. These are supplementary notes.</a:t>
            </a:r>
          </a:p>
          <a:p>
            <a:pPr>
              <a:spcBef>
                <a:spcPct val="0"/>
              </a:spcBef>
            </a:pPr>
            <a:endParaRPr lang="en-US" dirty="0">
              <a:latin typeface="Calibri" pitchFamily="34" charset="0"/>
              <a:ea typeface="Lucida Sans Unicode" pitchFamily="34" charset="0"/>
              <a:cs typeface="Lucida Sans Unicode" pitchFamily="34" charset="0"/>
            </a:endParaRPr>
          </a:p>
          <a:p>
            <a:pPr>
              <a:spcBef>
                <a:spcPct val="0"/>
              </a:spcBef>
            </a:pPr>
            <a:r>
              <a:rPr lang="en-US" dirty="0">
                <a:latin typeface="Calibri" pitchFamily="34" charset="0"/>
                <a:ea typeface="Lucida Sans Unicode" pitchFamily="34" charset="0"/>
                <a:cs typeface="Lucida Sans Unicode" pitchFamily="34" charset="0"/>
              </a:rPr>
              <a:t>The manual says “about” x ml of acid. It is not necessary to add 6.0 ml, but 5.9 or 6.1 is fine. The precise measurement should be recorded. </a:t>
            </a:r>
          </a:p>
          <a:p>
            <a:pPr>
              <a:spcBef>
                <a:spcPct val="0"/>
              </a:spcBef>
            </a:pPr>
            <a:endParaRPr lang="en-US" dirty="0">
              <a:latin typeface="Calibri" pitchFamily="34" charset="0"/>
              <a:ea typeface="Lucida Sans Unicode" pitchFamily="34" charset="0"/>
              <a:cs typeface="Lucida Sans Unicode" pitchFamily="34" charset="0"/>
            </a:endParaRPr>
          </a:p>
          <a:p>
            <a:pPr>
              <a:spcBef>
                <a:spcPct val="0"/>
              </a:spcBef>
            </a:pPr>
            <a:r>
              <a:rPr lang="en-US" dirty="0">
                <a:latin typeface="Calibri" pitchFamily="34" charset="0"/>
                <a:ea typeface="Lucida Sans Unicode" pitchFamily="34" charset="0"/>
                <a:cs typeface="Lucida Sans Unicode" pitchFamily="34" charset="0"/>
              </a:rPr>
              <a:t>Under Procedure, paragraph 2, “separate vessel” should be the now-empty vial the methyl benzoate came in. Make sure the vial cannot tip over in the beaker ice bath. </a:t>
            </a:r>
            <a:endParaRPr 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ct val="0"/>
              </a:spcBef>
            </a:pPr>
            <a:r>
              <a:rPr lang="en-US" dirty="0" smtClean="0">
                <a:latin typeface="Calibri" pitchFamily="34" charset="0"/>
                <a:ea typeface="Lucida Sans Unicode" pitchFamily="34" charset="0"/>
                <a:cs typeface="Lucida Sans Unicode" pitchFamily="34" charset="0"/>
              </a:rPr>
              <a:t>This cannot be emphasized enough!</a:t>
            </a:r>
          </a:p>
          <a:p>
            <a:pPr>
              <a:spcBef>
                <a:spcPct val="0"/>
              </a:spcBef>
            </a:pPr>
            <a:endParaRPr lang="en-US" dirty="0">
              <a:latin typeface="Calibri" pitchFamily="34" charset="0"/>
              <a:ea typeface="Lucida Sans Unicode" pitchFamily="34" charset="0"/>
              <a:cs typeface="Lucida Sans Unicode" pitchFamily="34" charset="0"/>
            </a:endParaRPr>
          </a:p>
          <a:p>
            <a:pPr>
              <a:spcBef>
                <a:spcPct val="0"/>
              </a:spcBef>
            </a:pPr>
            <a:r>
              <a:rPr lang="en-US" dirty="0">
                <a:latin typeface="Calibri" pitchFamily="34" charset="0"/>
                <a:ea typeface="Lucida Sans Unicode" pitchFamily="34" charset="0"/>
                <a:cs typeface="Lucida Sans Unicode" pitchFamily="34" charset="0"/>
              </a:rPr>
              <a:t>Not only will too high a temperature (above 0 deg) cause unwanted by-products, but there is also the danger of generating NO2 gas. This is a noxious, dense red gas that will slowly creep throughout the lab. If this happens, take the flask (still in the ice bath) to the HOOD. </a:t>
            </a:r>
          </a:p>
          <a:p>
            <a:endParaRPr lang="en-US" dirty="0"/>
          </a:p>
          <a:p>
            <a:endParaRPr lang="en-US" dirty="0"/>
          </a:p>
        </p:txBody>
      </p:sp>
      <p:sp>
        <p:nvSpPr>
          <p:cNvPr id="4" name="Slide Number Placeholder 3"/>
          <p:cNvSpPr>
            <a:spLocks noGrp="1"/>
          </p:cNvSpPr>
          <p:nvPr>
            <p:ph type="sldNum" sz="quarter" idx="10"/>
          </p:nvPr>
        </p:nvSpPr>
        <p:spPr/>
        <p:txBody>
          <a:bodyPr/>
          <a:lstStyle/>
          <a:p>
            <a:fld id="{0D8E258C-2E14-464A-AA57-180544448B6D}"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8E258C-2E14-464A-AA57-180544448B6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pPr/>
              <a:t>9/19/2018</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4248723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43394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84860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2949103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2140472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solidFill>
                  <a:srgbClr val="FFFFFF"/>
                </a:solidFill>
              </a:rPr>
              <a:pPr/>
              <a:t>9/19/2018</a:t>
            </a:fld>
            <a:endParaRPr lang="en-US" dirty="0">
              <a:solidFill>
                <a:srgbClr val="FFFFFF"/>
              </a:solidFill>
            </a:endParaRP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solidFill>
                <a:srgbClr val="FFFFFF"/>
              </a:solidFill>
            </a:endParaRP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solidFill>
                  <a:srgbClr val="FFFFFF"/>
                </a:solidFill>
              </a:rPr>
              <a:pPr/>
              <a:t>‹#›</a:t>
            </a:fld>
            <a:endParaRPr lang="en-US" dirty="0">
              <a:solidFill>
                <a:srgbClr val="FFFFFF"/>
              </a:solidFill>
            </a:endParaRP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10783049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6" name="Footer Placeholder 5"/>
          <p:cNvSpPr>
            <a:spLocks noGrp="1"/>
          </p:cNvSpPr>
          <p:nvPr>
            <p:ph type="ftr" sz="quarter" idx="11"/>
          </p:nvPr>
        </p:nvSpPr>
        <p:spPr/>
        <p:txBody>
          <a:bodyPr/>
          <a:lstStyle/>
          <a:p>
            <a:endParaRPr lang="en-US" dirty="0">
              <a:solidFill>
                <a:srgbClr val="006600"/>
              </a:solidFill>
            </a:endParaRPr>
          </a:p>
        </p:txBody>
      </p:sp>
      <p:sp>
        <p:nvSpPr>
          <p:cNvPr id="7" name="Slide Number Placeholder 6"/>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913794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8" name="Footer Placeholder 7"/>
          <p:cNvSpPr>
            <a:spLocks noGrp="1"/>
          </p:cNvSpPr>
          <p:nvPr>
            <p:ph type="ftr" sz="quarter" idx="11"/>
          </p:nvPr>
        </p:nvSpPr>
        <p:spPr/>
        <p:txBody>
          <a:bodyPr/>
          <a:lstStyle/>
          <a:p>
            <a:endParaRPr lang="en-US" dirty="0">
              <a:solidFill>
                <a:srgbClr val="006600"/>
              </a:solidFill>
            </a:endParaRPr>
          </a:p>
        </p:txBody>
      </p:sp>
      <p:sp>
        <p:nvSpPr>
          <p:cNvPr id="9" name="Slide Number Placeholder 8"/>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325323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4" name="Footer Placeholder 3"/>
          <p:cNvSpPr>
            <a:spLocks noGrp="1"/>
          </p:cNvSpPr>
          <p:nvPr>
            <p:ph type="ftr" sz="quarter" idx="11"/>
          </p:nvPr>
        </p:nvSpPr>
        <p:spPr/>
        <p:txBody>
          <a:bodyPr/>
          <a:lstStyle/>
          <a:p>
            <a:endParaRPr lang="en-US" dirty="0">
              <a:solidFill>
                <a:srgbClr val="006600"/>
              </a:solidFill>
            </a:endParaRPr>
          </a:p>
        </p:txBody>
      </p:sp>
      <p:sp>
        <p:nvSpPr>
          <p:cNvPr id="5" name="Slide Number Placeholder 4"/>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7459443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3" name="Footer Placeholder 2"/>
          <p:cNvSpPr>
            <a:spLocks noGrp="1"/>
          </p:cNvSpPr>
          <p:nvPr>
            <p:ph type="ftr" sz="quarter" idx="11"/>
          </p:nvPr>
        </p:nvSpPr>
        <p:spPr/>
        <p:txBody>
          <a:bodyPr/>
          <a:lstStyle/>
          <a:p>
            <a:endParaRPr lang="en-US" dirty="0">
              <a:solidFill>
                <a:srgbClr val="006600"/>
              </a:solidFill>
            </a:endParaRPr>
          </a:p>
        </p:txBody>
      </p:sp>
      <p:sp>
        <p:nvSpPr>
          <p:cNvPr id="4" name="Slide Number Placeholder 3"/>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127278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45993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21248580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solidFill>
                <a:srgbClr val="006600"/>
              </a:solidFill>
            </a:endParaRP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20376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29367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5" name="Footer Placeholder 4"/>
          <p:cNvSpPr>
            <a:spLocks noGrp="1"/>
          </p:cNvSpPr>
          <p:nvPr>
            <p:ph type="ftr" sz="quarter" idx="11"/>
          </p:nvPr>
        </p:nvSpPr>
        <p:spPr/>
        <p:txBody>
          <a:bodyPr/>
          <a:lstStyle/>
          <a:p>
            <a:endParaRPr lang="en-US" dirty="0">
              <a:solidFill>
                <a:srgbClr val="006600"/>
              </a:solidFill>
            </a:endParaRPr>
          </a:p>
        </p:txBody>
      </p:sp>
      <p:sp>
        <p:nvSpPr>
          <p:cNvPr id="6" name="Slide Number Placeholder 5"/>
          <p:cNvSpPr>
            <a:spLocks noGrp="1"/>
          </p:cNvSpPr>
          <p:nvPr>
            <p:ph type="sldNum" sz="quarter" idx="12"/>
          </p:nvPr>
        </p:nvSpPr>
        <p:spPr/>
        <p:txBody>
          <a:bodyPr/>
          <a:lstStyle/>
          <a:p>
            <a:fld id="{69E57DC2-970A-4B3E-BB1C-7A09969E49DF}" type="slidenum">
              <a:rPr lang="en-US" smtClean="0">
                <a:solidFill>
                  <a:srgbClr val="006600"/>
                </a:solidFill>
              </a:rPr>
              <a:pPr/>
              <a:t>‹#›</a:t>
            </a:fld>
            <a:endParaRPr lang="en-US" dirty="0">
              <a:solidFill>
                <a:srgbClr val="006600"/>
              </a:solidFill>
            </a:endParaRPr>
          </a:p>
        </p:txBody>
      </p:sp>
    </p:spTree>
    <p:extLst>
      <p:ext uri="{BB962C8B-B14F-4D97-AF65-F5344CB8AC3E}">
        <p14:creationId xmlns:p14="http://schemas.microsoft.com/office/powerpoint/2010/main" xmlns="" val="4135967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87DE6118-2437-4B30-8E3C-4D2BE6020583}" type="datetimeFigureOut">
              <a:rPr lang="en-US" smtClean="0"/>
              <a:pPr/>
              <a:t>9/19/2018</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5185714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330959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418865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102145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pPr/>
              <a:t>9/19/2018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xmlns="" val="52019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9/19/2018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73938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87DE6118-2437-4B30-8E3C-4D2BE6020583}" type="datetimeFigureOut">
              <a:rPr lang="en-US" smtClean="0"/>
              <a:pPr/>
              <a:t>9/19/2018</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788852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pPr/>
              <a:t>9/19/2018</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0335335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0" orient="horz" pos="1368" userDrawn="1">
          <p15:clr>
            <a:srgbClr val="F26B43"/>
          </p15:clr>
        </p15:guide>
        <p15:guide id="4" orient="horz" pos="1440" userDrawn="1">
          <p15:clr>
            <a:srgbClr val="F26B43"/>
          </p15:clr>
        </p15:guide>
        <p15:guide id="5" orient="horz" pos="3696" userDrawn="1">
          <p15:clr>
            <a:srgbClr val="F26B43"/>
          </p15:clr>
        </p15:guide>
        <p15:guide id="6" orient="horz" pos="432" userDrawn="1">
          <p15:clr>
            <a:srgbClr val="F26B43"/>
          </p15:clr>
        </p15:guide>
        <p15:guide id="7" orient="horz" pos="1512" userDrawn="1">
          <p15:clr>
            <a:srgbClr val="F26B43"/>
          </p15:clr>
        </p15:guide>
        <p15:guide id="8" pos="5184" userDrawn="1">
          <p15:clr>
            <a:srgbClr val="F26B43"/>
          </p15:clr>
        </p15:guide>
        <p15:guide id="9" pos="702" userDrawn="1">
          <p15:clr>
            <a:srgbClr val="F26B43"/>
          </p15:clr>
        </p15:guide>
        <p15:guide id="10" pos="64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87DE6118-2437-4B30-8E3C-4D2BE6020583}" type="datetimeFigureOut">
              <a:rPr lang="en-US" smtClean="0">
                <a:solidFill>
                  <a:srgbClr val="006600"/>
                </a:solidFill>
              </a:rPr>
              <a:pPr/>
              <a:t>9/19/2018</a:t>
            </a:fld>
            <a:endParaRPr lang="en-US" dirty="0">
              <a:solidFill>
                <a:srgbClr val="006600"/>
              </a:solidFill>
            </a:endParaRP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solidFill>
                <a:srgbClr val="006600"/>
              </a:solidFill>
            </a:endParaRP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9E57DC2-970A-4B3E-BB1C-7A09969E49DF}" type="slidenum">
              <a:rPr lang="en-US" smtClean="0">
                <a:solidFill>
                  <a:srgbClr val="006600"/>
                </a:solidFill>
              </a:rPr>
              <a:pPr/>
              <a:t>‹#›</a:t>
            </a:fld>
            <a:endParaRPr lang="en-US" dirty="0">
              <a:solidFill>
                <a:srgbClr val="006600"/>
              </a:solidFill>
            </a:endParaRP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9518797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ecure-web.cisco.com/11aSvQJByIF9MZoTfYeVblJvFYAJkUOq4jwCPgS3ssv2SyOCNsst8CUMpvvWGWSmVHC1W_2d39QVwYptWQDBlPi8Us72V7nodlyKPvbzoIYXJl8adrzVLeASzKWWHLh9k1pa-1MR9DNraJaKsk5MRHwKI_SHkaWeSJzwRxokpabteFDrTAGb6Y9yD2fh6s4mq7Jn4Af9qYp66zANVzIga0tZ3Rwm0E69zzYy7kpO7Hwm0Cql9OgFXz8gHgVBOzjcqKK_v9FpJoxLLywGpZhcZe2YOQN3guq9e96PvybuKLIVllmpxL2fP1WTRBqtQ-82IwNgCp9wIhXGmwuWvRYn8o05s9t9iZGrhnobOB-mnIaGYi1z7dC-FHpoYe692hjKsbR1YEAOPE3Wy8iyT3zpBl0rqZf6XZHDYfGRHn-GfMiCpABgalY_ooaNM8qpS9SZG/http:/www.fema.gov/frequently-asked-questions-wireless-emergency-alerts/" TargetMode="External"/><Relationship Id="rId2" Type="http://schemas.openxmlformats.org/officeDocument/2006/relationships/hyperlink" Target="http://secure-web.cisco.com/1oqoZpUyL1KnM8sTv8Yznslx4oaR-MMJzrTjiOQ4k8qfbqmXuuGccdFSxMslycinX6PJYiakKnsV8_Y8uKtUbXl_k_FpL8_NigtafD1MTCro8S6cMNBGOEnhwouMzGbW1Z_m2WL4q-qGz5N3nhuaJkK1N6j0MyY78_3x7mLhlI7Uobp7uuMWHaxmzxugtBT-fniGuqVzNPpmzsVUPd_sLIjDnqBgxWLdZzh1ZLV0opmW9FUjEf-AGVmMXDaI2jtURF0KDPGiuC12vR36YskecJNftWKp8BuXeDocsd84AmksP-dtTtsUA4KQgHdujO9NlQa15PtSaUMmThU5Zmm3gzgmZu0ih5JMq3QfXXpZcWvhZ5s9vP5ihzeOJZBozm-n7aQ7f92ZIwTrD4XUCVBmyuioFeFd-4vA4wtBgNT27PliXT-m6e7XqEDmLh2Ogcpmw/http:/links.govdelivery.com/track?type=click&amp;enid=ZWFzPTEmbWFpbGluZ2lkPTIwMTYwOTA2LjYzMzkyMTUxJm1lc3NhZ2VpZD1NREItUFJELUJVTC0yMDE2MDkwNi42MzM5MjE1MSZkYXRhYmFzZWlkPTEwMDEmc2VyaWFsPTE3MzQzNzMyJmVtYWlsaWQ9YW1hbmRhLmpvaG5zb24yQGZlbWEuZGhzLmdvdiZ1c2VyaWQ9YW1hbmRhLmpvaG5zb24yQGZlbWEuZGhzLmdvdiZmbD0mZXh0cmE9TXVsdGl2YXJpYXRlSWQ9JiYm&amp;&amp;&amp;122&amp;&amp;&amp;https://www.fema.gov/emergency-alert-system" TargetMode="External"/><Relationship Id="rId1" Type="http://schemas.openxmlformats.org/officeDocument/2006/relationships/slideLayout" Target="../slideLayouts/slideLayout13.xml"/><Relationship Id="rId4" Type="http://schemas.openxmlformats.org/officeDocument/2006/relationships/hyperlink" Target="https://secure-web.cisco.com/1lSbQ3CULn_PxGnR5ZZSr3wSWu4W6KCx5G9-ilnOgYKm9uKuWAS9--99jaFAQZTvOyUtH8Q6yrSaP7ZeEUwnRQrf12IqmMVKB-o2ePcGTyM91gp3WlxOhn4Zm3W7Lw47Ig63HNwcDqIkhh8e_wI05gLDu-pRswY4wkPHCSwQoRTiT3XXWOXPeFEciWiGTWDnsyJDaFt5N4tPJiDkIUOsi2wVb--8XKjKrUgGBRJdOzYpVxrqciDi3k72MQ4Fciuqg4OgpU3SDemT5Dbl2lk3qLl8WoxKl4jKVnrvt8IVGx9oIynJUhuYAsAKwmXa-dCXimEWZxq8nz3fUOSp_TZZnQDPPHWREI7cwUrVLWHOg6FU2KBFI-jNr7wlCJZOfaUecYTUUpGGopIW4JjsjKOFwqGwnrdAB1ixDG6x1aauXawybWi_gps19pyuAVp_IzUG3MFicLHDUxc1s82cJbcD5eQ/https:/www.fema.gov/emergency-alert-tes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6621" y="3423138"/>
            <a:ext cx="7350369" cy="1330017"/>
          </a:xfrm>
        </p:spPr>
        <p:txBody>
          <a:bodyPr/>
          <a:lstStyle/>
          <a:p>
            <a:r>
              <a:rPr lang="en-US" sz="4050" dirty="0">
                <a:latin typeface="Garamond" panose="02020404030301010803" pitchFamily="18" charset="0"/>
              </a:rPr>
              <a:t>Nitration of methyl benzoate</a:t>
            </a:r>
          </a:p>
        </p:txBody>
      </p:sp>
      <p:sp>
        <p:nvSpPr>
          <p:cNvPr id="3" name="Subtitle 2"/>
          <p:cNvSpPr>
            <a:spLocks noGrp="1"/>
          </p:cNvSpPr>
          <p:nvPr>
            <p:ph type="subTitle" idx="1"/>
          </p:nvPr>
        </p:nvSpPr>
        <p:spPr>
          <a:xfrm>
            <a:off x="1975423" y="4768677"/>
            <a:ext cx="5123755" cy="814678"/>
          </a:xfrm>
        </p:spPr>
        <p:txBody>
          <a:bodyPr>
            <a:normAutofit/>
          </a:bodyPr>
          <a:lstStyle/>
          <a:p>
            <a:r>
              <a:rPr lang="en-US" sz="2100" b="1" dirty="0">
                <a:latin typeface="Garamond" panose="02020404030301010803" pitchFamily="18" charset="0"/>
              </a:rPr>
              <a:t>Chemistry 318</a:t>
            </a:r>
          </a:p>
          <a:p>
            <a:r>
              <a:rPr lang="en-US" sz="2100" b="1" dirty="0" smtClean="0">
                <a:latin typeface="Garamond" panose="02020404030301010803" pitchFamily="18" charset="0"/>
              </a:rPr>
              <a:t>Fall 2018</a:t>
            </a:r>
            <a:endParaRPr lang="en-US" sz="2100" b="1" dirty="0">
              <a:latin typeface="Garamond" panose="02020404030301010803" pitchFamily="18" charset="0"/>
            </a:endParaRPr>
          </a:p>
        </p:txBody>
      </p:sp>
      <p:pic>
        <p:nvPicPr>
          <p:cNvPr id="4" name="Picture 3" descr="Screen Shot 2016-08-04 at 1.13.49 PM.png"/>
          <p:cNvPicPr>
            <a:picLocks noChangeAspect="1"/>
          </p:cNvPicPr>
          <p:nvPr/>
        </p:nvPicPr>
        <p:blipFill>
          <a:blip r:embed="rId2">
            <a:extLst>
              <a:ext uri="{BEBA8EAE-BF5A-486C-A8C5-ECC9F3942E4B}">
                <a14:imgProps xmlns:a14="http://schemas.microsoft.com/office/drawing/2010/main" xmlns="">
                  <a14:imgLayer r:embed="rId3">
                    <a14:imgEffect>
                      <a14:backgroundRemoval t="287" b="100000" l="0" r="100000">
                        <a14:foregroundMark x1="54412" y1="62178" x2="54412" y2="62178"/>
                        <a14:foregroundMark x1="40000" y1="60745" x2="40000" y2="60745"/>
                        <a14:foregroundMark x1="40882" y1="65043" x2="40882" y2="65043"/>
                        <a14:foregroundMark x1="42353" y1="67908" x2="42353" y2="67908"/>
                      </a14:backgroundRemoval>
                    </a14:imgEffect>
                  </a14:imgLayer>
                </a14:imgProps>
              </a:ext>
              <a:ext uri="{28A0092B-C50C-407E-A947-70E740481C1C}">
                <a14:useLocalDpi xmlns:a14="http://schemas.microsoft.com/office/drawing/2010/main" xmlns="" val="0"/>
              </a:ext>
            </a:extLst>
          </a:blip>
          <a:stretch>
            <a:fillRect/>
          </a:stretch>
        </p:blipFill>
        <p:spPr>
          <a:xfrm>
            <a:off x="3361404" y="938257"/>
            <a:ext cx="2420802" cy="2484881"/>
          </a:xfrm>
          <a:prstGeom prst="rect">
            <a:avLst/>
          </a:prstGeom>
        </p:spPr>
      </p:pic>
    </p:spTree>
    <p:extLst>
      <p:ext uri="{BB962C8B-B14F-4D97-AF65-F5344CB8AC3E}">
        <p14:creationId xmlns:p14="http://schemas.microsoft.com/office/powerpoint/2010/main" xmlns="" val="178567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80691"/>
          </a:xfrm>
          <a:ln w="28575">
            <a:solidFill>
              <a:srgbClr val="FFC000"/>
            </a:solidFill>
          </a:ln>
        </p:spPr>
        <p:txBody>
          <a:bodyPr/>
          <a:lstStyle/>
          <a:p>
            <a:pPr algn="ctr"/>
            <a:r>
              <a:rPr lang="en-US" dirty="0"/>
              <a:t>In Lab </a:t>
            </a:r>
            <a:r>
              <a:rPr lang="en-US" dirty="0" smtClean="0"/>
              <a:t>Today</a:t>
            </a:r>
            <a:endParaRPr lang="en-US" dirty="0"/>
          </a:p>
        </p:txBody>
      </p:sp>
      <p:sp>
        <p:nvSpPr>
          <p:cNvPr id="3" name="Content Placeholder 2"/>
          <p:cNvSpPr>
            <a:spLocks noGrp="1"/>
          </p:cNvSpPr>
          <p:nvPr>
            <p:ph idx="1"/>
          </p:nvPr>
        </p:nvSpPr>
        <p:spPr>
          <a:xfrm>
            <a:off x="1028700" y="1647645"/>
            <a:ext cx="7200900" cy="4219755"/>
          </a:xfrm>
          <a:ln w="28575">
            <a:solidFill>
              <a:srgbClr val="FFC000"/>
            </a:solidFill>
          </a:ln>
        </p:spPr>
        <p:txBody>
          <a:bodyPr/>
          <a:lstStyle/>
          <a:p>
            <a:pPr>
              <a:buNone/>
            </a:pPr>
            <a:r>
              <a:rPr lang="en-US" dirty="0" smtClean="0"/>
              <a:t>  </a:t>
            </a:r>
            <a:endParaRPr lang="en-US" dirty="0"/>
          </a:p>
        </p:txBody>
      </p:sp>
      <p:sp>
        <p:nvSpPr>
          <p:cNvPr id="5" name="Rectangle 1"/>
          <p:cNvSpPr>
            <a:spLocks noChangeArrowheads="1"/>
          </p:cNvSpPr>
          <p:nvPr/>
        </p:nvSpPr>
        <p:spPr bwMode="auto">
          <a:xfrm>
            <a:off x="1578634" y="2406769"/>
            <a:ext cx="5934974" cy="2792759"/>
          </a:xfrm>
          <a:prstGeom prst="rect">
            <a:avLst/>
          </a:prstGeom>
          <a:solidFill>
            <a:schemeClr val="accent4">
              <a:lumMod val="20000"/>
              <a:lumOff val="80000"/>
              <a:alpha val="76077"/>
            </a:schemeClr>
          </a:solidFill>
          <a:ln w="25560">
            <a:solidFill>
              <a:srgbClr val="FFC000"/>
            </a:solidFill>
            <a:miter lim="800000"/>
            <a:headEnd/>
            <a:tailEnd/>
          </a:ln>
        </p:spPr>
        <p:txBody>
          <a:bodyPr wrap="none" lIns="91420" tIns="45711" rIns="91420" bIns="45711" anchor="ctr"/>
          <a:lstStyle/>
          <a:p>
            <a:pPr>
              <a:buClr>
                <a:srgbClr val="000000"/>
              </a:buClr>
              <a:buSzPct val="100000"/>
              <a:buFont typeface="Times New Roman" pitchFamily="18" charset="0"/>
              <a:buNone/>
            </a:pPr>
            <a:endParaRPr lang="en-US"/>
          </a:p>
        </p:txBody>
      </p:sp>
      <p:sp>
        <p:nvSpPr>
          <p:cNvPr id="4" name="Rectangle 3"/>
          <p:cNvSpPr/>
          <p:nvPr/>
        </p:nvSpPr>
        <p:spPr>
          <a:xfrm>
            <a:off x="1783975" y="2449245"/>
            <a:ext cx="5647765" cy="2513509"/>
          </a:xfrm>
          <a:prstGeom prst="rect">
            <a:avLst/>
          </a:prstGeom>
        </p:spPr>
        <p:txBody>
          <a:bodyPr wrap="square">
            <a:spAutoFit/>
          </a:bodyPr>
          <a:lstStyle/>
          <a:p>
            <a:pPr algn="ctr">
              <a:spcBef>
                <a:spcPts val="800"/>
              </a:spcBef>
              <a:buSzPct val="100000"/>
              <a:buFont typeface="Times New Roman" pitchFamily="18" charset="0"/>
              <a:buNone/>
            </a:pPr>
            <a:r>
              <a:rPr lang="en-US" sz="2400" b="1" dirty="0">
                <a:solidFill>
                  <a:srgbClr val="FF0000"/>
                </a:solidFill>
              </a:rPr>
              <a:t>Safety Warnings</a:t>
            </a:r>
            <a:r>
              <a:rPr lang="en-US" sz="2400" dirty="0">
                <a:solidFill>
                  <a:srgbClr val="FF0000"/>
                </a:solidFill>
              </a:rPr>
              <a:t> </a:t>
            </a:r>
          </a:p>
          <a:p>
            <a:pPr algn="ctr">
              <a:spcBef>
                <a:spcPts val="800"/>
              </a:spcBef>
              <a:buSzPct val="100000"/>
              <a:buFont typeface="Times New Roman" pitchFamily="18" charset="0"/>
              <a:buNone/>
            </a:pPr>
            <a:r>
              <a:rPr lang="en-US" sz="2400" b="1" dirty="0">
                <a:solidFill>
                  <a:schemeClr val="tx2"/>
                </a:solidFill>
              </a:rPr>
              <a:t>H</a:t>
            </a:r>
            <a:r>
              <a:rPr lang="en-US" sz="2400" b="1" baseline="-25000" dirty="0">
                <a:solidFill>
                  <a:schemeClr val="tx2"/>
                </a:solidFill>
              </a:rPr>
              <a:t>2</a:t>
            </a:r>
            <a:r>
              <a:rPr lang="en-US" sz="2400" b="1" dirty="0">
                <a:solidFill>
                  <a:schemeClr val="tx2"/>
                </a:solidFill>
              </a:rPr>
              <a:t>SO</a:t>
            </a:r>
            <a:r>
              <a:rPr lang="en-US" sz="2400" b="1" baseline="-25000" dirty="0">
                <a:solidFill>
                  <a:schemeClr val="tx2"/>
                </a:solidFill>
              </a:rPr>
              <a:t>4</a:t>
            </a:r>
            <a:r>
              <a:rPr lang="en-US" sz="2400" b="1" dirty="0">
                <a:solidFill>
                  <a:schemeClr val="tx2"/>
                </a:solidFill>
              </a:rPr>
              <a:t> and HNO</a:t>
            </a:r>
            <a:r>
              <a:rPr lang="en-US" sz="2400" b="1" baseline="-25000" dirty="0">
                <a:solidFill>
                  <a:schemeClr val="tx2"/>
                </a:solidFill>
              </a:rPr>
              <a:t>3</a:t>
            </a:r>
            <a:r>
              <a:rPr lang="en-US" sz="2400" b="1" dirty="0">
                <a:solidFill>
                  <a:schemeClr val="tx2"/>
                </a:solidFill>
              </a:rPr>
              <a:t> are strong and corrosive acids. Do not allow contact with skin or clothing.</a:t>
            </a:r>
          </a:p>
          <a:p>
            <a:pPr algn="ctr">
              <a:spcBef>
                <a:spcPts val="800"/>
              </a:spcBef>
              <a:buSzPct val="100000"/>
              <a:buFont typeface="Times New Roman" pitchFamily="18" charset="0"/>
              <a:buNone/>
            </a:pPr>
            <a:r>
              <a:rPr lang="en-US" sz="2400" b="1" dirty="0">
                <a:solidFill>
                  <a:schemeClr val="tx2"/>
                </a:solidFill>
              </a:rPr>
              <a:t>The reacting mixtures must be maintained at </a:t>
            </a:r>
            <a:r>
              <a:rPr lang="en-US" sz="2400" b="1" u="sng" dirty="0">
                <a:solidFill>
                  <a:schemeClr val="tx2"/>
                </a:solidFill>
              </a:rPr>
              <a:t>ice cold </a:t>
            </a:r>
            <a:r>
              <a:rPr lang="en-US" sz="2400" b="1" dirty="0" smtClean="0">
                <a:solidFill>
                  <a:schemeClr val="tx2"/>
                </a:solidFill>
              </a:rPr>
              <a:t>temperatures at all times!</a:t>
            </a:r>
            <a:endParaRPr lang="en-US" sz="2400" b="1"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685800"/>
          </a:xfrm>
          <a:ln w="28575">
            <a:solidFill>
              <a:srgbClr val="FFC000"/>
            </a:solidFill>
          </a:ln>
        </p:spPr>
        <p:txBody>
          <a:bodyPr>
            <a:normAutofit fontScale="90000"/>
          </a:bodyPr>
          <a:lstStyle/>
          <a:p>
            <a:pPr algn="ctr"/>
            <a:r>
              <a:rPr lang="en-US" dirty="0"/>
              <a:t>Notebook Keeping</a:t>
            </a:r>
          </a:p>
        </p:txBody>
      </p:sp>
      <p:sp>
        <p:nvSpPr>
          <p:cNvPr id="3" name="Content Placeholder 2"/>
          <p:cNvSpPr>
            <a:spLocks noGrp="1"/>
          </p:cNvSpPr>
          <p:nvPr>
            <p:ph idx="1"/>
          </p:nvPr>
        </p:nvSpPr>
        <p:spPr>
          <a:xfrm>
            <a:off x="1028700" y="1595887"/>
            <a:ext cx="7226779" cy="4284052"/>
          </a:xfrm>
          <a:ln w="28575">
            <a:solidFill>
              <a:srgbClr val="FFC000"/>
            </a:solidFill>
          </a:ln>
        </p:spPr>
        <p:txBody>
          <a:bodyPr>
            <a:normAutofit/>
          </a:bodyPr>
          <a:lstStyle/>
          <a:p>
            <a:pPr>
              <a:spcBef>
                <a:spcPts val="800"/>
              </a:spcBef>
              <a:buClr>
                <a:schemeClr val="accent2">
                  <a:lumMod val="75000"/>
                </a:schemeClr>
              </a:buClr>
            </a:pPr>
            <a:r>
              <a:rPr lang="en-US" sz="2800" dirty="0"/>
              <a:t>Make sure all volumes and masses are recorded legibly in your </a:t>
            </a:r>
            <a:r>
              <a:rPr lang="en-US" sz="2800" dirty="0" smtClean="0"/>
              <a:t>notebook.</a:t>
            </a:r>
            <a:endParaRPr lang="en-US" sz="2800" dirty="0"/>
          </a:p>
          <a:p>
            <a:pPr>
              <a:spcBef>
                <a:spcPts val="800"/>
              </a:spcBef>
              <a:buClr>
                <a:schemeClr val="accent2">
                  <a:lumMod val="75000"/>
                </a:schemeClr>
              </a:buClr>
            </a:pPr>
            <a:r>
              <a:rPr lang="en-US" sz="2800" dirty="0"/>
              <a:t>Label all measurements – watch units and significant </a:t>
            </a:r>
            <a:r>
              <a:rPr lang="en-US" sz="2800" dirty="0" smtClean="0"/>
              <a:t>figures.</a:t>
            </a:r>
            <a:endParaRPr lang="en-US" sz="2800" dirty="0"/>
          </a:p>
          <a:p>
            <a:pPr>
              <a:spcBef>
                <a:spcPts val="800"/>
              </a:spcBef>
              <a:buClr>
                <a:schemeClr val="accent2">
                  <a:lumMod val="75000"/>
                </a:schemeClr>
              </a:buClr>
            </a:pPr>
            <a:r>
              <a:rPr lang="en-US" sz="2800" dirty="0"/>
              <a:t>Be sure to measure </a:t>
            </a:r>
            <a:r>
              <a:rPr lang="en-US" sz="2800" dirty="0" smtClean="0"/>
              <a:t>as precisely as the equipment allows.</a:t>
            </a:r>
            <a:endParaRPr lang="en-US" sz="2800" dirty="0"/>
          </a:p>
          <a:p>
            <a:pPr>
              <a:spcBef>
                <a:spcPts val="800"/>
              </a:spcBef>
              <a:buClr>
                <a:schemeClr val="accent2">
                  <a:lumMod val="75000"/>
                </a:schemeClr>
              </a:buClr>
            </a:pPr>
            <a:r>
              <a:rPr lang="en-US" sz="2800" dirty="0"/>
              <a:t>Calculation of mass/moles of concentrated acids </a:t>
            </a:r>
            <a:r>
              <a:rPr lang="en-US" sz="2800" dirty="0" smtClean="0"/>
              <a:t>(see Lab Manual pp.12-14  for method).</a:t>
            </a:r>
            <a:endParaRPr lang="en-US" sz="2800" dirty="0"/>
          </a:p>
          <a:p>
            <a:pPr>
              <a:buClr>
                <a:schemeClr val="accent2">
                  <a:lumMod val="75000"/>
                </a:schemeClr>
              </a:buCl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03053"/>
          </a:xfrm>
          <a:ln w="28575">
            <a:solidFill>
              <a:srgbClr val="FFC000"/>
            </a:solidFill>
          </a:ln>
        </p:spPr>
        <p:txBody>
          <a:bodyPr/>
          <a:lstStyle/>
          <a:p>
            <a:pPr algn="ctr"/>
            <a:r>
              <a:rPr lang="en-US" dirty="0"/>
              <a:t>Experimental Notes</a:t>
            </a:r>
          </a:p>
        </p:txBody>
      </p:sp>
      <p:sp>
        <p:nvSpPr>
          <p:cNvPr id="3" name="Content Placeholder 2"/>
          <p:cNvSpPr>
            <a:spLocks noGrp="1"/>
          </p:cNvSpPr>
          <p:nvPr>
            <p:ph idx="1"/>
          </p:nvPr>
        </p:nvSpPr>
        <p:spPr>
          <a:xfrm>
            <a:off x="1028700" y="1647645"/>
            <a:ext cx="7200900" cy="4219755"/>
          </a:xfrm>
          <a:ln w="28575">
            <a:solidFill>
              <a:srgbClr val="FFC000"/>
            </a:solidFill>
          </a:ln>
        </p:spPr>
        <p:txBody>
          <a:bodyPr>
            <a:normAutofit lnSpcReduction="10000"/>
          </a:bodyPr>
          <a:lstStyle/>
          <a:p>
            <a:pPr marL="342865" indent="-342865">
              <a:spcBef>
                <a:spcPts val="800"/>
              </a:spcBef>
              <a:buClr>
                <a:srgbClr val="FFC000"/>
              </a:buClr>
              <a:buFont typeface="Wingdings" charset="2"/>
              <a:buChar char="n"/>
              <a:defRPr/>
            </a:pPr>
            <a:r>
              <a:rPr lang="en-US" sz="2800" b="1" dirty="0"/>
              <a:t>Mass of methyl benzoate</a:t>
            </a:r>
            <a:r>
              <a:rPr lang="en-US" sz="2800" dirty="0"/>
              <a:t>: weigh the vial + </a:t>
            </a:r>
            <a:r>
              <a:rPr lang="en-US" sz="2800" dirty="0" smtClean="0"/>
              <a:t>contents (± .001 g); add </a:t>
            </a:r>
            <a:r>
              <a:rPr lang="en-US" sz="2800" dirty="0"/>
              <a:t>contents to the cold H</a:t>
            </a:r>
            <a:r>
              <a:rPr lang="en-US" sz="2800" baseline="-25000" dirty="0"/>
              <a:t>2</a:t>
            </a:r>
            <a:r>
              <a:rPr lang="en-US" sz="2800" dirty="0"/>
              <a:t>SO</a:t>
            </a:r>
            <a:r>
              <a:rPr lang="en-US" sz="2800" baseline="-25000" dirty="0"/>
              <a:t>4</a:t>
            </a:r>
            <a:r>
              <a:rPr lang="en-US" sz="2800" dirty="0"/>
              <a:t>; weigh empty vial.</a:t>
            </a:r>
          </a:p>
          <a:p>
            <a:pPr marL="342865" indent="-342865">
              <a:spcBef>
                <a:spcPts val="800"/>
              </a:spcBef>
              <a:buClr>
                <a:srgbClr val="FFC000"/>
              </a:buClr>
              <a:buFont typeface="Wingdings" charset="2"/>
              <a:buChar char="n"/>
              <a:defRPr/>
            </a:pPr>
            <a:endParaRPr lang="en-US" sz="2800" dirty="0"/>
          </a:p>
          <a:p>
            <a:pPr marL="342865" indent="-342865">
              <a:spcBef>
                <a:spcPts val="800"/>
              </a:spcBef>
              <a:buClr>
                <a:srgbClr val="FFC000"/>
              </a:buClr>
              <a:buFont typeface="Wingdings" charset="2"/>
              <a:buChar char="n"/>
              <a:defRPr/>
            </a:pPr>
            <a:r>
              <a:rPr lang="en-US" sz="2800" dirty="0" smtClean="0"/>
              <a:t>Use a </a:t>
            </a:r>
            <a:r>
              <a:rPr lang="en-US" sz="2800" u="sng" dirty="0" smtClean="0"/>
              <a:t>dry</a:t>
            </a:r>
            <a:r>
              <a:rPr lang="en-US" sz="2800" dirty="0" smtClean="0"/>
              <a:t> empty vial to contain the HNO</a:t>
            </a:r>
            <a:r>
              <a:rPr lang="en-US" sz="2800" baseline="-25000" dirty="0" smtClean="0"/>
              <a:t>3</a:t>
            </a:r>
            <a:r>
              <a:rPr lang="en-US" sz="2800" dirty="0" smtClean="0"/>
              <a:t>.</a:t>
            </a:r>
          </a:p>
          <a:p>
            <a:pPr marL="342865" indent="-342865">
              <a:spcBef>
                <a:spcPts val="800"/>
              </a:spcBef>
              <a:buClr>
                <a:srgbClr val="FFC000"/>
              </a:buClr>
              <a:buNone/>
              <a:defRPr/>
            </a:pPr>
            <a:endParaRPr lang="en-US" sz="2800" dirty="0" smtClean="0"/>
          </a:p>
          <a:p>
            <a:pPr marL="342865" indent="-342865">
              <a:spcBef>
                <a:spcPts val="800"/>
              </a:spcBef>
              <a:buClr>
                <a:srgbClr val="FFC000"/>
              </a:buClr>
              <a:buFont typeface="Wingdings" charset="2"/>
              <a:buChar char="n"/>
              <a:defRPr/>
            </a:pPr>
            <a:r>
              <a:rPr lang="en-US" sz="2800" b="1" dirty="0" smtClean="0"/>
              <a:t>Volumes </a:t>
            </a:r>
            <a:r>
              <a:rPr lang="en-US" sz="2800" b="1" dirty="0"/>
              <a:t>of acids</a:t>
            </a:r>
            <a:r>
              <a:rPr lang="en-US" sz="2800" dirty="0"/>
              <a:t>: measure with small graduated cylinder – already in hoods; record measurement precisely!</a:t>
            </a:r>
          </a:p>
          <a:p>
            <a:pPr marL="342865" indent="-342865">
              <a:spcBef>
                <a:spcPts val="800"/>
              </a:spcBef>
              <a:buClr>
                <a:srgbClr val="FFC000"/>
              </a:buClr>
              <a:buFont typeface="Wingdings" charset="2"/>
              <a:buChar char="n"/>
              <a:defRPr/>
            </a:pPr>
            <a:endParaRPr lang="en-US" sz="2800" dirty="0"/>
          </a:p>
          <a:p>
            <a:pPr marL="342865" indent="-342865">
              <a:buClr>
                <a:schemeClr val="accent1">
                  <a:lumMod val="60000"/>
                  <a:lumOff val="40000"/>
                </a:schemeClr>
              </a:buClr>
              <a:buFont typeface="Wingdings" charset="2"/>
              <a:buChar char="n"/>
              <a:defRPr/>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3438"/>
          </a:xfrm>
          <a:ln w="28575">
            <a:solidFill>
              <a:srgbClr val="FFC000"/>
            </a:solidFill>
          </a:ln>
        </p:spPr>
        <p:txBody>
          <a:bodyPr/>
          <a:lstStyle/>
          <a:p>
            <a:pPr algn="ctr"/>
            <a:r>
              <a:rPr lang="en-US" dirty="0"/>
              <a:t>Experimental Notes</a:t>
            </a:r>
          </a:p>
        </p:txBody>
      </p:sp>
      <p:sp>
        <p:nvSpPr>
          <p:cNvPr id="3" name="Content Placeholder 2"/>
          <p:cNvSpPr>
            <a:spLocks noGrp="1"/>
          </p:cNvSpPr>
          <p:nvPr>
            <p:ph idx="1"/>
          </p:nvPr>
        </p:nvSpPr>
        <p:spPr>
          <a:xfrm>
            <a:off x="1028700" y="1777042"/>
            <a:ext cx="7200900" cy="4546120"/>
          </a:xfrm>
          <a:ln w="28575">
            <a:solidFill>
              <a:srgbClr val="FFC000"/>
            </a:solidFill>
          </a:ln>
        </p:spPr>
        <p:txBody>
          <a:bodyPr>
            <a:normAutofit/>
          </a:bodyPr>
          <a:lstStyle/>
          <a:p>
            <a:pPr marL="342865" indent="-342865">
              <a:buClr>
                <a:schemeClr val="accent2">
                  <a:lumMod val="75000"/>
                </a:schemeClr>
              </a:buClr>
              <a:buFont typeface="Wingdings" charset="2"/>
              <a:buChar char="n"/>
              <a:defRPr/>
            </a:pPr>
            <a:r>
              <a:rPr lang="en-US" sz="2800" dirty="0"/>
              <a:t>Be sure to </a:t>
            </a:r>
            <a:r>
              <a:rPr lang="en-US" sz="2800" b="1" u="sng" dirty="0"/>
              <a:t>cool all mixtures </a:t>
            </a:r>
            <a:r>
              <a:rPr lang="en-US" sz="2800" dirty="0"/>
              <a:t>as specified in the instructions. Don’t use thermometer – keep on ice for at </a:t>
            </a:r>
            <a:r>
              <a:rPr lang="en-US" sz="2800" u="sng" dirty="0"/>
              <a:t>least</a:t>
            </a:r>
            <a:r>
              <a:rPr lang="en-US" sz="2800" dirty="0"/>
              <a:t> 10 min.</a:t>
            </a:r>
          </a:p>
          <a:p>
            <a:pPr marL="742915" lvl="1" indent="-342865">
              <a:spcBef>
                <a:spcPts val="1000"/>
              </a:spcBef>
              <a:buClr>
                <a:schemeClr val="accent2">
                  <a:lumMod val="75000"/>
                </a:schemeClr>
              </a:buClr>
              <a:buFont typeface="Arial" pitchFamily="34" charset="0"/>
              <a:buChar char="•"/>
              <a:defRPr/>
            </a:pPr>
            <a:r>
              <a:rPr lang="en-US" dirty="0"/>
              <a:t>Why do we not want high temperatures</a:t>
            </a:r>
            <a:r>
              <a:rPr lang="en-US" dirty="0" smtClean="0"/>
              <a:t>? Do not allow this:</a:t>
            </a:r>
          </a:p>
          <a:p>
            <a:pPr marL="742915" lvl="1" indent="-342865">
              <a:spcBef>
                <a:spcPts val="1000"/>
              </a:spcBef>
              <a:buClr>
                <a:schemeClr val="accent2">
                  <a:lumMod val="75000"/>
                </a:schemeClr>
              </a:buClr>
              <a:buFont typeface="Arial" pitchFamily="34" charset="0"/>
              <a:buChar char="•"/>
              <a:defRPr/>
            </a:pPr>
            <a:endParaRPr lang="en-US" dirty="0" smtClean="0"/>
          </a:p>
          <a:p>
            <a:pPr marL="742915" lvl="1" indent="-342865">
              <a:spcBef>
                <a:spcPts val="1000"/>
              </a:spcBef>
              <a:buClr>
                <a:schemeClr val="accent2">
                  <a:lumMod val="75000"/>
                </a:schemeClr>
              </a:buClr>
              <a:buFont typeface="Arial" pitchFamily="34" charset="0"/>
              <a:buChar char="•"/>
              <a:defRPr/>
            </a:pPr>
            <a:endParaRPr lang="en-US" dirty="0"/>
          </a:p>
          <a:p>
            <a:pPr marL="0" indent="0">
              <a:buClr>
                <a:schemeClr val="accent2">
                  <a:lumMod val="75000"/>
                </a:schemeClr>
              </a:buClr>
              <a:buNone/>
              <a:defRPr/>
            </a:pPr>
            <a:r>
              <a:rPr lang="en-US" sz="2800" dirty="0"/>
              <a:t> </a:t>
            </a:r>
          </a:p>
          <a:p>
            <a:pPr marL="342865" indent="-342865">
              <a:buClr>
                <a:schemeClr val="accent2">
                  <a:lumMod val="75000"/>
                </a:schemeClr>
              </a:buClr>
              <a:buFont typeface="Wingdings" charset="2"/>
              <a:buChar char="n"/>
              <a:defRPr/>
            </a:pPr>
            <a:r>
              <a:rPr lang="en-US" sz="2800" b="1" dirty="0"/>
              <a:t>Add acid mixture drop-wise</a:t>
            </a:r>
            <a:r>
              <a:rPr lang="en-US" sz="2800" b="1" dirty="0" smtClean="0"/>
              <a:t>!</a:t>
            </a:r>
            <a:endParaRPr lang="en-US" sz="2800" dirty="0"/>
          </a:p>
          <a:p>
            <a:pPr marL="342865" indent="-342865">
              <a:buClr>
                <a:schemeClr val="accent2">
                  <a:lumMod val="75000"/>
                </a:schemeClr>
              </a:buClr>
              <a:buFont typeface="Wingdings" charset="2"/>
              <a:buChar char="n"/>
              <a:defRPr/>
            </a:pPr>
            <a:r>
              <a:rPr lang="en-US" sz="2800" b="1" dirty="0"/>
              <a:t>Do not allow water from the ice to drip into any reagent mixture</a:t>
            </a:r>
            <a:r>
              <a:rPr lang="en-US" sz="2800" dirty="0"/>
              <a:t>!!</a:t>
            </a:r>
          </a:p>
          <a:p>
            <a:pPr marL="342865" indent="-342865">
              <a:buFont typeface="Wingdings" charset="2"/>
              <a:buChar char="n"/>
              <a:defRPr/>
            </a:pPr>
            <a:endParaRPr lang="en-US" sz="2800" dirty="0"/>
          </a:p>
        </p:txBody>
      </p:sp>
      <p:pic>
        <p:nvPicPr>
          <p:cNvPr id="6" name="Picture 2"/>
          <p:cNvPicPr>
            <a:picLocks noChangeAspect="1" noChangeArrowheads="1"/>
          </p:cNvPicPr>
          <p:nvPr/>
        </p:nvPicPr>
        <p:blipFill>
          <a:blip r:embed="rId3"/>
          <a:srcRect/>
          <a:stretch>
            <a:fillRect/>
          </a:stretch>
        </p:blipFill>
        <p:spPr bwMode="auto">
          <a:xfrm>
            <a:off x="1650493" y="3595347"/>
            <a:ext cx="2438611" cy="1371719"/>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27804"/>
            <a:ext cx="7200900" cy="1138687"/>
          </a:xfrm>
          <a:ln w="28575">
            <a:solidFill>
              <a:srgbClr val="FFC000"/>
            </a:solidFill>
          </a:ln>
        </p:spPr>
        <p:txBody>
          <a:bodyPr>
            <a:normAutofit/>
          </a:bodyPr>
          <a:lstStyle/>
          <a:p>
            <a:pPr algn="ctr"/>
            <a:r>
              <a:rPr lang="en-US" dirty="0"/>
              <a:t>Experimental </a:t>
            </a:r>
            <a:r>
              <a:rPr lang="en-US" dirty="0" smtClean="0"/>
              <a:t>Notes</a:t>
            </a:r>
            <a:endParaRPr lang="en-US" dirty="0"/>
          </a:p>
        </p:txBody>
      </p:sp>
      <p:sp>
        <p:nvSpPr>
          <p:cNvPr id="3" name="Content Placeholder 2"/>
          <p:cNvSpPr>
            <a:spLocks noGrp="1"/>
          </p:cNvSpPr>
          <p:nvPr>
            <p:ph idx="1"/>
          </p:nvPr>
        </p:nvSpPr>
        <p:spPr>
          <a:xfrm>
            <a:off x="1028700" y="1673525"/>
            <a:ext cx="7200900" cy="4951562"/>
          </a:xfrm>
          <a:ln w="28575">
            <a:solidFill>
              <a:srgbClr val="FFC000"/>
            </a:solidFill>
          </a:ln>
        </p:spPr>
        <p:txBody>
          <a:bodyPr>
            <a:normAutofit/>
          </a:bodyPr>
          <a:lstStyle/>
          <a:p>
            <a:pPr marL="342865" indent="-342865">
              <a:spcBef>
                <a:spcPts val="1200"/>
              </a:spcBef>
              <a:buClr>
                <a:schemeClr val="accent2">
                  <a:lumMod val="75000"/>
                </a:schemeClr>
              </a:buClr>
              <a:buFont typeface="Wingdings" charset="2"/>
              <a:buChar char="n"/>
              <a:defRPr/>
            </a:pPr>
            <a:r>
              <a:rPr lang="en-US" sz="2800" dirty="0"/>
              <a:t>During wait time, set up filtration; cool distilled water and methanol to use as washing liquid</a:t>
            </a:r>
          </a:p>
          <a:p>
            <a:pPr marL="742873" lvl="1" indent="-285720">
              <a:spcBef>
                <a:spcPts val="1200"/>
              </a:spcBef>
              <a:buClr>
                <a:schemeClr val="accent2">
                  <a:lumMod val="75000"/>
                </a:schemeClr>
              </a:buClr>
              <a:buFont typeface="Arial" pitchFamily="34" charset="0"/>
              <a:buChar char="•"/>
              <a:defRPr/>
            </a:pPr>
            <a:r>
              <a:rPr lang="en-US" sz="2800" dirty="0"/>
              <a:t>Use small </a:t>
            </a:r>
            <a:r>
              <a:rPr lang="en-US" sz="2800" dirty="0" err="1" smtClean="0"/>
              <a:t>Erlenmeyers</a:t>
            </a:r>
            <a:r>
              <a:rPr lang="en-US" sz="2800" dirty="0" smtClean="0"/>
              <a:t> </a:t>
            </a:r>
            <a:r>
              <a:rPr lang="en-US" sz="2800" dirty="0"/>
              <a:t>or beakers – not graduated </a:t>
            </a:r>
            <a:r>
              <a:rPr lang="en-US" sz="2800" dirty="0" smtClean="0"/>
              <a:t>cylinders to cool liquids.</a:t>
            </a:r>
            <a:endParaRPr lang="en-US" sz="2800" dirty="0"/>
          </a:p>
          <a:p>
            <a:pPr marL="342865" indent="-342865">
              <a:spcBef>
                <a:spcPts val="1200"/>
              </a:spcBef>
              <a:buClr>
                <a:schemeClr val="accent2">
                  <a:lumMod val="75000"/>
                </a:schemeClr>
              </a:buClr>
              <a:buFont typeface="Wingdings" charset="2"/>
              <a:buChar char="n"/>
              <a:defRPr/>
            </a:pPr>
            <a:r>
              <a:rPr lang="en-US" sz="2800" dirty="0"/>
              <a:t>Continue to draw air through the filter to air-dry the crude product</a:t>
            </a:r>
          </a:p>
          <a:p>
            <a:pPr marL="342865" indent="-342865">
              <a:spcBef>
                <a:spcPts val="1200"/>
              </a:spcBef>
              <a:buClr>
                <a:schemeClr val="accent2">
                  <a:lumMod val="75000"/>
                </a:schemeClr>
              </a:buClr>
              <a:buFont typeface="Wingdings" charset="2"/>
              <a:buChar char="n"/>
              <a:defRPr/>
            </a:pPr>
            <a:r>
              <a:rPr lang="en-US" sz="2800" dirty="0" smtClean="0"/>
              <a:t>Pre-weigh the weighing boat. Weigh </a:t>
            </a:r>
            <a:r>
              <a:rPr lang="en-US" sz="2800" dirty="0"/>
              <a:t>the crude product </a:t>
            </a:r>
            <a:r>
              <a:rPr lang="en-US" sz="2800" dirty="0" smtClean="0"/>
              <a:t>in the </a:t>
            </a:r>
            <a:r>
              <a:rPr lang="en-US" sz="2800" dirty="0"/>
              <a:t>weigh </a:t>
            </a:r>
            <a:r>
              <a:rPr lang="en-US" sz="2800" dirty="0" smtClean="0"/>
              <a:t>boat. </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229264"/>
          </a:xfrm>
          <a:ln w="28575">
            <a:solidFill>
              <a:srgbClr val="FFC000"/>
            </a:solidFill>
          </a:ln>
        </p:spPr>
        <p:txBody>
          <a:bodyPr>
            <a:normAutofit/>
          </a:bodyPr>
          <a:lstStyle/>
          <a:p>
            <a:pPr algn="ctr"/>
            <a:r>
              <a:rPr lang="en-US" dirty="0"/>
              <a:t>Experimental </a:t>
            </a:r>
            <a:r>
              <a:rPr lang="en-US" dirty="0" smtClean="0"/>
              <a:t>Notes</a:t>
            </a:r>
            <a:endParaRPr lang="en-US" dirty="0"/>
          </a:p>
        </p:txBody>
      </p:sp>
      <p:sp>
        <p:nvSpPr>
          <p:cNvPr id="3" name="Content Placeholder 2"/>
          <p:cNvSpPr>
            <a:spLocks noGrp="1"/>
          </p:cNvSpPr>
          <p:nvPr>
            <p:ph idx="1"/>
          </p:nvPr>
        </p:nvSpPr>
        <p:spPr>
          <a:xfrm>
            <a:off x="1028700" y="2078966"/>
            <a:ext cx="7200900" cy="4044042"/>
          </a:xfrm>
          <a:ln w="28575">
            <a:solidFill>
              <a:srgbClr val="FFC000"/>
            </a:solidFill>
          </a:ln>
        </p:spPr>
        <p:txBody>
          <a:bodyPr/>
          <a:lstStyle/>
          <a:p>
            <a:pPr>
              <a:spcBef>
                <a:spcPts val="1200"/>
              </a:spcBef>
              <a:buClr>
                <a:schemeClr val="accent2">
                  <a:lumMod val="75000"/>
                </a:schemeClr>
              </a:buClr>
            </a:pPr>
            <a:r>
              <a:rPr lang="en-US" sz="2800" dirty="0"/>
              <a:t>During the </a:t>
            </a:r>
            <a:r>
              <a:rPr lang="en-US" sz="2800" dirty="0" smtClean="0"/>
              <a:t>filtration </a:t>
            </a:r>
            <a:r>
              <a:rPr lang="en-US" sz="2800" dirty="0"/>
              <a:t>wait time, </a:t>
            </a:r>
            <a:r>
              <a:rPr lang="en-US" sz="2800" dirty="0" smtClean="0"/>
              <a:t>clean the small Erlenmeyer flask. </a:t>
            </a:r>
            <a:endParaRPr lang="en-US" sz="2800" dirty="0"/>
          </a:p>
          <a:p>
            <a:pPr>
              <a:spcBef>
                <a:spcPts val="1200"/>
              </a:spcBef>
              <a:buClr>
                <a:schemeClr val="accent2">
                  <a:lumMod val="75000"/>
                </a:schemeClr>
              </a:buClr>
            </a:pPr>
            <a:r>
              <a:rPr lang="en-US" sz="2800" dirty="0"/>
              <a:t>Rinse with a few milliliters of </a:t>
            </a:r>
            <a:r>
              <a:rPr lang="en-US" sz="2800" dirty="0" smtClean="0"/>
              <a:t>methanol to remove residual water.</a:t>
            </a:r>
            <a:endParaRPr lang="en-US" sz="2800" dirty="0"/>
          </a:p>
          <a:p>
            <a:pPr>
              <a:spcBef>
                <a:spcPts val="1200"/>
              </a:spcBef>
              <a:buClr>
                <a:schemeClr val="accent2">
                  <a:lumMod val="75000"/>
                </a:schemeClr>
              </a:buClr>
            </a:pPr>
            <a:r>
              <a:rPr lang="en-US" sz="2800" dirty="0"/>
              <a:t>Transfer the crude product to the flask. Add an </a:t>
            </a:r>
            <a:r>
              <a:rPr lang="en-US" sz="2800" u="sng" dirty="0"/>
              <a:t>equal mass</a:t>
            </a:r>
            <a:r>
              <a:rPr lang="en-US" sz="2800" dirty="0"/>
              <a:t> of methanol </a:t>
            </a:r>
            <a:r>
              <a:rPr lang="en-US" sz="2800" dirty="0" smtClean="0"/>
              <a:t>(you will need density of </a:t>
            </a:r>
            <a:r>
              <a:rPr lang="en-US" sz="2800" dirty="0" err="1" smtClean="0"/>
              <a:t>MeOH</a:t>
            </a:r>
            <a:r>
              <a:rPr lang="en-US" sz="2800" dirty="0" smtClean="0"/>
              <a:t> to calculate this).</a:t>
            </a:r>
            <a:endParaRPr lang="en-US" sz="2800" dirty="0"/>
          </a:p>
          <a:p>
            <a:pPr>
              <a:spcBef>
                <a:spcPts val="1200"/>
              </a:spcBef>
              <a:buClr>
                <a:schemeClr val="accent2">
                  <a:lumMod val="75000"/>
                </a:schemeClr>
              </a:buClr>
            </a:pPr>
            <a:r>
              <a:rPr lang="en-US" sz="2800" dirty="0"/>
              <a:t>Weigh the watch glass and filter </a:t>
            </a:r>
            <a:r>
              <a:rPr lang="en-US" sz="2800" dirty="0" smtClean="0"/>
              <a:t>paper.</a:t>
            </a:r>
            <a:endParaRPr lang="en-US" sz="2800" dirty="0"/>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953" y="254480"/>
            <a:ext cx="7200900" cy="1332781"/>
          </a:xfrm>
          <a:ln w="28575">
            <a:solidFill>
              <a:srgbClr val="FFC000"/>
            </a:solidFill>
          </a:ln>
        </p:spPr>
        <p:txBody>
          <a:bodyPr/>
          <a:lstStyle/>
          <a:p>
            <a:pPr algn="ctr"/>
            <a:r>
              <a:rPr lang="en-US" dirty="0"/>
              <a:t>Experimental Notes: Recrystallization</a:t>
            </a:r>
          </a:p>
        </p:txBody>
      </p:sp>
      <p:sp>
        <p:nvSpPr>
          <p:cNvPr id="3" name="Content Placeholder 2"/>
          <p:cNvSpPr>
            <a:spLocks noGrp="1"/>
          </p:cNvSpPr>
          <p:nvPr>
            <p:ph idx="1"/>
          </p:nvPr>
        </p:nvSpPr>
        <p:spPr>
          <a:xfrm>
            <a:off x="1020073" y="1768414"/>
            <a:ext cx="7200900" cy="4753155"/>
          </a:xfrm>
          <a:ln w="28575">
            <a:solidFill>
              <a:srgbClr val="FFC000"/>
            </a:solidFill>
          </a:ln>
        </p:spPr>
        <p:txBody>
          <a:bodyPr>
            <a:noAutofit/>
          </a:bodyPr>
          <a:lstStyle/>
          <a:p>
            <a:pPr marL="342900" lvl="1" indent="-342900">
              <a:buFontTx/>
              <a:buChar char="•"/>
              <a:defRPr/>
            </a:pPr>
            <a:r>
              <a:rPr lang="en-US" sz="3200" b="1" u="sng" dirty="0" smtClean="0">
                <a:solidFill>
                  <a:srgbClr val="FFC000"/>
                </a:solidFill>
              </a:rPr>
              <a:t>Recrystallization</a:t>
            </a:r>
            <a:r>
              <a:rPr lang="en-US" sz="3200" dirty="0" smtClean="0"/>
              <a:t>: </a:t>
            </a:r>
            <a:r>
              <a:rPr lang="en-US" sz="2400" i="0" dirty="0" smtClean="0"/>
              <a:t>See steps in Mohrig, p. 228</a:t>
            </a:r>
            <a:endParaRPr lang="en-US" i="0" dirty="0" smtClean="0"/>
          </a:p>
          <a:p>
            <a:pPr marL="514350" lvl="2" indent="-514350">
              <a:spcBef>
                <a:spcPts val="2400"/>
              </a:spcBef>
              <a:buNone/>
              <a:defRPr/>
            </a:pPr>
            <a:r>
              <a:rPr lang="en-US" dirty="0" smtClean="0"/>
              <a:t>1</a:t>
            </a:r>
            <a:r>
              <a:rPr lang="en-US" sz="2400" dirty="0" smtClean="0"/>
              <a:t>.   Put product solid in Erlenmeyer flask. Add volume of </a:t>
            </a:r>
            <a:r>
              <a:rPr lang="en-US" sz="2400" dirty="0" err="1" smtClean="0"/>
              <a:t>MeOH</a:t>
            </a:r>
            <a:r>
              <a:rPr lang="en-US" sz="2400" dirty="0" smtClean="0"/>
              <a:t> as determined by mass of product. May need to use a bit more </a:t>
            </a:r>
            <a:r>
              <a:rPr lang="en-US" sz="2400" dirty="0" err="1" smtClean="0"/>
              <a:t>MeOH</a:t>
            </a:r>
            <a:r>
              <a:rPr lang="en-US" sz="2400" dirty="0" smtClean="0"/>
              <a:t>.</a:t>
            </a:r>
          </a:p>
          <a:p>
            <a:pPr marL="514350" lvl="2" indent="-514350">
              <a:buNone/>
              <a:defRPr/>
            </a:pPr>
            <a:endParaRPr lang="en-US" sz="2400" dirty="0" smtClean="0"/>
          </a:p>
          <a:p>
            <a:pPr marL="514350" lvl="3" indent="3175">
              <a:buNone/>
              <a:defRPr/>
            </a:pPr>
            <a:r>
              <a:rPr lang="en-US" sz="2400" i="0" dirty="0" smtClean="0"/>
              <a:t>Place Erlenmeyer in a beaker of hot water (b.pt. </a:t>
            </a:r>
            <a:r>
              <a:rPr lang="en-US" sz="2400" i="0" dirty="0" err="1" smtClean="0"/>
              <a:t>MeOH</a:t>
            </a:r>
            <a:r>
              <a:rPr lang="en-US" sz="2400" i="0" dirty="0" smtClean="0"/>
              <a:t> = 65</a:t>
            </a:r>
            <a:r>
              <a:rPr lang="en-US" sz="2400" i="0" baseline="30000" dirty="0" smtClean="0"/>
              <a:t>o</a:t>
            </a:r>
            <a:r>
              <a:rPr lang="en-US" sz="2400" i="0" dirty="0" smtClean="0"/>
              <a:t>). </a:t>
            </a:r>
            <a:r>
              <a:rPr lang="en-US" sz="2400" i="0" u="sng" dirty="0" smtClean="0"/>
              <a:t>Do not heat </a:t>
            </a:r>
            <a:r>
              <a:rPr lang="en-US" sz="2400" i="0" u="sng" dirty="0" err="1" smtClean="0"/>
              <a:t>MeOH</a:t>
            </a:r>
            <a:r>
              <a:rPr lang="en-US" sz="2400" i="0" u="sng" dirty="0" smtClean="0"/>
              <a:t> directly on hot plate.</a:t>
            </a:r>
            <a:r>
              <a:rPr lang="en-US" sz="2400" i="0" dirty="0" smtClean="0"/>
              <a:t> Bring just to a boil and ensure all solid is dissolved. (Do not use decolorizing charcoal.) </a:t>
            </a:r>
          </a:p>
          <a:p>
            <a:pPr marL="342865" indent="-342865">
              <a:spcBef>
                <a:spcPts val="800"/>
              </a:spcBef>
              <a:buClr>
                <a:schemeClr val="accent1">
                  <a:lumMod val="60000"/>
                  <a:lumOff val="40000"/>
                </a:schemeClr>
              </a:buClr>
              <a:buFont typeface="Wingdings" charset="2"/>
              <a:buChar char="n"/>
              <a:defRPr/>
            </a:pPr>
            <a:endParaRPr lang="en-US" sz="1800" dirty="0"/>
          </a:p>
          <a:p>
            <a:pPr marL="342865" indent="-342865">
              <a:buClr>
                <a:schemeClr val="accent1">
                  <a:lumMod val="60000"/>
                  <a:lumOff val="40000"/>
                </a:schemeClr>
              </a:buClr>
              <a:buFont typeface="Wingdings" charset="2"/>
              <a:buChar char="n"/>
              <a:defRPr/>
            </a:pPr>
            <a:endParaRPr lang="en-US" sz="1800" dirty="0"/>
          </a:p>
          <a:p>
            <a:pPr marL="742873" lvl="1" indent="-285720">
              <a:spcBef>
                <a:spcPts val="600"/>
              </a:spcBef>
              <a:buClr>
                <a:schemeClr val="accent1">
                  <a:lumMod val="60000"/>
                  <a:lumOff val="40000"/>
                </a:schemeClr>
              </a:buClr>
              <a:buFont typeface="Wingdings" charset="2"/>
              <a:buChar char="n"/>
              <a:defRPr/>
            </a:pPr>
            <a:endParaRPr lang="en-US" sz="1800" dirty="0"/>
          </a:p>
          <a:p>
            <a:pPr marL="342865" indent="-342865">
              <a:buClr>
                <a:schemeClr val="accent1">
                  <a:lumMod val="60000"/>
                  <a:lumOff val="40000"/>
                </a:schemeClr>
              </a:buClr>
              <a:buFont typeface="Wingdings" charset="2"/>
              <a:buChar char="n"/>
              <a:defRPr/>
            </a:pPr>
            <a:endParaRPr lang="en-US" sz="1800" dirty="0"/>
          </a:p>
          <a:p>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953" y="254480"/>
            <a:ext cx="7200900" cy="1332781"/>
          </a:xfrm>
          <a:ln w="28575">
            <a:solidFill>
              <a:srgbClr val="FFC000"/>
            </a:solidFill>
          </a:ln>
        </p:spPr>
        <p:txBody>
          <a:bodyPr/>
          <a:lstStyle/>
          <a:p>
            <a:pPr algn="ctr"/>
            <a:r>
              <a:rPr lang="en-US" dirty="0"/>
              <a:t>Experimental Notes: Recrystallization</a:t>
            </a:r>
          </a:p>
        </p:txBody>
      </p:sp>
      <p:sp>
        <p:nvSpPr>
          <p:cNvPr id="3" name="Content Placeholder 2"/>
          <p:cNvSpPr>
            <a:spLocks noGrp="1"/>
          </p:cNvSpPr>
          <p:nvPr>
            <p:ph idx="1"/>
          </p:nvPr>
        </p:nvSpPr>
        <p:spPr>
          <a:xfrm>
            <a:off x="1020073" y="1768414"/>
            <a:ext cx="7200900" cy="4753155"/>
          </a:xfrm>
          <a:ln w="28575">
            <a:solidFill>
              <a:srgbClr val="FFC000"/>
            </a:solidFill>
          </a:ln>
        </p:spPr>
        <p:txBody>
          <a:bodyPr>
            <a:noAutofit/>
          </a:bodyPr>
          <a:lstStyle/>
          <a:p>
            <a:pPr>
              <a:defRPr/>
            </a:pPr>
            <a:r>
              <a:rPr lang="en-US" sz="3600" dirty="0" smtClean="0">
                <a:solidFill>
                  <a:srgbClr val="FFC000"/>
                </a:solidFill>
              </a:rPr>
              <a:t>Recrystallization, cont’d</a:t>
            </a:r>
            <a:r>
              <a:rPr lang="en-US" sz="3600" dirty="0" smtClean="0"/>
              <a:t>:</a:t>
            </a:r>
          </a:p>
          <a:p>
            <a:pPr marL="341313" lvl="3" indent="-341313">
              <a:spcBef>
                <a:spcPts val="2400"/>
              </a:spcBef>
              <a:buNone/>
              <a:defRPr/>
            </a:pPr>
            <a:r>
              <a:rPr lang="en-US" sz="2400" i="0" dirty="0" smtClean="0"/>
              <a:t>2. Remove Erlenmeyer from heat. Loosely stopper the flask. Allow the solution to cool slowly to room temp.</a:t>
            </a:r>
          </a:p>
          <a:p>
            <a:pPr marL="341313" lvl="3" indent="-341313">
              <a:spcBef>
                <a:spcPts val="1200"/>
              </a:spcBef>
              <a:buNone/>
              <a:defRPr/>
            </a:pPr>
            <a:r>
              <a:rPr lang="en-US" sz="2400" i="0" dirty="0" smtClean="0"/>
              <a:t> 	</a:t>
            </a:r>
            <a:r>
              <a:rPr lang="en-US" sz="2400" b="1" i="0" dirty="0" smtClean="0"/>
              <a:t>(Do not cool rapidly in an ice bath!)</a:t>
            </a:r>
          </a:p>
          <a:p>
            <a:pPr marL="341313" lvl="2" indent="-341313">
              <a:buNone/>
              <a:defRPr/>
            </a:pPr>
            <a:endParaRPr lang="en-US" sz="2400" dirty="0" smtClean="0"/>
          </a:p>
          <a:p>
            <a:pPr marL="341313" lvl="2" indent="-341313">
              <a:buNone/>
              <a:defRPr/>
            </a:pPr>
            <a:r>
              <a:rPr lang="en-US" sz="2400" dirty="0" smtClean="0"/>
              <a:t>3. Filter the solution using a Buchner funnel. Rather than a vacuum, use air pressure (demonstrated by instructor). Wash crystals in funnel with </a:t>
            </a:r>
            <a:r>
              <a:rPr lang="en-US" sz="2400" b="1" dirty="0" smtClean="0"/>
              <a:t>cold</a:t>
            </a:r>
            <a:r>
              <a:rPr lang="en-US" sz="2400" dirty="0" smtClean="0"/>
              <a:t> </a:t>
            </a:r>
            <a:r>
              <a:rPr lang="en-US" sz="2400" dirty="0" err="1" smtClean="0"/>
              <a:t>MeOH</a:t>
            </a:r>
            <a:r>
              <a:rPr lang="en-US" sz="2400" dirty="0" smtClean="0"/>
              <a:t>.</a:t>
            </a:r>
          </a:p>
          <a:p>
            <a:pPr marL="341313" lvl="2" indent="0">
              <a:buNone/>
              <a:defRPr/>
            </a:pPr>
            <a:r>
              <a:rPr lang="en-US" sz="2400" dirty="0" smtClean="0"/>
              <a:t>Air-dry the product in a </a:t>
            </a:r>
            <a:r>
              <a:rPr lang="en-US" sz="2400" b="1" dirty="0" smtClean="0"/>
              <a:t>pre-weighed</a:t>
            </a:r>
            <a:r>
              <a:rPr lang="en-US" sz="2400" dirty="0" smtClean="0"/>
              <a:t> weighing boat in a place designated by the instructor. </a:t>
            </a:r>
          </a:p>
          <a:p>
            <a:pPr marL="342865" indent="-342865">
              <a:spcBef>
                <a:spcPts val="800"/>
              </a:spcBef>
              <a:buClr>
                <a:schemeClr val="accent1">
                  <a:lumMod val="60000"/>
                  <a:lumOff val="40000"/>
                </a:schemeClr>
              </a:buClr>
              <a:buFont typeface="Wingdings" charset="2"/>
              <a:buChar char="n"/>
              <a:defRPr/>
            </a:pPr>
            <a:endParaRPr lang="en-US" sz="1800" dirty="0"/>
          </a:p>
          <a:p>
            <a:pPr marL="342865" indent="-342865">
              <a:buClr>
                <a:schemeClr val="accent1">
                  <a:lumMod val="60000"/>
                  <a:lumOff val="40000"/>
                </a:schemeClr>
              </a:buClr>
              <a:buFont typeface="Wingdings" charset="2"/>
              <a:buChar char="n"/>
              <a:defRPr/>
            </a:pPr>
            <a:endParaRPr lang="en-US" sz="1800" dirty="0"/>
          </a:p>
          <a:p>
            <a:pPr marL="742873" lvl="1" indent="-285720">
              <a:spcBef>
                <a:spcPts val="600"/>
              </a:spcBef>
              <a:buClr>
                <a:schemeClr val="accent1">
                  <a:lumMod val="60000"/>
                  <a:lumOff val="40000"/>
                </a:schemeClr>
              </a:buClr>
              <a:buFont typeface="Wingdings" charset="2"/>
              <a:buChar char="n"/>
              <a:defRPr/>
            </a:pPr>
            <a:endParaRPr lang="en-US" sz="1800" dirty="0"/>
          </a:p>
          <a:p>
            <a:pPr marL="342865" indent="-342865">
              <a:buClr>
                <a:schemeClr val="accent1">
                  <a:lumMod val="60000"/>
                  <a:lumOff val="40000"/>
                </a:schemeClr>
              </a:buClr>
              <a:buFont typeface="Wingdings" charset="2"/>
              <a:buChar char="n"/>
              <a:defRPr/>
            </a:pPr>
            <a:endParaRPr lang="en-US" sz="1800" dirty="0"/>
          </a:p>
          <a:p>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15196"/>
          </a:xfrm>
          <a:ln w="28575">
            <a:solidFill>
              <a:srgbClr val="FFC000"/>
            </a:solidFill>
          </a:ln>
        </p:spPr>
        <p:txBody>
          <a:bodyPr/>
          <a:lstStyle/>
          <a:p>
            <a:pPr algn="ctr"/>
            <a:r>
              <a:rPr lang="en-US" dirty="0"/>
              <a:t>Second </a:t>
            </a:r>
            <a:r>
              <a:rPr lang="en-US" dirty="0" smtClean="0"/>
              <a:t>Week</a:t>
            </a:r>
            <a:endParaRPr lang="en-US" dirty="0"/>
          </a:p>
        </p:txBody>
      </p:sp>
      <p:sp>
        <p:nvSpPr>
          <p:cNvPr id="3" name="Content Placeholder 2"/>
          <p:cNvSpPr>
            <a:spLocks noGrp="1"/>
          </p:cNvSpPr>
          <p:nvPr>
            <p:ph idx="1"/>
          </p:nvPr>
        </p:nvSpPr>
        <p:spPr>
          <a:xfrm>
            <a:off x="1028700" y="1777042"/>
            <a:ext cx="7200900" cy="4459856"/>
          </a:xfrm>
          <a:ln w="28575">
            <a:solidFill>
              <a:srgbClr val="FFC000"/>
            </a:solidFill>
          </a:ln>
        </p:spPr>
        <p:txBody>
          <a:bodyPr>
            <a:normAutofit/>
          </a:bodyPr>
          <a:lstStyle/>
          <a:p>
            <a:pPr>
              <a:defRPr/>
            </a:pPr>
            <a:r>
              <a:rPr lang="en-US" sz="2400" dirty="0" smtClean="0"/>
              <a:t>Weigh dry product and take melting point. </a:t>
            </a:r>
          </a:p>
          <a:p>
            <a:pPr lvl="1"/>
            <a:r>
              <a:rPr lang="en-US" dirty="0" smtClean="0"/>
              <a:t>Why </a:t>
            </a:r>
            <a:r>
              <a:rPr lang="en-US" dirty="0"/>
              <a:t>take MP??</a:t>
            </a:r>
          </a:p>
          <a:p>
            <a:r>
              <a:rPr lang="en-US" sz="2200" dirty="0"/>
              <a:t>Using the thin-film technique, take an IR of the </a:t>
            </a:r>
            <a:r>
              <a:rPr lang="en-US" sz="2200" dirty="0" smtClean="0"/>
              <a:t>sample (See IR sample prep video linked to syllabus).</a:t>
            </a:r>
            <a:endParaRPr lang="en-US" sz="2200" dirty="0"/>
          </a:p>
          <a:p>
            <a:pPr lvl="1"/>
            <a:r>
              <a:rPr lang="en-US" sz="2100" dirty="0"/>
              <a:t>Dissolve a small portion of product in acetone on </a:t>
            </a:r>
            <a:r>
              <a:rPr lang="en-US" sz="2100" dirty="0" err="1"/>
              <a:t>watchglass</a:t>
            </a:r>
            <a:endParaRPr lang="en-US" sz="2100" dirty="0"/>
          </a:p>
          <a:p>
            <a:pPr lvl="1"/>
            <a:r>
              <a:rPr lang="en-US" sz="2100" dirty="0"/>
              <a:t>Use </a:t>
            </a:r>
            <a:r>
              <a:rPr lang="en-US" sz="2100" dirty="0" err="1"/>
              <a:t>pipet</a:t>
            </a:r>
            <a:r>
              <a:rPr lang="en-US" sz="2100" dirty="0"/>
              <a:t> to drop 1-2 drops of product-acetone solution onto (1) salt plate</a:t>
            </a:r>
          </a:p>
          <a:p>
            <a:pPr lvl="2"/>
            <a:r>
              <a:rPr lang="en-US" dirty="0"/>
              <a:t>Allow acetone to evaporate, leaving behind thin-film of product</a:t>
            </a:r>
          </a:p>
          <a:p>
            <a:pPr lvl="1"/>
            <a:r>
              <a:rPr lang="en-US" dirty="0"/>
              <a:t>Assemble Salt plate holder with only the single plate and run IR.</a:t>
            </a:r>
          </a:p>
          <a:p>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799"/>
            <a:ext cx="7200900" cy="992529"/>
          </a:xfrm>
          <a:ln w="28575">
            <a:solidFill>
              <a:srgbClr val="FFC000"/>
            </a:solidFill>
          </a:ln>
        </p:spPr>
        <p:txBody>
          <a:bodyPr>
            <a:noAutofit/>
          </a:bodyPr>
          <a:lstStyle/>
          <a:p>
            <a:pPr algn="ctr"/>
            <a:r>
              <a:rPr lang="en-US" sz="3600" dirty="0" smtClean="0"/>
              <a:t>Synthesis Reports &amp; Separation Schemes</a:t>
            </a:r>
            <a:endParaRPr lang="en-US" sz="3600" dirty="0"/>
          </a:p>
        </p:txBody>
      </p:sp>
      <p:sp>
        <p:nvSpPr>
          <p:cNvPr id="3" name="Content Placeholder 2"/>
          <p:cNvSpPr>
            <a:spLocks noGrp="1"/>
          </p:cNvSpPr>
          <p:nvPr>
            <p:ph idx="1"/>
          </p:nvPr>
        </p:nvSpPr>
        <p:spPr>
          <a:xfrm>
            <a:off x="1028700" y="1777042"/>
            <a:ext cx="7200900" cy="4459856"/>
          </a:xfrm>
          <a:ln w="28575">
            <a:solidFill>
              <a:srgbClr val="FFC000"/>
            </a:solidFill>
          </a:ln>
        </p:spPr>
        <p:txBody>
          <a:bodyPr>
            <a:normAutofit/>
          </a:bodyPr>
          <a:lstStyle/>
          <a:p>
            <a:pPr>
              <a:spcBef>
                <a:spcPts val="0"/>
              </a:spcBef>
            </a:pPr>
            <a:r>
              <a:rPr lang="en-US" dirty="0" smtClean="0"/>
              <a:t>See the Lab Manual pp. 12-16 for an explanation of the requirements for </a:t>
            </a:r>
            <a:r>
              <a:rPr lang="en-US" b="1" dirty="0" smtClean="0"/>
              <a:t>Synthesis Reports</a:t>
            </a:r>
            <a:r>
              <a:rPr lang="en-US" dirty="0" smtClean="0"/>
              <a:t>. There is also some information on BlackBoard under “Notebook and Report Formats”.</a:t>
            </a:r>
          </a:p>
          <a:p>
            <a:r>
              <a:rPr lang="en-US" dirty="0" smtClean="0"/>
              <a:t> This is the report format you will use for any experiment that results in the synthesis and isolation of a compound. The report consists of two main parts: the </a:t>
            </a:r>
            <a:r>
              <a:rPr lang="en-US" b="1" dirty="0" smtClean="0"/>
              <a:t>Report Form </a:t>
            </a:r>
            <a:r>
              <a:rPr lang="en-US" dirty="0" smtClean="0"/>
              <a:t>and related documents and a </a:t>
            </a:r>
            <a:r>
              <a:rPr lang="en-US" b="1" dirty="0" smtClean="0"/>
              <a:t>Separation Scheme</a:t>
            </a:r>
            <a:r>
              <a:rPr lang="en-US" dirty="0" smtClean="0"/>
              <a:t>. </a:t>
            </a:r>
          </a:p>
          <a:p>
            <a:r>
              <a:rPr lang="en-US" dirty="0" smtClean="0"/>
              <a:t>For the Nitration experiment, the Separation Scheme and the Report Form will be submitted in separate weeks, although together they will constitute one report grade. Your instructor will return the Separation Scheme to you the week after you submit it so that you can correct errors before the next one is due.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003852"/>
            <a:ext cx="7200900" cy="588894"/>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b="1" dirty="0">
                <a:solidFill>
                  <a:schemeClr val="tx2"/>
                </a:solidFill>
                <a:latin typeface="Garamond" panose="02020404030301010803" pitchFamily="18" charset="0"/>
              </a:rPr>
              <a:t>Schedule of </a:t>
            </a:r>
            <a:r>
              <a:rPr lang="en-US" b="1" dirty="0" smtClean="0">
                <a:solidFill>
                  <a:schemeClr val="tx2"/>
                </a:solidFill>
                <a:latin typeface="Garamond" panose="02020404030301010803" pitchFamily="18" charset="0"/>
              </a:rPr>
              <a:t>day</a:t>
            </a:r>
            <a:endParaRPr lang="en-US" b="1" dirty="0">
              <a:solidFill>
                <a:schemeClr val="tx2"/>
              </a:solidFill>
              <a:latin typeface="Garamond" panose="02020404030301010803" pitchFamily="18" charset="0"/>
            </a:endParaRPr>
          </a:p>
        </p:txBody>
      </p:sp>
      <p:sp>
        <p:nvSpPr>
          <p:cNvPr id="3" name="Content Placeholder 2"/>
          <p:cNvSpPr>
            <a:spLocks noGrp="1"/>
          </p:cNvSpPr>
          <p:nvPr>
            <p:ph idx="1"/>
          </p:nvPr>
        </p:nvSpPr>
        <p:spPr>
          <a:xfrm>
            <a:off x="1028700" y="1894115"/>
            <a:ext cx="7200900" cy="3853188"/>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endParaRPr lang="en-US" sz="100" b="1" dirty="0">
              <a:solidFill>
                <a:schemeClr val="tx2"/>
              </a:solidFill>
              <a:latin typeface="Garamond" panose="02020404030301010803" pitchFamily="18" charset="0"/>
            </a:endParaRPr>
          </a:p>
          <a:p>
            <a:r>
              <a:rPr lang="en-US" sz="2100" b="1" dirty="0">
                <a:solidFill>
                  <a:schemeClr val="tx2"/>
                </a:solidFill>
                <a:latin typeface="Garamond" panose="02020404030301010803" pitchFamily="18" charset="0"/>
              </a:rPr>
              <a:t>PPE check – at the door</a:t>
            </a:r>
          </a:p>
          <a:p>
            <a:r>
              <a:rPr lang="en-US" sz="2100" b="1" dirty="0">
                <a:solidFill>
                  <a:schemeClr val="tx2"/>
                </a:solidFill>
                <a:latin typeface="Garamond" panose="02020404030301010803" pitchFamily="18" charset="0"/>
              </a:rPr>
              <a:t>Pre-lab check – at the door</a:t>
            </a:r>
          </a:p>
          <a:p>
            <a:r>
              <a:rPr lang="en-US" sz="2100" b="1" dirty="0">
                <a:solidFill>
                  <a:schemeClr val="tx2"/>
                </a:solidFill>
                <a:latin typeface="Garamond" panose="02020404030301010803" pitchFamily="18" charset="0"/>
              </a:rPr>
              <a:t>Quiz</a:t>
            </a:r>
          </a:p>
          <a:p>
            <a:r>
              <a:rPr lang="en-US" sz="2100" b="1" dirty="0" smtClean="0">
                <a:solidFill>
                  <a:schemeClr val="tx2"/>
                </a:solidFill>
                <a:latin typeface="Garamond" panose="02020404030301010803" pitchFamily="18" charset="0"/>
              </a:rPr>
              <a:t>Recitation</a:t>
            </a:r>
          </a:p>
          <a:p>
            <a:r>
              <a:rPr lang="en-US" sz="2100" b="1" dirty="0" smtClean="0">
                <a:solidFill>
                  <a:schemeClr val="tx2"/>
                </a:solidFill>
                <a:latin typeface="Garamond" panose="02020404030301010803" pitchFamily="18" charset="0"/>
              </a:rPr>
              <a:t>Safety</a:t>
            </a:r>
            <a:endParaRPr lang="en-US" sz="2100" b="1" dirty="0">
              <a:solidFill>
                <a:schemeClr val="tx2"/>
              </a:solidFill>
              <a:latin typeface="Garamond" panose="02020404030301010803" pitchFamily="18" charset="0"/>
            </a:endParaRPr>
          </a:p>
          <a:p>
            <a:pPr lvl="1"/>
            <a:r>
              <a:rPr lang="en-US" sz="2100" b="1" dirty="0">
                <a:solidFill>
                  <a:schemeClr val="tx2"/>
                </a:solidFill>
                <a:latin typeface="Garamond" panose="02020404030301010803" pitchFamily="18" charset="0"/>
              </a:rPr>
              <a:t>Put bags away</a:t>
            </a:r>
          </a:p>
          <a:p>
            <a:pPr lvl="1"/>
            <a:r>
              <a:rPr lang="en-US" sz="2100" b="1" dirty="0">
                <a:solidFill>
                  <a:schemeClr val="tx2"/>
                </a:solidFill>
                <a:latin typeface="Garamond" panose="02020404030301010803" pitchFamily="18" charset="0"/>
              </a:rPr>
              <a:t>Goggles</a:t>
            </a:r>
          </a:p>
          <a:p>
            <a:pPr lvl="1"/>
            <a:r>
              <a:rPr lang="en-US" sz="2100" b="1" dirty="0">
                <a:solidFill>
                  <a:schemeClr val="tx2"/>
                </a:solidFill>
                <a:latin typeface="Garamond" panose="02020404030301010803" pitchFamily="18" charset="0"/>
              </a:rPr>
              <a:t>Gloves</a:t>
            </a:r>
          </a:p>
          <a:p>
            <a:pPr lvl="1"/>
            <a:r>
              <a:rPr lang="en-US" sz="2100" b="1" dirty="0">
                <a:solidFill>
                  <a:schemeClr val="tx2"/>
                </a:solidFill>
                <a:latin typeface="Garamond" panose="02020404030301010803" pitchFamily="18" charset="0"/>
              </a:rPr>
              <a:t>Lab Coat</a:t>
            </a:r>
          </a:p>
          <a:p>
            <a:r>
              <a:rPr lang="en-US" sz="2100" b="1" dirty="0" smtClean="0">
                <a:solidFill>
                  <a:schemeClr val="tx2"/>
                </a:solidFill>
                <a:latin typeface="Garamond" panose="02020404030301010803" pitchFamily="18" charset="0"/>
              </a:rPr>
              <a:t>LAB</a:t>
            </a:r>
            <a:r>
              <a:rPr lang="en-US" sz="2100" b="1" dirty="0">
                <a:solidFill>
                  <a:schemeClr val="tx2"/>
                </a:solidFill>
                <a:latin typeface="Garamond" panose="02020404030301010803" pitchFamily="18" charset="0"/>
              </a:rPr>
              <a:t>!</a:t>
            </a:r>
          </a:p>
        </p:txBody>
      </p:sp>
    </p:spTree>
    <p:extLst>
      <p:ext uri="{BB962C8B-B14F-4D97-AF65-F5344CB8AC3E}">
        <p14:creationId xmlns:p14="http://schemas.microsoft.com/office/powerpoint/2010/main" xmlns="" val="1921097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799"/>
            <a:ext cx="7200900" cy="992529"/>
          </a:xfrm>
          <a:ln w="28575">
            <a:solidFill>
              <a:srgbClr val="FFC000"/>
            </a:solidFill>
          </a:ln>
        </p:spPr>
        <p:txBody>
          <a:bodyPr>
            <a:noAutofit/>
          </a:bodyPr>
          <a:lstStyle/>
          <a:p>
            <a:pPr algn="ctr"/>
            <a:r>
              <a:rPr lang="en-US" sz="3600" dirty="0" smtClean="0"/>
              <a:t>Synthesis Reports &amp; Separation Schemes</a:t>
            </a:r>
            <a:endParaRPr lang="en-US" sz="3600" dirty="0"/>
          </a:p>
        </p:txBody>
      </p:sp>
      <p:sp>
        <p:nvSpPr>
          <p:cNvPr id="3" name="Content Placeholder 2"/>
          <p:cNvSpPr>
            <a:spLocks noGrp="1"/>
          </p:cNvSpPr>
          <p:nvPr>
            <p:ph idx="1"/>
          </p:nvPr>
        </p:nvSpPr>
        <p:spPr>
          <a:xfrm>
            <a:off x="1028700" y="1777042"/>
            <a:ext cx="7200900" cy="4459856"/>
          </a:xfrm>
          <a:ln w="28575">
            <a:solidFill>
              <a:srgbClr val="FFC000"/>
            </a:solidFill>
          </a:ln>
        </p:spPr>
        <p:txBody>
          <a:bodyPr>
            <a:normAutofit/>
          </a:bodyPr>
          <a:lstStyle/>
          <a:p>
            <a:pPr>
              <a:spcBef>
                <a:spcPts val="0"/>
              </a:spcBef>
            </a:pPr>
            <a:r>
              <a:rPr lang="en-US" dirty="0" smtClean="0"/>
              <a:t>The Separation Scheme for the Nitration of Methyl Benzoate is quite simple. </a:t>
            </a:r>
          </a:p>
          <a:p>
            <a:pPr>
              <a:spcBef>
                <a:spcPts val="0"/>
              </a:spcBef>
            </a:pPr>
            <a:r>
              <a:rPr lang="en-US" dirty="0" smtClean="0"/>
              <a:t>The point at which the separation of the product, methyl </a:t>
            </a:r>
            <a:r>
              <a:rPr lang="en-US" i="1" dirty="0" smtClean="0"/>
              <a:t>m</a:t>
            </a:r>
            <a:r>
              <a:rPr lang="en-US" dirty="0" smtClean="0"/>
              <a:t>-</a:t>
            </a:r>
            <a:r>
              <a:rPr lang="en-US" dirty="0" err="1" smtClean="0"/>
              <a:t>nitrobenzoate</a:t>
            </a:r>
            <a:r>
              <a:rPr lang="en-US" dirty="0" smtClean="0"/>
              <a:t> from any remaining starting materials and by-products is indicated in the text of the experiment in the Lab Manual. It is at this point the Reaction ends and the Separation (or Isolation) begins. </a:t>
            </a:r>
          </a:p>
          <a:p>
            <a:pPr>
              <a:spcBef>
                <a:spcPts val="0"/>
              </a:spcBef>
            </a:pPr>
            <a:r>
              <a:rPr lang="en-US" dirty="0" smtClean="0"/>
              <a:t>Your separation scheme should thus begin by stating all chemical species that are likely to be present in your reaction flask at this point. You can assume that any possible by-products mentioned in the Lab Manual are present and must be removed by separation. </a:t>
            </a:r>
          </a:p>
          <a:p>
            <a:pPr>
              <a:spcBef>
                <a:spcPts val="0"/>
              </a:spcBef>
            </a:pPr>
            <a:r>
              <a:rPr lang="en-US" dirty="0" smtClean="0"/>
              <a:t>The separation ends after the </a:t>
            </a:r>
            <a:r>
              <a:rPr lang="en-US" dirty="0" err="1" smtClean="0"/>
              <a:t>reccrystallization</a:t>
            </a:r>
            <a:r>
              <a:rPr lang="en-US" dirty="0" smtClean="0"/>
              <a:t> and drying of your purified product. Please see the example in the </a:t>
            </a:r>
            <a:r>
              <a:rPr lang="en-US" smtClean="0"/>
              <a:t>Lab Manual. </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003852"/>
            <a:ext cx="7200900" cy="588894"/>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en-US" b="1" dirty="0">
                <a:solidFill>
                  <a:schemeClr val="tx2"/>
                </a:solidFill>
                <a:latin typeface="Garamond" panose="02020404030301010803" pitchFamily="18" charset="0"/>
              </a:rPr>
              <a:t>Schedule of </a:t>
            </a:r>
            <a:r>
              <a:rPr lang="en-US" b="1" dirty="0" smtClean="0">
                <a:solidFill>
                  <a:schemeClr val="tx2"/>
                </a:solidFill>
                <a:latin typeface="Garamond" panose="02020404030301010803" pitchFamily="18" charset="0"/>
              </a:rPr>
              <a:t>day</a:t>
            </a:r>
            <a:endParaRPr lang="en-US" b="1" dirty="0">
              <a:solidFill>
                <a:schemeClr val="tx2"/>
              </a:solidFill>
              <a:latin typeface="Garamond" panose="02020404030301010803" pitchFamily="18" charset="0"/>
            </a:endParaRPr>
          </a:p>
        </p:txBody>
      </p:sp>
      <p:sp>
        <p:nvSpPr>
          <p:cNvPr id="3" name="Content Placeholder 2"/>
          <p:cNvSpPr>
            <a:spLocks noGrp="1"/>
          </p:cNvSpPr>
          <p:nvPr>
            <p:ph idx="1"/>
          </p:nvPr>
        </p:nvSpPr>
        <p:spPr>
          <a:xfrm>
            <a:off x="1028700" y="1894115"/>
            <a:ext cx="7200900" cy="3853188"/>
          </a:xfrm>
          <a:ln>
            <a:solidFill>
              <a:srgbClr val="FFC000"/>
            </a:solidFill>
          </a:ln>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buNone/>
            </a:pPr>
            <a:endParaRPr lang="en-US" sz="100" b="1" dirty="0">
              <a:solidFill>
                <a:schemeClr val="tx2"/>
              </a:solidFill>
              <a:latin typeface="Garamond" panose="02020404030301010803" pitchFamily="18" charset="0"/>
            </a:endParaRPr>
          </a:p>
          <a:p>
            <a:pPr>
              <a:buNone/>
            </a:pPr>
            <a:endParaRPr lang="en-US" sz="2100" b="1" dirty="0">
              <a:solidFill>
                <a:schemeClr val="tx2"/>
              </a:solidFill>
              <a:latin typeface="Garamond" panose="02020404030301010803" pitchFamily="18" charset="0"/>
            </a:endParaRPr>
          </a:p>
        </p:txBody>
      </p:sp>
      <p:sp>
        <p:nvSpPr>
          <p:cNvPr id="4" name="TextBox 3"/>
          <p:cNvSpPr txBox="1"/>
          <p:nvPr/>
        </p:nvSpPr>
        <p:spPr>
          <a:xfrm>
            <a:off x="1192305" y="2029088"/>
            <a:ext cx="6965577" cy="3539430"/>
          </a:xfrm>
          <a:prstGeom prst="rect">
            <a:avLst/>
          </a:prstGeom>
          <a:noFill/>
        </p:spPr>
        <p:txBody>
          <a:bodyPr wrap="square" rtlCol="0">
            <a:spAutoFit/>
          </a:bodyPr>
          <a:lstStyle/>
          <a:p>
            <a:r>
              <a:rPr lang="en-US" sz="1400" b="1" dirty="0" smtClean="0">
                <a:solidFill>
                  <a:srgbClr val="C00000"/>
                </a:solidFill>
              </a:rPr>
              <a:t>Announcing: Upcoming Test of the Integrated Public Alert and Warning System (IPAWS) </a:t>
            </a:r>
            <a:endParaRPr lang="en-US" sz="1400" dirty="0" smtClean="0">
              <a:solidFill>
                <a:srgbClr val="C00000"/>
              </a:solidFill>
            </a:endParaRPr>
          </a:p>
          <a:p>
            <a:pPr>
              <a:lnSpc>
                <a:spcPct val="150000"/>
              </a:lnSpc>
            </a:pPr>
            <a:r>
              <a:rPr lang="en-US" sz="1400" dirty="0" smtClean="0">
                <a:solidFill>
                  <a:schemeClr val="tx2"/>
                </a:solidFill>
              </a:rPr>
              <a:t>On Thursday, Sept.20, beginning at 2:18 p.m. , there will be a nationwide test of the </a:t>
            </a:r>
            <a:r>
              <a:rPr lang="en-US" sz="1400" i="1" dirty="0" smtClean="0">
                <a:solidFill>
                  <a:schemeClr val="tx2"/>
                </a:solidFill>
              </a:rPr>
              <a:t>Integrated Public Alert and Warning System (IPAWS)</a:t>
            </a:r>
            <a:r>
              <a:rPr lang="en-US" sz="1400" dirty="0" smtClean="0">
                <a:solidFill>
                  <a:schemeClr val="tx2"/>
                </a:solidFill>
              </a:rPr>
              <a:t>. The Federal Emergency Management Agency (FEMA), in coordination with the Federal Communications Commission (FCC), will conduct a nationwide test of IPAWS and its </a:t>
            </a:r>
            <a:r>
              <a:rPr lang="en-US" sz="1400" u="sng" dirty="0" smtClean="0">
                <a:solidFill>
                  <a:schemeClr val="tx2"/>
                </a:solidFill>
                <a:hlinkClick r:id="rId2"/>
              </a:rPr>
              <a:t>Emergency Alert System (EAS)</a:t>
            </a:r>
            <a:r>
              <a:rPr lang="en-US" sz="1400" dirty="0" smtClean="0">
                <a:solidFill>
                  <a:schemeClr val="tx2"/>
                </a:solidFill>
              </a:rPr>
              <a:t> and </a:t>
            </a:r>
            <a:r>
              <a:rPr lang="en-US" sz="1400" u="sng" dirty="0" smtClean="0">
                <a:solidFill>
                  <a:schemeClr val="tx2"/>
                </a:solidFill>
                <a:hlinkClick r:id="rId3"/>
              </a:rPr>
              <a:t>Wireless Emergency Alerts (WEA)</a:t>
            </a:r>
            <a:r>
              <a:rPr lang="en-US" sz="1400" dirty="0" smtClean="0">
                <a:solidFill>
                  <a:schemeClr val="tx2"/>
                </a:solidFill>
              </a:rPr>
              <a:t> to (1) assess the operational readiness of the infrastructure for distribution of a national message and (2) determine whether improvements are needed. The WEA portion of the test commences at 2:18 p.m. ET and the EAS portion follows at 2:20 p.m. ET. This test message will be sent to </a:t>
            </a:r>
            <a:r>
              <a:rPr lang="en-US" sz="1400" b="1" i="1" u="sng" dirty="0" smtClean="0">
                <a:solidFill>
                  <a:schemeClr val="tx2"/>
                </a:solidFill>
              </a:rPr>
              <a:t>all cell phones that are connected to wireless providers participating in WEA</a:t>
            </a:r>
            <a:r>
              <a:rPr lang="en-US" sz="1400" dirty="0" smtClean="0">
                <a:solidFill>
                  <a:schemeClr val="tx2"/>
                </a:solidFill>
              </a:rPr>
              <a:t>, which is why it is important to make you aware in advance.  </a:t>
            </a:r>
            <a:r>
              <a:rPr lang="en-US" sz="1400" u="sng" dirty="0" smtClean="0">
                <a:solidFill>
                  <a:schemeClr val="tx2"/>
                </a:solidFill>
                <a:hlinkClick r:id="rId4"/>
              </a:rPr>
              <a:t>https://www.fema.gov/emergency-alert-test</a:t>
            </a:r>
            <a:endParaRPr lang="en-US" sz="1400" dirty="0">
              <a:solidFill>
                <a:schemeClr val="tx2"/>
              </a:solidFill>
            </a:endParaRPr>
          </a:p>
        </p:txBody>
      </p:sp>
    </p:spTree>
    <p:extLst>
      <p:ext uri="{BB962C8B-B14F-4D97-AF65-F5344CB8AC3E}">
        <p14:creationId xmlns:p14="http://schemas.microsoft.com/office/powerpoint/2010/main" xmlns="" val="1921097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677174"/>
          </a:xfrm>
          <a:ln w="28575">
            <a:solidFill>
              <a:srgbClr val="FFC000"/>
            </a:solidFill>
            <a:prstDash val="solid"/>
          </a:ln>
        </p:spPr>
        <p:txBody>
          <a:bodyPr>
            <a:normAutofit fontScale="90000"/>
          </a:bodyPr>
          <a:lstStyle/>
          <a:p>
            <a:pPr algn="ctr"/>
            <a:r>
              <a:rPr lang="en-US" dirty="0" smtClean="0"/>
              <a:t>Notebook Grading Last </a:t>
            </a:r>
            <a:r>
              <a:rPr lang="en-US" dirty="0" smtClean="0"/>
              <a:t>Week</a:t>
            </a:r>
            <a:endParaRPr lang="en-US" dirty="0"/>
          </a:p>
        </p:txBody>
      </p:sp>
      <p:sp>
        <p:nvSpPr>
          <p:cNvPr id="3" name="Content Placeholder 2"/>
          <p:cNvSpPr>
            <a:spLocks noGrp="1"/>
          </p:cNvSpPr>
          <p:nvPr>
            <p:ph idx="1"/>
          </p:nvPr>
        </p:nvSpPr>
        <p:spPr>
          <a:xfrm>
            <a:off x="1028699" y="1725281"/>
            <a:ext cx="7244033" cy="4379684"/>
          </a:xfrm>
          <a:ln w="28575">
            <a:solidFill>
              <a:srgbClr val="FFC000"/>
            </a:solidFill>
          </a:ln>
        </p:spPr>
        <p:txBody>
          <a:bodyPr>
            <a:noAutofit/>
          </a:bodyPr>
          <a:lstStyle/>
          <a:p>
            <a:pPr marL="342865" indent="-342865">
              <a:spcBef>
                <a:spcPts val="600"/>
              </a:spcBef>
              <a:spcAft>
                <a:spcPts val="600"/>
              </a:spcAft>
              <a:buFont typeface="Wingdings" charset="2"/>
              <a:buChar char="n"/>
              <a:defRPr/>
            </a:pPr>
            <a:r>
              <a:rPr lang="en-US" sz="2400" dirty="0" smtClean="0"/>
              <a:t>Mostly, the notebooks wer</a:t>
            </a:r>
            <a:r>
              <a:rPr lang="en-US" sz="2400" dirty="0" smtClean="0"/>
              <a:t>e well-done. However…..</a:t>
            </a:r>
          </a:p>
          <a:p>
            <a:pPr marL="873217" lvl="1" indent="-342865">
              <a:defRPr/>
            </a:pPr>
            <a:r>
              <a:rPr lang="en-US" sz="2400" i="0" dirty="0" smtClean="0"/>
              <a:t>One of the main features of this experiment is that you are using the IR in a new way: in </a:t>
            </a:r>
            <a:r>
              <a:rPr lang="en-US" sz="2400" b="1" i="0" dirty="0" smtClean="0">
                <a:solidFill>
                  <a:schemeClr val="accent2">
                    <a:lumMod val="50000"/>
                  </a:schemeClr>
                </a:solidFill>
              </a:rPr>
              <a:t>absorbance mode, over a restricted frequency range</a:t>
            </a:r>
            <a:r>
              <a:rPr lang="en-US" sz="2400" i="0" dirty="0" smtClean="0"/>
              <a:t>, in order to obtain quantitative results. Hardly anyone mentioned that!</a:t>
            </a:r>
          </a:p>
          <a:p>
            <a:pPr marL="873217" lvl="1" indent="-342865">
              <a:defRPr/>
            </a:pPr>
            <a:r>
              <a:rPr lang="en-US" sz="2400" i="0" dirty="0" smtClean="0"/>
              <a:t>You should also mention how measurements were taken. For example, the </a:t>
            </a:r>
            <a:r>
              <a:rPr lang="en-US" sz="2400" b="1" i="0" dirty="0" smtClean="0">
                <a:solidFill>
                  <a:schemeClr val="accent2">
                    <a:lumMod val="50000"/>
                  </a:schemeClr>
                </a:solidFill>
              </a:rPr>
              <a:t>liquids were delivered by micropipette</a:t>
            </a:r>
            <a:r>
              <a:rPr lang="en-US" sz="2400" i="0" dirty="0" smtClean="0"/>
              <a:t>.</a:t>
            </a:r>
          </a:p>
          <a:p>
            <a:pPr marL="342865" indent="-342865">
              <a:defRPr/>
            </a:pPr>
            <a:r>
              <a:rPr lang="en-US" sz="2400" dirty="0" smtClean="0"/>
              <a:t>You can review your notebook copy, but you must return it to me today.</a:t>
            </a:r>
            <a:endParaRPr lang="en-US" sz="2400" i="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28700" y="685800"/>
            <a:ext cx="7200900" cy="703053"/>
          </a:xfrm>
          <a:ln w="28575">
            <a:solidFill>
              <a:srgbClr val="FFC000"/>
            </a:solidFill>
          </a:ln>
        </p:spPr>
        <p:txBody>
          <a:bodyPr/>
          <a:lstStyle/>
          <a:p>
            <a:pPr algn="ctr"/>
            <a:r>
              <a:rPr lang="en-US" dirty="0"/>
              <a:t>Due </a:t>
            </a:r>
            <a:r>
              <a:rPr lang="en-US" dirty="0" smtClean="0"/>
              <a:t>Dates</a:t>
            </a:r>
            <a:endParaRPr lang="en-US" dirty="0"/>
          </a:p>
        </p:txBody>
      </p:sp>
      <p:sp>
        <p:nvSpPr>
          <p:cNvPr id="6" name="Content Placeholder 2"/>
          <p:cNvSpPr>
            <a:spLocks noGrp="1"/>
          </p:cNvSpPr>
          <p:nvPr>
            <p:ph idx="1"/>
          </p:nvPr>
        </p:nvSpPr>
        <p:spPr>
          <a:xfrm>
            <a:off x="1028700" y="1664898"/>
            <a:ext cx="7200900" cy="4202502"/>
          </a:xfrm>
          <a:ln w="28575">
            <a:solidFill>
              <a:srgbClr val="FFC000"/>
            </a:solidFill>
          </a:ln>
        </p:spPr>
        <p:txBody>
          <a:bodyPr>
            <a:normAutofit fontScale="92500" lnSpcReduction="10000"/>
          </a:bodyPr>
          <a:lstStyle/>
          <a:p>
            <a:pPr>
              <a:lnSpc>
                <a:spcPct val="80000"/>
              </a:lnSpc>
              <a:spcBef>
                <a:spcPts val="1800"/>
              </a:spcBef>
              <a:defRPr/>
            </a:pPr>
            <a:r>
              <a:rPr lang="en-US" sz="2600" b="1" i="1" dirty="0" smtClean="0">
                <a:latin typeface="Calibri" pitchFamily="34" charset="0"/>
              </a:rPr>
              <a:t>Today</a:t>
            </a:r>
            <a:endParaRPr lang="en-US" sz="2600" b="1" dirty="0" smtClean="0">
              <a:latin typeface="Calibri" pitchFamily="34" charset="0"/>
            </a:endParaRPr>
          </a:p>
          <a:p>
            <a:pPr lvl="1">
              <a:lnSpc>
                <a:spcPct val="80000"/>
              </a:lnSpc>
              <a:spcBef>
                <a:spcPts val="1800"/>
              </a:spcBef>
              <a:defRPr/>
            </a:pPr>
            <a:r>
              <a:rPr lang="en-US" sz="2400" i="0" dirty="0" smtClean="0">
                <a:latin typeface="Calibri" pitchFamily="34" charset="0"/>
              </a:rPr>
              <a:t>At beginning of lab – </a:t>
            </a:r>
            <a:r>
              <a:rPr lang="en-US" sz="2400" dirty="0" smtClean="0">
                <a:latin typeface="Calibri" pitchFamily="34" charset="0"/>
              </a:rPr>
              <a:t>Bromination of Toluene </a:t>
            </a:r>
            <a:r>
              <a:rPr lang="en-US" sz="2400" b="1" i="0" dirty="0" smtClean="0">
                <a:latin typeface="Calibri" pitchFamily="34" charset="0"/>
              </a:rPr>
              <a:t>Report</a:t>
            </a:r>
            <a:endParaRPr lang="en-US" b="1" i="0" dirty="0" smtClean="0">
              <a:latin typeface="Calibri" pitchFamily="34" charset="0"/>
            </a:endParaRPr>
          </a:p>
          <a:p>
            <a:pPr lvl="1">
              <a:lnSpc>
                <a:spcPct val="80000"/>
              </a:lnSpc>
              <a:spcBef>
                <a:spcPts val="1800"/>
              </a:spcBef>
              <a:defRPr/>
            </a:pPr>
            <a:r>
              <a:rPr lang="en-US" sz="2400" b="1" i="0" dirty="0" smtClean="0">
                <a:latin typeface="Calibri" pitchFamily="34" charset="0"/>
              </a:rPr>
              <a:t>Spectroscopy Problem Set </a:t>
            </a:r>
            <a:r>
              <a:rPr lang="en-US" sz="2400" i="0" dirty="0" smtClean="0">
                <a:latin typeface="Calibri" pitchFamily="34" charset="0"/>
              </a:rPr>
              <a:t>(Part I; Part II #1)</a:t>
            </a:r>
          </a:p>
          <a:p>
            <a:pPr lvl="1">
              <a:lnSpc>
                <a:spcPct val="80000"/>
              </a:lnSpc>
              <a:spcBef>
                <a:spcPts val="1800"/>
              </a:spcBef>
              <a:defRPr/>
            </a:pPr>
            <a:r>
              <a:rPr lang="en-US" sz="2400" b="1" i="0" dirty="0" smtClean="0">
                <a:latin typeface="Calibri" pitchFamily="34" charset="0"/>
              </a:rPr>
              <a:t>Notebook copies </a:t>
            </a:r>
            <a:r>
              <a:rPr lang="en-US" sz="2400" i="0" dirty="0" smtClean="0">
                <a:latin typeface="Calibri" pitchFamily="34" charset="0"/>
              </a:rPr>
              <a:t>of </a:t>
            </a:r>
            <a:r>
              <a:rPr lang="en-US" sz="2400" dirty="0" smtClean="0">
                <a:latin typeface="Calibri" pitchFamily="34" charset="0"/>
              </a:rPr>
              <a:t>Nitration of Methyl Benzoate experiment.</a:t>
            </a:r>
          </a:p>
          <a:p>
            <a:pPr>
              <a:lnSpc>
                <a:spcPct val="80000"/>
              </a:lnSpc>
              <a:spcBef>
                <a:spcPts val="1800"/>
              </a:spcBef>
              <a:defRPr/>
            </a:pPr>
            <a:r>
              <a:rPr lang="en-US" sz="2600" b="1" i="1" dirty="0" smtClean="0">
                <a:latin typeface="Calibri" pitchFamily="34" charset="0"/>
              </a:rPr>
              <a:t>Next Week</a:t>
            </a:r>
          </a:p>
          <a:p>
            <a:pPr lvl="1">
              <a:lnSpc>
                <a:spcPct val="80000"/>
              </a:lnSpc>
              <a:spcBef>
                <a:spcPts val="1800"/>
              </a:spcBef>
              <a:defRPr/>
            </a:pPr>
            <a:r>
              <a:rPr lang="en-US" sz="2400" b="1" i="0" dirty="0" smtClean="0">
                <a:latin typeface="Calibri" pitchFamily="34" charset="0"/>
              </a:rPr>
              <a:t>Spectroscopy Problem Set </a:t>
            </a:r>
            <a:r>
              <a:rPr lang="en-US" sz="2400" i="0" dirty="0" smtClean="0">
                <a:latin typeface="Calibri" pitchFamily="34" charset="0"/>
              </a:rPr>
              <a:t>(Part II #2)</a:t>
            </a:r>
          </a:p>
          <a:p>
            <a:pPr lvl="1">
              <a:lnSpc>
                <a:spcPct val="80000"/>
              </a:lnSpc>
              <a:spcBef>
                <a:spcPts val="1800"/>
              </a:spcBef>
              <a:defRPr/>
            </a:pPr>
            <a:r>
              <a:rPr lang="en-US" sz="2400" i="0" dirty="0" smtClean="0">
                <a:latin typeface="Calibri" pitchFamily="34" charset="0"/>
              </a:rPr>
              <a:t>At beginning of lab – </a:t>
            </a:r>
            <a:r>
              <a:rPr lang="en-US" sz="2400" b="1" i="0" dirty="0" smtClean="0">
                <a:latin typeface="Calibri" pitchFamily="34" charset="0"/>
              </a:rPr>
              <a:t>Separation Scheme for Nitration  of Methyl Benzoate </a:t>
            </a:r>
            <a:r>
              <a:rPr lang="en-US" sz="2400" i="0" dirty="0" smtClean="0">
                <a:latin typeface="Calibri" pitchFamily="34" charset="0"/>
              </a:rPr>
              <a:t>(this will be part of the Nitration report). See more information at the end of this PowerPoint file.</a:t>
            </a:r>
            <a:endParaRPr lang="en-US" i="0" dirty="0" smtClean="0">
              <a:solidFill>
                <a:schemeClr val="accent6">
                  <a:lumMod val="60000"/>
                  <a:lumOff val="40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28932"/>
          </a:xfrm>
          <a:ln w="28575">
            <a:solidFill>
              <a:srgbClr val="FFC000"/>
            </a:solidFill>
          </a:ln>
        </p:spPr>
        <p:txBody>
          <a:bodyPr/>
          <a:lstStyle/>
          <a:p>
            <a:pPr algn="ctr"/>
            <a:r>
              <a:rPr lang="en-US" dirty="0"/>
              <a:t>Nitration of Methyl Benzoate</a:t>
            </a:r>
          </a:p>
        </p:txBody>
      </p:sp>
      <p:sp>
        <p:nvSpPr>
          <p:cNvPr id="3" name="Content Placeholder 2"/>
          <p:cNvSpPr>
            <a:spLocks noGrp="1"/>
          </p:cNvSpPr>
          <p:nvPr>
            <p:ph idx="1"/>
          </p:nvPr>
        </p:nvSpPr>
        <p:spPr>
          <a:xfrm>
            <a:off x="1028700" y="1708030"/>
            <a:ext cx="7200900" cy="4986068"/>
          </a:xfrm>
          <a:ln w="28575">
            <a:solidFill>
              <a:srgbClr val="FFC000"/>
            </a:solidFill>
          </a:ln>
        </p:spPr>
        <p:txBody>
          <a:bodyPr>
            <a:normAutofit/>
          </a:bodyPr>
          <a:lstStyle/>
          <a:p>
            <a:pPr marL="342865" indent="-342865">
              <a:buFont typeface="Wingdings" charset="2"/>
              <a:buChar char="n"/>
              <a:defRPr/>
            </a:pPr>
            <a:r>
              <a:rPr lang="en-US" sz="2400" dirty="0"/>
              <a:t>This reaction is another example of </a:t>
            </a:r>
            <a:r>
              <a:rPr lang="en-US" sz="2400" b="1" dirty="0" smtClean="0"/>
              <a:t>Electrophilic Aromatic Substitution</a:t>
            </a:r>
            <a:r>
              <a:rPr lang="en-US" sz="2400" dirty="0" smtClean="0"/>
              <a:t> (</a:t>
            </a:r>
            <a:r>
              <a:rPr lang="en-US" sz="2400" dirty="0" err="1" smtClean="0"/>
              <a:t>S</a:t>
            </a:r>
            <a:r>
              <a:rPr lang="en-US" sz="2400" baseline="-25000" dirty="0" err="1" smtClean="0"/>
              <a:t>E</a:t>
            </a:r>
            <a:r>
              <a:rPr lang="en-US" sz="2400" dirty="0" err="1" smtClean="0"/>
              <a:t>Ar</a:t>
            </a:r>
            <a:r>
              <a:rPr lang="en-US" sz="2400" dirty="0" smtClean="0"/>
              <a:t>).</a:t>
            </a:r>
            <a:endParaRPr lang="en-US" sz="2400" dirty="0"/>
          </a:p>
          <a:p>
            <a:pPr marL="342865" indent="-342865">
              <a:buNone/>
              <a:defRPr/>
            </a:pPr>
            <a:endParaRPr lang="en-US" sz="2400" dirty="0"/>
          </a:p>
          <a:p>
            <a:pPr marL="342865" indent="-342865">
              <a:buNone/>
              <a:defRPr/>
            </a:pPr>
            <a:endParaRPr lang="en-US" sz="2400" dirty="0"/>
          </a:p>
          <a:p>
            <a:pPr marL="342865" indent="-342865">
              <a:spcBef>
                <a:spcPts val="1800"/>
              </a:spcBef>
              <a:buFont typeface="Wingdings" charset="2"/>
              <a:buChar char="n"/>
              <a:defRPr/>
            </a:pPr>
            <a:endParaRPr lang="en-US" sz="2400" dirty="0" smtClean="0"/>
          </a:p>
          <a:p>
            <a:pPr marL="342865" indent="-342865">
              <a:spcBef>
                <a:spcPts val="600"/>
              </a:spcBef>
              <a:buFont typeface="Wingdings" charset="2"/>
              <a:buChar char="n"/>
              <a:defRPr/>
            </a:pPr>
            <a:r>
              <a:rPr lang="en-US" sz="2400" dirty="0" smtClean="0"/>
              <a:t>In </a:t>
            </a:r>
            <a:r>
              <a:rPr lang="en-US" sz="2400" dirty="0"/>
              <a:t>today’s experiment the reactant is the ester, methyl benzoate and the electrophile is the </a:t>
            </a:r>
            <a:r>
              <a:rPr lang="en-US" sz="2400" b="1" dirty="0" err="1"/>
              <a:t>nitronium</a:t>
            </a:r>
            <a:r>
              <a:rPr lang="en-US" sz="2400" dirty="0"/>
              <a:t> </a:t>
            </a:r>
            <a:r>
              <a:rPr lang="en-US" sz="2400" dirty="0" smtClean="0"/>
              <a:t>ion.</a:t>
            </a:r>
            <a:endParaRPr lang="en-US" sz="2400" dirty="0"/>
          </a:p>
          <a:p>
            <a:pPr marL="0" indent="0">
              <a:buNone/>
              <a:defRPr/>
            </a:pPr>
            <a:endParaRPr lang="en-US" sz="3200" dirty="0"/>
          </a:p>
        </p:txBody>
      </p:sp>
      <p:graphicFrame>
        <p:nvGraphicFramePr>
          <p:cNvPr id="1026" name="Object 3"/>
          <p:cNvGraphicFramePr>
            <a:graphicFrameLocks noChangeAspect="1"/>
          </p:cNvGraphicFramePr>
          <p:nvPr/>
        </p:nvGraphicFramePr>
        <p:xfrm>
          <a:off x="1541016" y="2698376"/>
          <a:ext cx="3886200" cy="1165225"/>
        </p:xfrm>
        <a:graphic>
          <a:graphicData uri="http://schemas.openxmlformats.org/presentationml/2006/ole">
            <p:oleObj spid="_x0000_s1028" r:id="rId4" imgW="36861750" imgH="11049000" progId="ChemWindow.Document">
              <p:embed/>
            </p:oleObj>
          </a:graphicData>
        </a:graphic>
      </p:graphicFrame>
      <p:graphicFrame>
        <p:nvGraphicFramePr>
          <p:cNvPr id="1027" name="Object 4"/>
          <p:cNvGraphicFramePr>
            <a:graphicFrameLocks noChangeAspect="1"/>
          </p:cNvGraphicFramePr>
          <p:nvPr/>
        </p:nvGraphicFramePr>
        <p:xfrm>
          <a:off x="3432922" y="5052172"/>
          <a:ext cx="4429125" cy="1438275"/>
        </p:xfrm>
        <a:graphic>
          <a:graphicData uri="http://schemas.openxmlformats.org/presentationml/2006/ole">
            <p:oleObj spid="_x0000_s1029" r:id="rId5" imgW="44291250" imgH="14382750" progId="ChemWindow.Document">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677174"/>
          </a:xfrm>
          <a:ln w="28575">
            <a:solidFill>
              <a:srgbClr val="FFC000"/>
            </a:solidFill>
          </a:ln>
        </p:spPr>
        <p:txBody>
          <a:bodyPr>
            <a:normAutofit fontScale="90000"/>
          </a:bodyPr>
          <a:lstStyle/>
          <a:p>
            <a:pPr algn="ctr"/>
            <a:r>
              <a:rPr lang="en-US" dirty="0"/>
              <a:t>Nitration of Methyl Benzoate</a:t>
            </a:r>
          </a:p>
        </p:txBody>
      </p:sp>
      <p:sp>
        <p:nvSpPr>
          <p:cNvPr id="3" name="Content Placeholder 2"/>
          <p:cNvSpPr>
            <a:spLocks noGrp="1"/>
          </p:cNvSpPr>
          <p:nvPr>
            <p:ph idx="1"/>
          </p:nvPr>
        </p:nvSpPr>
        <p:spPr>
          <a:xfrm>
            <a:off x="1028700" y="1647645"/>
            <a:ext cx="7200900" cy="4960189"/>
          </a:xfrm>
          <a:ln w="28575">
            <a:solidFill>
              <a:srgbClr val="FFC000"/>
            </a:solidFill>
          </a:ln>
        </p:spPr>
        <p:txBody>
          <a:bodyPr>
            <a:normAutofit/>
          </a:bodyPr>
          <a:lstStyle/>
          <a:p>
            <a:pPr marL="342865" indent="-342865">
              <a:buFont typeface="Wingdings" charset="2"/>
              <a:buChar char="n"/>
              <a:defRPr/>
            </a:pPr>
            <a:r>
              <a:rPr lang="en-US" sz="2700" dirty="0"/>
              <a:t>The </a:t>
            </a:r>
            <a:r>
              <a:rPr lang="en-US" sz="2700" b="1" dirty="0" err="1"/>
              <a:t>nitronium</a:t>
            </a:r>
            <a:r>
              <a:rPr lang="en-US" sz="2700" b="1" dirty="0"/>
              <a:t> ion </a:t>
            </a:r>
            <a:r>
              <a:rPr lang="en-US" sz="2700" dirty="0"/>
              <a:t>is generated from a mixture of H</a:t>
            </a:r>
            <a:r>
              <a:rPr lang="en-US" sz="2700" baseline="-25000" dirty="0"/>
              <a:t>2</a:t>
            </a:r>
            <a:r>
              <a:rPr lang="en-US" sz="2700" dirty="0"/>
              <a:t>SO</a:t>
            </a:r>
            <a:r>
              <a:rPr lang="en-US" sz="2700" baseline="-25000" dirty="0"/>
              <a:t>4</a:t>
            </a:r>
            <a:r>
              <a:rPr lang="en-US" sz="2700" dirty="0"/>
              <a:t> and HNO</a:t>
            </a:r>
            <a:r>
              <a:rPr lang="en-US" sz="2700" baseline="-25000" dirty="0"/>
              <a:t>3 </a:t>
            </a:r>
            <a:r>
              <a:rPr lang="en-US" sz="2700" dirty="0"/>
              <a:t>(HONO</a:t>
            </a:r>
            <a:r>
              <a:rPr lang="en-US" sz="2700" baseline="-25000" dirty="0"/>
              <a:t>2</a:t>
            </a:r>
            <a:r>
              <a:rPr lang="en-US" sz="2700" dirty="0"/>
              <a:t>)</a:t>
            </a:r>
            <a:endParaRPr lang="en-US" sz="2700" baseline="-25000" dirty="0"/>
          </a:p>
          <a:p>
            <a:pPr marL="742873" lvl="1" indent="-285720">
              <a:buFont typeface="Wingdings" charset="2"/>
              <a:buChar char="n"/>
              <a:defRPr/>
            </a:pPr>
            <a:r>
              <a:rPr lang="en-US" sz="2700" dirty="0"/>
              <a:t>In the mixture of acids, sulfuric acid is stronger and so nitric acid acts as the proton acceptor (base)</a:t>
            </a:r>
          </a:p>
          <a:p>
            <a:pPr marL="742873" lvl="1" indent="-285720">
              <a:buFont typeface="Wingdings" charset="2"/>
              <a:buChar char="n"/>
              <a:defRPr/>
            </a:pPr>
            <a:endParaRPr lang="en-US" sz="2700" dirty="0"/>
          </a:p>
          <a:p>
            <a:pPr marL="0" indent="0">
              <a:buNone/>
              <a:defRPr/>
            </a:pPr>
            <a:endParaRPr lang="en-US" sz="2700" dirty="0"/>
          </a:p>
          <a:p>
            <a:pPr marL="342865" indent="-342865">
              <a:buFont typeface="Wingdings" charset="2"/>
              <a:buChar char="n"/>
              <a:defRPr/>
            </a:pPr>
            <a:r>
              <a:rPr lang="en-US" sz="2700" dirty="0"/>
              <a:t>The protonated nitric acid then loses water to form the </a:t>
            </a:r>
            <a:r>
              <a:rPr lang="en-US" sz="2700" dirty="0" err="1"/>
              <a:t>nitronium</a:t>
            </a:r>
            <a:r>
              <a:rPr lang="en-US" sz="2700" dirty="0"/>
              <a:t> ion, NO</a:t>
            </a:r>
            <a:r>
              <a:rPr lang="en-US" sz="2700" baseline="-25000" dirty="0"/>
              <a:t>2</a:t>
            </a:r>
            <a:r>
              <a:rPr lang="en-US" sz="2700" baseline="30000" dirty="0"/>
              <a:t>+</a:t>
            </a:r>
          </a:p>
          <a:p>
            <a:pPr marL="342865" indent="-342865">
              <a:buNone/>
              <a:defRPr/>
            </a:pPr>
            <a:endParaRPr lang="en-US" sz="2700" dirty="0"/>
          </a:p>
        </p:txBody>
      </p:sp>
      <p:graphicFrame>
        <p:nvGraphicFramePr>
          <p:cNvPr id="2050" name="Object 3"/>
          <p:cNvGraphicFramePr>
            <a:graphicFrameLocks noChangeAspect="1"/>
          </p:cNvGraphicFramePr>
          <p:nvPr/>
        </p:nvGraphicFramePr>
        <p:xfrm>
          <a:off x="1178859" y="3796885"/>
          <a:ext cx="6853687" cy="966642"/>
        </p:xfrm>
        <a:graphic>
          <a:graphicData uri="http://schemas.openxmlformats.org/presentationml/2006/ole">
            <p:oleObj spid="_x0000_s2052" r:id="rId4" imgW="45910500" imgH="6477000" progId="ChemWindow.Document">
              <p:embed/>
            </p:oleObj>
          </a:graphicData>
        </a:graphic>
      </p:graphicFrame>
      <p:graphicFrame>
        <p:nvGraphicFramePr>
          <p:cNvPr id="2051" name="Object 4"/>
          <p:cNvGraphicFramePr>
            <a:graphicFrameLocks noChangeAspect="1"/>
          </p:cNvGraphicFramePr>
          <p:nvPr/>
        </p:nvGraphicFramePr>
        <p:xfrm>
          <a:off x="2057400" y="5556250"/>
          <a:ext cx="5410200" cy="996950"/>
        </p:xfrm>
        <a:graphic>
          <a:graphicData uri="http://schemas.openxmlformats.org/presentationml/2006/ole">
            <p:oleObj spid="_x0000_s2053" r:id="rId5" imgW="35147250" imgH="6477000" progId="ChemWindow.Document">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3438"/>
          </a:xfrm>
          <a:ln w="28575">
            <a:solidFill>
              <a:srgbClr val="FFC000"/>
            </a:solidFill>
          </a:ln>
        </p:spPr>
        <p:txBody>
          <a:bodyPr/>
          <a:lstStyle/>
          <a:p>
            <a:r>
              <a:rPr lang="en-US" dirty="0"/>
              <a:t>Nitration of Methyl Benzoate</a:t>
            </a:r>
          </a:p>
        </p:txBody>
      </p:sp>
      <p:sp>
        <p:nvSpPr>
          <p:cNvPr id="3" name="Content Placeholder 2"/>
          <p:cNvSpPr>
            <a:spLocks noGrp="1"/>
          </p:cNvSpPr>
          <p:nvPr>
            <p:ph idx="1"/>
          </p:nvPr>
        </p:nvSpPr>
        <p:spPr>
          <a:xfrm>
            <a:off x="1028700" y="1647645"/>
            <a:ext cx="7200900" cy="4219755"/>
          </a:xfrm>
          <a:ln w="28575">
            <a:solidFill>
              <a:srgbClr val="FFC000"/>
            </a:solidFill>
          </a:ln>
        </p:spPr>
        <p:txBody>
          <a:bodyPr>
            <a:normAutofit/>
          </a:bodyPr>
          <a:lstStyle/>
          <a:p>
            <a:pPr marL="342865" indent="-342865">
              <a:buFont typeface="Wingdings" charset="2"/>
              <a:buChar char="n"/>
              <a:defRPr/>
            </a:pPr>
            <a:r>
              <a:rPr lang="en-US" dirty="0"/>
              <a:t>The NO</a:t>
            </a:r>
            <a:r>
              <a:rPr lang="en-US" baseline="-25000" dirty="0"/>
              <a:t>2</a:t>
            </a:r>
            <a:r>
              <a:rPr lang="en-US" baseline="30000" dirty="0"/>
              <a:t>+</a:t>
            </a:r>
            <a:r>
              <a:rPr lang="en-US" dirty="0"/>
              <a:t> reacts with the pi electrons in the ring to form the </a:t>
            </a:r>
            <a:r>
              <a:rPr lang="en-US" dirty="0" err="1"/>
              <a:t>arenium</a:t>
            </a:r>
            <a:r>
              <a:rPr lang="en-US" dirty="0"/>
              <a:t> ion. The more stable </a:t>
            </a:r>
            <a:r>
              <a:rPr lang="en-US" dirty="0" err="1"/>
              <a:t>arenium</a:t>
            </a:r>
            <a:r>
              <a:rPr lang="en-US" dirty="0"/>
              <a:t> ion is the one from </a:t>
            </a:r>
            <a:r>
              <a:rPr lang="en-US" i="1" dirty="0"/>
              <a:t>meta</a:t>
            </a:r>
            <a:r>
              <a:rPr lang="en-US" dirty="0"/>
              <a:t> attack. </a:t>
            </a:r>
            <a:r>
              <a:rPr lang="en-US" i="1" dirty="0" smtClean="0"/>
              <a:t>See </a:t>
            </a:r>
            <a:r>
              <a:rPr lang="en-US" i="1" dirty="0" err="1" smtClean="0"/>
              <a:t>Solomons</a:t>
            </a:r>
            <a:r>
              <a:rPr lang="en-US" i="1" dirty="0" smtClean="0"/>
              <a:t> textbook for a full discussion</a:t>
            </a:r>
            <a:r>
              <a:rPr lang="en-US" dirty="0" smtClean="0"/>
              <a:t>.</a:t>
            </a:r>
            <a:endParaRPr lang="en-US" dirty="0"/>
          </a:p>
          <a:p>
            <a:pPr marL="342865" indent="-342865">
              <a:buFont typeface="Wingdings" charset="2"/>
              <a:buChar char="n"/>
              <a:defRPr/>
            </a:pPr>
            <a:endParaRPr lang="en-US" dirty="0"/>
          </a:p>
          <a:p>
            <a:pPr marL="342865" indent="-342865">
              <a:buFont typeface="Wingdings" charset="2"/>
              <a:buChar char="n"/>
              <a:defRPr/>
            </a:pPr>
            <a:endParaRPr lang="en-US" dirty="0"/>
          </a:p>
          <a:p>
            <a:pPr marL="0" indent="0">
              <a:buNone/>
              <a:defRPr/>
            </a:pPr>
            <a:endParaRPr lang="en-US" dirty="0"/>
          </a:p>
          <a:p>
            <a:pPr marL="0" indent="0">
              <a:buNone/>
              <a:defRPr/>
            </a:pPr>
            <a:endParaRPr lang="en-US" dirty="0"/>
          </a:p>
          <a:p>
            <a:pPr marL="342865" indent="-342865">
              <a:buFont typeface="Wingdings" charset="2"/>
              <a:buChar char="n"/>
              <a:defRPr/>
            </a:pPr>
            <a:r>
              <a:rPr lang="en-US" dirty="0"/>
              <a:t>The ester group </a:t>
            </a:r>
            <a:r>
              <a:rPr lang="en-US" dirty="0" smtClean="0"/>
              <a:t>is thus </a:t>
            </a:r>
            <a:r>
              <a:rPr lang="en-US" dirty="0"/>
              <a:t>a </a:t>
            </a:r>
            <a:r>
              <a:rPr lang="en-US" i="1" dirty="0"/>
              <a:t>meta</a:t>
            </a:r>
            <a:r>
              <a:rPr lang="en-US" dirty="0"/>
              <a:t>-director. In none of the resonance contributors is the positive charge on the carbon bonded to the electron-withdrawing –CO</a:t>
            </a:r>
            <a:r>
              <a:rPr lang="en-US" baseline="-25000" dirty="0"/>
              <a:t>2</a:t>
            </a:r>
            <a:r>
              <a:rPr lang="en-US" dirty="0"/>
              <a:t>CH</a:t>
            </a:r>
            <a:r>
              <a:rPr lang="en-US" baseline="-25000" dirty="0"/>
              <a:t>3</a:t>
            </a:r>
            <a:r>
              <a:rPr lang="en-US" dirty="0"/>
              <a:t> </a:t>
            </a:r>
            <a:r>
              <a:rPr lang="en-US" dirty="0" smtClean="0"/>
              <a:t>group, unlike those generated from </a:t>
            </a:r>
            <a:r>
              <a:rPr lang="en-US" i="1" dirty="0" err="1" smtClean="0"/>
              <a:t>ortho</a:t>
            </a:r>
            <a:r>
              <a:rPr lang="en-US" i="1" dirty="0" smtClean="0"/>
              <a:t>/</a:t>
            </a:r>
            <a:r>
              <a:rPr lang="en-US" i="1" dirty="0" err="1" smtClean="0"/>
              <a:t>para</a:t>
            </a:r>
            <a:r>
              <a:rPr lang="en-US" dirty="0" smtClean="0"/>
              <a:t> attack.</a:t>
            </a:r>
            <a:endParaRPr lang="en-US" dirty="0"/>
          </a:p>
          <a:p>
            <a:pPr marL="342865" indent="-342865">
              <a:buFont typeface="Wingdings" charset="2"/>
              <a:buChar char="n"/>
              <a:defRPr/>
            </a:pPr>
            <a:endParaRPr lang="en-US" dirty="0"/>
          </a:p>
          <a:p>
            <a:endParaRPr lang="en-US" dirty="0"/>
          </a:p>
        </p:txBody>
      </p:sp>
      <p:graphicFrame>
        <p:nvGraphicFramePr>
          <p:cNvPr id="4098" name="Object 3"/>
          <p:cNvGraphicFramePr>
            <a:graphicFrameLocks noChangeAspect="1"/>
          </p:cNvGraphicFramePr>
          <p:nvPr/>
        </p:nvGraphicFramePr>
        <p:xfrm>
          <a:off x="1061050" y="2907101"/>
          <a:ext cx="6979026" cy="1371601"/>
        </p:xfrm>
        <a:graphic>
          <a:graphicData uri="http://schemas.openxmlformats.org/presentationml/2006/ole">
            <p:oleObj spid="_x0000_s4099" r:id="rId4" imgW="64008000" imgH="11144250" progId="ChemWindow.Document">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72064"/>
          </a:xfrm>
          <a:ln w="28575">
            <a:solidFill>
              <a:srgbClr val="FFC000"/>
            </a:solidFill>
          </a:ln>
        </p:spPr>
        <p:txBody>
          <a:bodyPr/>
          <a:lstStyle/>
          <a:p>
            <a:pPr algn="ctr"/>
            <a:r>
              <a:rPr lang="en-US" dirty="0"/>
              <a:t>Nitration of Methyl Benzoate</a:t>
            </a:r>
          </a:p>
        </p:txBody>
      </p:sp>
      <p:sp>
        <p:nvSpPr>
          <p:cNvPr id="3" name="Content Placeholder 2"/>
          <p:cNvSpPr>
            <a:spLocks noGrp="1"/>
          </p:cNvSpPr>
          <p:nvPr>
            <p:ph idx="1"/>
          </p:nvPr>
        </p:nvSpPr>
        <p:spPr>
          <a:xfrm>
            <a:off x="1028700" y="1664898"/>
            <a:ext cx="7200900" cy="4202502"/>
          </a:xfrm>
          <a:ln w="28575">
            <a:solidFill>
              <a:srgbClr val="FFC000"/>
            </a:solidFill>
          </a:ln>
        </p:spPr>
        <p:txBody>
          <a:bodyPr/>
          <a:lstStyle/>
          <a:p>
            <a:pPr marL="342865" indent="-342865">
              <a:buFont typeface="Wingdings" charset="2"/>
              <a:buChar char="n"/>
              <a:defRPr/>
            </a:pPr>
            <a:r>
              <a:rPr lang="en-US" dirty="0"/>
              <a:t>The </a:t>
            </a:r>
            <a:r>
              <a:rPr lang="en-US" dirty="0" err="1"/>
              <a:t>arenium</a:t>
            </a:r>
            <a:r>
              <a:rPr lang="en-US" dirty="0"/>
              <a:t> ion loses a proton to some base (</a:t>
            </a:r>
            <a:r>
              <a:rPr lang="en-US" dirty="0" smtClean="0"/>
              <a:t>HSO</a:t>
            </a:r>
            <a:r>
              <a:rPr lang="en-US" baseline="-25000" dirty="0" smtClean="0"/>
              <a:t>4</a:t>
            </a:r>
            <a:r>
              <a:rPr lang="en-US" baseline="30000" dirty="0" smtClean="0"/>
              <a:t>-</a:t>
            </a:r>
            <a:r>
              <a:rPr lang="en-US" dirty="0" smtClean="0"/>
              <a:t>) </a:t>
            </a:r>
            <a:r>
              <a:rPr lang="en-US" dirty="0"/>
              <a:t>in solution to regenerate aromaticity and result in overall substitution.</a:t>
            </a:r>
          </a:p>
          <a:p>
            <a:pPr marL="342865" indent="-342865">
              <a:buFont typeface="Wingdings" charset="2"/>
              <a:buChar char="n"/>
              <a:defRPr/>
            </a:pPr>
            <a:endParaRPr lang="en-US" dirty="0"/>
          </a:p>
          <a:p>
            <a:pPr marL="0" indent="0">
              <a:buNone/>
              <a:defRPr/>
            </a:pPr>
            <a:r>
              <a:rPr lang="en-US" dirty="0"/>
              <a:t/>
            </a:r>
            <a:br>
              <a:rPr lang="en-US" dirty="0"/>
            </a:br>
            <a:endParaRPr lang="en-US" dirty="0"/>
          </a:p>
          <a:p>
            <a:pPr marL="342865" indent="-342865">
              <a:buFont typeface="Wingdings" charset="2"/>
              <a:buChar char="n"/>
              <a:defRPr/>
            </a:pPr>
            <a:r>
              <a:rPr lang="en-US" dirty="0"/>
              <a:t>Minor products might be the </a:t>
            </a:r>
            <a:r>
              <a:rPr lang="en-US" i="1" dirty="0" err="1"/>
              <a:t>ortho</a:t>
            </a:r>
            <a:r>
              <a:rPr lang="en-US" dirty="0"/>
              <a:t> and </a:t>
            </a:r>
            <a:r>
              <a:rPr lang="en-US" i="1" dirty="0" err="1"/>
              <a:t>para</a:t>
            </a:r>
            <a:r>
              <a:rPr lang="en-US" dirty="0"/>
              <a:t> isomers, and the </a:t>
            </a:r>
            <a:r>
              <a:rPr lang="en-US" dirty="0" err="1"/>
              <a:t>di</a:t>
            </a:r>
            <a:r>
              <a:rPr lang="en-US" dirty="0"/>
              <a:t>-nitrated </a:t>
            </a:r>
            <a:r>
              <a:rPr lang="en-US" dirty="0" smtClean="0"/>
              <a:t>ester.</a:t>
            </a:r>
            <a:endParaRPr lang="en-US" dirty="0"/>
          </a:p>
          <a:p>
            <a:pPr marL="342865" indent="-342865">
              <a:buFont typeface="Wingdings" charset="2"/>
              <a:buChar char="n"/>
              <a:defRPr/>
            </a:pPr>
            <a:endParaRPr lang="en-US" dirty="0"/>
          </a:p>
          <a:p>
            <a:endParaRPr lang="en-US" dirty="0"/>
          </a:p>
        </p:txBody>
      </p:sp>
      <p:graphicFrame>
        <p:nvGraphicFramePr>
          <p:cNvPr id="5123" name="Object 3"/>
          <p:cNvGraphicFramePr>
            <a:graphicFrameLocks noChangeAspect="1"/>
          </p:cNvGraphicFramePr>
          <p:nvPr/>
        </p:nvGraphicFramePr>
        <p:xfrm>
          <a:off x="3111260" y="2540479"/>
          <a:ext cx="3733800" cy="1203325"/>
        </p:xfrm>
        <a:graphic>
          <a:graphicData uri="http://schemas.openxmlformats.org/presentationml/2006/ole">
            <p:oleObj spid="_x0000_s5125" r:id="rId4" imgW="36099750" imgH="11620500" progId="ChemWindow.Document">
              <p:embed/>
            </p:oleObj>
          </a:graphicData>
        </a:graphic>
      </p:graphicFrame>
      <p:graphicFrame>
        <p:nvGraphicFramePr>
          <p:cNvPr id="5124" name="Object 4"/>
          <p:cNvGraphicFramePr>
            <a:graphicFrameLocks noChangeAspect="1"/>
          </p:cNvGraphicFramePr>
          <p:nvPr/>
        </p:nvGraphicFramePr>
        <p:xfrm>
          <a:off x="1812506" y="4485916"/>
          <a:ext cx="5842000" cy="1323975"/>
        </p:xfrm>
        <a:graphic>
          <a:graphicData uri="http://schemas.openxmlformats.org/presentationml/2006/ole">
            <p:oleObj spid="_x0000_s5126" r:id="rId5" imgW="55054500" imgH="12477750" progId="ChemWindow.Document">
              <p:embed/>
            </p:oleObj>
          </a:graphicData>
        </a:graphic>
      </p:graphicFrame>
      <p:cxnSp>
        <p:nvCxnSpPr>
          <p:cNvPr id="10" name="Curved Connector 9"/>
          <p:cNvCxnSpPr/>
          <p:nvPr/>
        </p:nvCxnSpPr>
        <p:spPr>
          <a:xfrm flipV="1">
            <a:off x="4865298" y="2855343"/>
            <a:ext cx="353683" cy="284674"/>
          </a:xfrm>
          <a:prstGeom prst="curvedConnector3">
            <a:avLst>
              <a:gd name="adj1" fmla="val 101220"/>
            </a:avLst>
          </a:prstGeom>
          <a:ln>
            <a:solidFill>
              <a:srgbClr val="0F0F0F"/>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Crop">
  <a:themeElements>
    <a:clrScheme name="Custom 8">
      <a:dk1>
        <a:srgbClr val="006600"/>
      </a:dk1>
      <a:lt1>
        <a:srgbClr val="006600"/>
      </a:lt1>
      <a:dk2>
        <a:srgbClr val="FFC000"/>
      </a:dk2>
      <a:lt2>
        <a:srgbClr val="006600"/>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1_Crop">
  <a:themeElements>
    <a:clrScheme name="Custom 23">
      <a:dk1>
        <a:srgbClr val="FFFFFF"/>
      </a:dk1>
      <a:lt1>
        <a:srgbClr val="FFFFFF"/>
      </a:lt1>
      <a:dk2>
        <a:srgbClr val="006600"/>
      </a:dk2>
      <a:lt2>
        <a:srgbClr val="FFFFFF"/>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1686</TotalTime>
  <Words>1860</Words>
  <Application>Microsoft Office PowerPoint</Application>
  <PresentationFormat>On-screen Show (4:3)</PresentationFormat>
  <Paragraphs>166</Paragraphs>
  <Slides>20</Slides>
  <Notes>15</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20</vt:i4>
      </vt:variant>
    </vt:vector>
  </HeadingPairs>
  <TitlesOfParts>
    <vt:vector size="23" baseType="lpstr">
      <vt:lpstr>Crop</vt:lpstr>
      <vt:lpstr>1_Crop</vt:lpstr>
      <vt:lpstr>ChemWindow Document</vt:lpstr>
      <vt:lpstr>Nitration of methyl benzoate</vt:lpstr>
      <vt:lpstr>Schedule of day</vt:lpstr>
      <vt:lpstr>Schedule of day</vt:lpstr>
      <vt:lpstr>Notebook Grading Last Week</vt:lpstr>
      <vt:lpstr>Due Dates</vt:lpstr>
      <vt:lpstr>Nitration of Methyl Benzoate</vt:lpstr>
      <vt:lpstr>Nitration of Methyl Benzoate</vt:lpstr>
      <vt:lpstr>Nitration of Methyl Benzoate</vt:lpstr>
      <vt:lpstr>Nitration of Methyl Benzoate</vt:lpstr>
      <vt:lpstr>In Lab Today</vt:lpstr>
      <vt:lpstr>Notebook Keeping</vt:lpstr>
      <vt:lpstr>Experimental Notes</vt:lpstr>
      <vt:lpstr>Experimental Notes</vt:lpstr>
      <vt:lpstr>Experimental Notes</vt:lpstr>
      <vt:lpstr>Experimental Notes</vt:lpstr>
      <vt:lpstr>Experimental Notes: Recrystallization</vt:lpstr>
      <vt:lpstr>Experimental Notes: Recrystallization</vt:lpstr>
      <vt:lpstr>Second Week</vt:lpstr>
      <vt:lpstr>Synthesis Reports &amp; Separation Schemes</vt:lpstr>
      <vt:lpstr>Synthesis Reports &amp; Separation Schemes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Ross, Arion E;Elizabeth Lang</dc:creator>
  <cp:lastModifiedBy>Owner</cp:lastModifiedBy>
  <cp:revision>83</cp:revision>
  <dcterms:created xsi:type="dcterms:W3CDTF">2016-08-04T16:44:57Z</dcterms:created>
  <dcterms:modified xsi:type="dcterms:W3CDTF">2018-09-19T19:18:30Z</dcterms:modified>
</cp:coreProperties>
</file>