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wmf" ContentType="image/x-wmf"/>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notesSlides/notesSlide14.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revisionInfo.xml" ContentType="application/vnd.ms-powerpoint.revisioninfo+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notesSlides/notesSlide17.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notesSlides/notesSlide13.xml" ContentType="application/vnd.openxmlformats-officedocument.presentationml.notesSlide+xml"/>
  <Default Extension="wdp" ContentType="image/vnd.ms-photo"/>
  <Override PartName="/ppt/slideLayouts/slideLayout10.xml" ContentType="application/vnd.openxmlformats-officedocument.presentationml.slideLayout+xml"/>
  <Default Extension="vml" ContentType="application/vnd.openxmlformats-officedocument.vmlDrawing"/>
  <Default Extension="gif" ContentType="image/gif"/>
  <Override PartName="/ppt/notesSlides/notesSlide8.xml" ContentType="application/vnd.openxmlformats-officedocument.presentationml.notesSlide+xml"/>
  <Override PartName="/ppt/notesSlides/notesSlide1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72" r:id="rId1"/>
    <p:sldMasterId id="2147483684" r:id="rId2"/>
  </p:sldMasterIdLst>
  <p:notesMasterIdLst>
    <p:notesMasterId r:id="rId23"/>
  </p:notesMasterIdLst>
  <p:sldIdLst>
    <p:sldId id="277" r:id="rId3"/>
    <p:sldId id="273" r:id="rId4"/>
    <p:sldId id="284" r:id="rId5"/>
    <p:sldId id="285" r:id="rId6"/>
    <p:sldId id="286" r:id="rId7"/>
    <p:sldId id="287" r:id="rId8"/>
    <p:sldId id="288" r:id="rId9"/>
    <p:sldId id="289" r:id="rId10"/>
    <p:sldId id="290" r:id="rId11"/>
    <p:sldId id="291" r:id="rId12"/>
    <p:sldId id="292" r:id="rId13"/>
    <p:sldId id="293" r:id="rId14"/>
    <p:sldId id="294" r:id="rId15"/>
    <p:sldId id="295" r:id="rId16"/>
    <p:sldId id="296" r:id="rId17"/>
    <p:sldId id="297" r:id="rId18"/>
    <p:sldId id="298" r:id="rId19"/>
    <p:sldId id="299" r:id="rId20"/>
    <p:sldId id="300" r:id="rId21"/>
    <p:sldId id="301" r:id="rId22"/>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guide id="3" orient="horz" pos="2928">
          <p15:clr>
            <a:srgbClr val="A4A3A4"/>
          </p15:clr>
        </p15:guide>
        <p15:guide id="4"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474" autoAdjust="0"/>
    <p:restoredTop sz="92874" autoAdjust="0"/>
  </p:normalViewPr>
  <p:slideViewPr>
    <p:cSldViewPr snapToGrid="0">
      <p:cViewPr varScale="1">
        <p:scale>
          <a:sx n="78" d="100"/>
          <a:sy n="78" d="100"/>
        </p:scale>
        <p:origin x="-643" y="-77"/>
      </p:cViewPr>
      <p:guideLst>
        <p:guide orient="horz" pos="2160"/>
        <p:guide pos="2880"/>
      </p:guideLst>
    </p:cSldViewPr>
  </p:slideViewPr>
  <p:notesTextViewPr>
    <p:cViewPr>
      <p:scale>
        <a:sx n="1" d="1"/>
        <a:sy n="1" d="1"/>
      </p:scale>
      <p:origin x="0" y="0"/>
    </p:cViewPr>
  </p:notesTextViewPr>
  <p:sorterViewPr>
    <p:cViewPr>
      <p:scale>
        <a:sx n="66" d="100"/>
        <a:sy n="66" d="100"/>
      </p:scale>
      <p:origin x="0" y="0"/>
    </p:cViewPr>
  </p:sorterViewPr>
  <p:notesViewPr>
    <p:cSldViewPr snapToGrid="0">
      <p:cViewPr varScale="1">
        <p:scale>
          <a:sx n="66" d="100"/>
          <a:sy n="66" d="100"/>
        </p:scale>
        <p:origin x="-3091" y="-77"/>
      </p:cViewPr>
      <p:guideLst>
        <p:guide orient="horz" pos="2880"/>
        <p:guide orient="horz" pos="2928"/>
        <p:guide pos="2160"/>
        <p:guide pos="2208"/>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heme" Target="theme/theme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54"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image" Target="../media/image2.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1F2D2405-15C9-4616-A831-CB6D19933006}" type="datetimeFigureOut">
              <a:rPr lang="en-US" smtClean="0"/>
              <a:pPr/>
              <a:t>9/8/2018</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0D8E258C-2E14-464A-AA57-180544448B6D}"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spcBef>
                <a:spcPct val="0"/>
              </a:spcBef>
            </a:pPr>
            <a:r>
              <a:rPr lang="en-US" altLang="en-US" dirty="0"/>
              <a:t>Fundamental principles: </a:t>
            </a:r>
          </a:p>
          <a:p>
            <a:pPr>
              <a:spcBef>
                <a:spcPct val="0"/>
              </a:spcBef>
            </a:pPr>
            <a:endParaRPr lang="en-US" altLang="en-US" dirty="0"/>
          </a:p>
          <a:p>
            <a:pPr>
              <a:spcBef>
                <a:spcPct val="0"/>
              </a:spcBef>
            </a:pPr>
            <a:r>
              <a:rPr lang="en-US" altLang="en-US" dirty="0"/>
              <a:t>Spectra are like a compound’s “fingerprint”. They are unique to the compound and thus can be used for comparison and identification</a:t>
            </a:r>
          </a:p>
          <a:p>
            <a:pPr>
              <a:spcBef>
                <a:spcPct val="0"/>
              </a:spcBef>
            </a:pPr>
            <a:endParaRPr lang="en-US" altLang="en-US" dirty="0"/>
          </a:p>
          <a:p>
            <a:pPr>
              <a:spcBef>
                <a:spcPct val="0"/>
              </a:spcBef>
            </a:pPr>
            <a:r>
              <a:rPr lang="en-US" altLang="en-US" dirty="0"/>
              <a:t>Similar structures have similar spectral features. </a:t>
            </a:r>
            <a:r>
              <a:rPr lang="en-US" altLang="en-US" dirty="0" smtClean="0"/>
              <a:t>You have </a:t>
            </a:r>
            <a:r>
              <a:rPr lang="en-US" altLang="en-US" dirty="0"/>
              <a:t>been introduced to the structure of organic functional groups by now and this introduction to MS and IR complement the lecture. If two compounds contain the same functional group, they will have similar spectra, and in this way, a new compound’s functional groups can be deduced. </a:t>
            </a:r>
          </a:p>
          <a:p>
            <a:endParaRPr lang="en-US" dirty="0"/>
          </a:p>
        </p:txBody>
      </p:sp>
      <p:sp>
        <p:nvSpPr>
          <p:cNvPr id="4" name="Slide Number Placeholder 3"/>
          <p:cNvSpPr>
            <a:spLocks noGrp="1"/>
          </p:cNvSpPr>
          <p:nvPr>
            <p:ph type="sldNum" sz="quarter" idx="10"/>
          </p:nvPr>
        </p:nvSpPr>
        <p:spPr/>
        <p:txBody>
          <a:bodyPr/>
          <a:lstStyle/>
          <a:p>
            <a:fld id="{0D8E258C-2E14-464A-AA57-180544448B6D}" type="slidenum">
              <a:rPr lang="en-US" smtClean="0"/>
              <a:pPr/>
              <a:t>2</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spcBef>
                <a:spcPct val="0"/>
              </a:spcBef>
            </a:pPr>
            <a:r>
              <a:rPr lang="en-US" altLang="en-US" dirty="0"/>
              <a:t>We’ve now covered all the possible C-H stretches. What about other atoms bonded to H?</a:t>
            </a:r>
          </a:p>
          <a:p>
            <a:pPr>
              <a:spcBef>
                <a:spcPct val="0"/>
              </a:spcBef>
            </a:pPr>
            <a:r>
              <a:rPr lang="en-US" altLang="en-US" dirty="0"/>
              <a:t>Here is saturated O-H of an alcohol. Very typical – </a:t>
            </a:r>
            <a:r>
              <a:rPr lang="en-US" altLang="en-US" b="1" dirty="0"/>
              <a:t>strong</a:t>
            </a:r>
            <a:r>
              <a:rPr lang="en-US" altLang="en-US" dirty="0"/>
              <a:t> and </a:t>
            </a:r>
            <a:r>
              <a:rPr lang="en-US" altLang="en-US" b="1" dirty="0"/>
              <a:t>broad</a:t>
            </a:r>
            <a:r>
              <a:rPr lang="en-US" altLang="en-US" dirty="0"/>
              <a:t> at 3500-3600. Consistently so for alcohols.</a:t>
            </a:r>
          </a:p>
          <a:p>
            <a:pPr>
              <a:spcBef>
                <a:spcPct val="0"/>
              </a:spcBef>
            </a:pPr>
            <a:r>
              <a:rPr lang="en-US" altLang="en-US" dirty="0"/>
              <a:t>Compare with terminal </a:t>
            </a:r>
            <a:r>
              <a:rPr lang="en-US" altLang="en-US" dirty="0" err="1"/>
              <a:t>alkyne</a:t>
            </a:r>
            <a:r>
              <a:rPr lang="en-US" altLang="en-US" dirty="0"/>
              <a:t>. Very different appearance.</a:t>
            </a:r>
          </a:p>
          <a:p>
            <a:pPr>
              <a:spcBef>
                <a:spcPct val="0"/>
              </a:spcBef>
            </a:pPr>
            <a:endParaRPr lang="en-US" altLang="en-US" dirty="0"/>
          </a:p>
          <a:p>
            <a:pPr>
              <a:spcBef>
                <a:spcPct val="0"/>
              </a:spcBef>
            </a:pPr>
            <a:r>
              <a:rPr lang="en-US" altLang="en-US" dirty="0"/>
              <a:t>In this aliphatic alcohol, notice the saturated C-H stretches to the right of 3000 and the lack of peaks to the left. </a:t>
            </a:r>
          </a:p>
          <a:p>
            <a:pPr>
              <a:spcBef>
                <a:spcPct val="0"/>
              </a:spcBef>
            </a:pPr>
            <a:endParaRPr lang="en-US" altLang="en-US" dirty="0"/>
          </a:p>
          <a:p>
            <a:pPr>
              <a:spcBef>
                <a:spcPct val="0"/>
              </a:spcBef>
            </a:pPr>
            <a:r>
              <a:rPr lang="en-US" altLang="en-US" dirty="0"/>
              <a:t>So absence can be significant. Know there are not =CH bonds.</a:t>
            </a:r>
          </a:p>
          <a:p>
            <a:pPr>
              <a:spcBef>
                <a:spcPct val="0"/>
              </a:spcBef>
            </a:pPr>
            <a:endParaRPr lang="en-US" altLang="en-US" dirty="0"/>
          </a:p>
          <a:p>
            <a:pPr>
              <a:spcBef>
                <a:spcPct val="0"/>
              </a:spcBef>
            </a:pPr>
            <a:r>
              <a:rPr lang="en-US" altLang="en-US" dirty="0"/>
              <a:t>C-O stretching around 1000-1200. (this is in the </a:t>
            </a:r>
            <a:r>
              <a:rPr lang="en-US" altLang="en-US" dirty="0" err="1"/>
              <a:t>fp</a:t>
            </a:r>
            <a:r>
              <a:rPr lang="en-US" altLang="en-US" dirty="0"/>
              <a:t>, but it is good confirmation when an alcohol is suspected).</a:t>
            </a:r>
          </a:p>
          <a:p>
            <a:endParaRPr lang="en-US" dirty="0"/>
          </a:p>
        </p:txBody>
      </p:sp>
      <p:sp>
        <p:nvSpPr>
          <p:cNvPr id="4" name="Slide Number Placeholder 3"/>
          <p:cNvSpPr>
            <a:spLocks noGrp="1"/>
          </p:cNvSpPr>
          <p:nvPr>
            <p:ph type="sldNum" sz="quarter" idx="10"/>
          </p:nvPr>
        </p:nvSpPr>
        <p:spPr/>
        <p:txBody>
          <a:bodyPr/>
          <a:lstStyle/>
          <a:p>
            <a:fld id="{0D8E258C-2E14-464A-AA57-180544448B6D}" type="slidenum">
              <a:rPr lang="en-US" smtClean="0"/>
              <a:pPr/>
              <a:t>11</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spcBef>
                <a:spcPct val="0"/>
              </a:spcBef>
            </a:pPr>
            <a:r>
              <a:rPr lang="en-US" altLang="en-US" dirty="0"/>
              <a:t>Here is saturated N-H of primary amine. Peak at ~3400 and another at ~3500. Due to symmetric and asymmetric H-N-H stretching. </a:t>
            </a:r>
          </a:p>
          <a:p>
            <a:pPr>
              <a:spcBef>
                <a:spcPct val="0"/>
              </a:spcBef>
            </a:pPr>
            <a:endParaRPr lang="en-US" altLang="en-US" dirty="0"/>
          </a:p>
          <a:p>
            <a:pPr>
              <a:spcBef>
                <a:spcPct val="0"/>
              </a:spcBef>
            </a:pPr>
            <a:r>
              <a:rPr lang="en-US" altLang="en-US" dirty="0"/>
              <a:t>Look at left and right of 3000. See saturated and unsaturated CH stretches. Aromatic overtones and oops. Some of the latter obscured by the broad peaks that are N- bond vibrations of various kinds.</a:t>
            </a:r>
          </a:p>
          <a:p>
            <a:pPr>
              <a:spcBef>
                <a:spcPct val="0"/>
              </a:spcBef>
            </a:pPr>
            <a:endParaRPr lang="en-US" altLang="en-US" dirty="0"/>
          </a:p>
          <a:p>
            <a:pPr>
              <a:spcBef>
                <a:spcPct val="0"/>
              </a:spcBef>
            </a:pPr>
            <a:r>
              <a:rPr lang="en-US" altLang="en-US" dirty="0"/>
              <a:t>A secondary amine, N-H near 3300 but weak and not easy to detect (refer </a:t>
            </a:r>
            <a:r>
              <a:rPr lang="en-US" altLang="en-US" dirty="0" smtClean="0"/>
              <a:t>to </a:t>
            </a:r>
            <a:r>
              <a:rPr lang="en-US" altLang="en-US" dirty="0"/>
              <a:t>text).</a:t>
            </a:r>
          </a:p>
          <a:p>
            <a:pPr>
              <a:spcBef>
                <a:spcPct val="0"/>
              </a:spcBef>
            </a:pPr>
            <a:endParaRPr lang="en-US" altLang="en-US" dirty="0"/>
          </a:p>
          <a:p>
            <a:pPr>
              <a:spcBef>
                <a:spcPct val="0"/>
              </a:spcBef>
            </a:pPr>
            <a:r>
              <a:rPr lang="en-US" altLang="en-US" dirty="0"/>
              <a:t>Tertiary amines don’t have N-H and are not easily identified at our level here. </a:t>
            </a:r>
          </a:p>
          <a:p>
            <a:endParaRPr lang="en-US" dirty="0"/>
          </a:p>
        </p:txBody>
      </p:sp>
      <p:sp>
        <p:nvSpPr>
          <p:cNvPr id="4" name="Slide Number Placeholder 3"/>
          <p:cNvSpPr>
            <a:spLocks noGrp="1"/>
          </p:cNvSpPr>
          <p:nvPr>
            <p:ph type="sldNum" sz="quarter" idx="10"/>
          </p:nvPr>
        </p:nvSpPr>
        <p:spPr/>
        <p:txBody>
          <a:bodyPr/>
          <a:lstStyle/>
          <a:p>
            <a:fld id="{0D8E258C-2E14-464A-AA57-180544448B6D}" type="slidenum">
              <a:rPr lang="en-US" smtClean="0"/>
              <a:pPr/>
              <a:t>12</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eaLnBrk="1" hangingPunct="1"/>
            <a:r>
              <a:rPr lang="en-US" dirty="0" smtClean="0">
                <a:solidFill>
                  <a:srgbClr val="6666FF"/>
                </a:solidFill>
              </a:rPr>
              <a:t>“If there is a C=O in your compound you will see a strong peak &gt;1600-1800; if there is no strong peak between &gt;1600-1800, there is no C=O.”    Period.</a:t>
            </a:r>
            <a:endParaRPr lang="en-US" dirty="0" smtClean="0"/>
          </a:p>
          <a:p>
            <a:pPr eaLnBrk="1" hangingPunct="1"/>
            <a:endParaRPr lang="en-US" dirty="0" smtClean="0"/>
          </a:p>
          <a:p>
            <a:pPr eaLnBrk="1" hangingPunct="1"/>
            <a:r>
              <a:rPr lang="en-US" dirty="0" smtClean="0"/>
              <a:t>The exact absorption position helps distinguish aldehyde, ketone, ester, amide. See text. It is sufficient at first that it is present or absent. </a:t>
            </a:r>
          </a:p>
          <a:p>
            <a:pPr eaLnBrk="1" hangingPunct="1"/>
            <a:endParaRPr lang="en-US" dirty="0" smtClean="0"/>
          </a:p>
          <a:p>
            <a:pPr eaLnBrk="1" hangingPunct="1"/>
            <a:r>
              <a:rPr lang="en-US" dirty="0" smtClean="0"/>
              <a:t>Ketones are distinguished from aldehydes and carboxylic acid derivatives by having no other distinguishing features besides the C=O. </a:t>
            </a:r>
          </a:p>
          <a:p>
            <a:pPr eaLnBrk="1" hangingPunct="1"/>
            <a:endParaRPr lang="en-US" dirty="0" smtClean="0"/>
          </a:p>
          <a:p>
            <a:endParaRPr lang="en-US" dirty="0"/>
          </a:p>
        </p:txBody>
      </p:sp>
      <p:sp>
        <p:nvSpPr>
          <p:cNvPr id="4" name="Slide Number Placeholder 3"/>
          <p:cNvSpPr>
            <a:spLocks noGrp="1"/>
          </p:cNvSpPr>
          <p:nvPr>
            <p:ph type="sldNum" sz="quarter" idx="10"/>
          </p:nvPr>
        </p:nvSpPr>
        <p:spPr/>
        <p:txBody>
          <a:bodyPr/>
          <a:lstStyle/>
          <a:p>
            <a:fld id="{0D8E258C-2E14-464A-AA57-180544448B6D}" type="slidenum">
              <a:rPr lang="en-US" smtClean="0"/>
              <a:pPr/>
              <a:t>13</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eaLnBrk="1" hangingPunct="1"/>
            <a:r>
              <a:rPr lang="en-US" dirty="0" smtClean="0"/>
              <a:t>Aldehydes are distinguished from ketones by the peak(s) at about 2900 and 2700 caused by the O=C-H stretch, at a lower frequency than the C=C-H stretch. </a:t>
            </a:r>
          </a:p>
          <a:p>
            <a:pPr eaLnBrk="1" hangingPunct="1"/>
            <a:endParaRPr lang="en-US" dirty="0" smtClean="0"/>
          </a:p>
          <a:p>
            <a:pPr eaLnBrk="1" hangingPunct="1"/>
            <a:r>
              <a:rPr lang="en-US" dirty="0" smtClean="0"/>
              <a:t>The 2900 is superimposed on the </a:t>
            </a:r>
            <a:r>
              <a:rPr lang="en-US" dirty="0" err="1" smtClean="0"/>
              <a:t>sat’d</a:t>
            </a:r>
            <a:r>
              <a:rPr lang="en-US" dirty="0" smtClean="0"/>
              <a:t>. C-H stretches here, but the one at ~2700 is visible. It is usually visible.</a:t>
            </a:r>
          </a:p>
          <a:p>
            <a:endParaRPr lang="en-US" dirty="0"/>
          </a:p>
        </p:txBody>
      </p:sp>
      <p:sp>
        <p:nvSpPr>
          <p:cNvPr id="4" name="Slide Number Placeholder 3"/>
          <p:cNvSpPr>
            <a:spLocks noGrp="1"/>
          </p:cNvSpPr>
          <p:nvPr>
            <p:ph type="sldNum" sz="quarter" idx="10"/>
          </p:nvPr>
        </p:nvSpPr>
        <p:spPr/>
        <p:txBody>
          <a:bodyPr/>
          <a:lstStyle/>
          <a:p>
            <a:fld id="{0D8E258C-2E14-464A-AA57-180544448B6D}" type="slidenum">
              <a:rPr lang="en-US" smtClean="0"/>
              <a:pPr/>
              <a:t>14</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eaLnBrk="1" hangingPunct="1"/>
            <a:r>
              <a:rPr lang="en-US" dirty="0" smtClean="0"/>
              <a:t>Carboxyl groups are a combination of OH and C=O, so it is not surprising to see both absorptions in the spectrum. Rarely, would our unknowns or problems have both an OH and C=O separated from each other in the actual structure. However, a trained eye could discern the difference. Notice how the OH “takes over” the CH’s around 3000. </a:t>
            </a:r>
          </a:p>
          <a:p>
            <a:pPr eaLnBrk="1" hangingPunct="1"/>
            <a:endParaRPr lang="en-US" dirty="0" smtClean="0"/>
          </a:p>
          <a:p>
            <a:pPr eaLnBrk="1" hangingPunct="1"/>
            <a:r>
              <a:rPr lang="en-US" dirty="0" smtClean="0"/>
              <a:t>As with alcohols, note some broad peaks in the fingerprint region.</a:t>
            </a:r>
          </a:p>
          <a:p>
            <a:endParaRPr lang="en-US" dirty="0"/>
          </a:p>
        </p:txBody>
      </p:sp>
      <p:sp>
        <p:nvSpPr>
          <p:cNvPr id="4" name="Slide Number Placeholder 3"/>
          <p:cNvSpPr>
            <a:spLocks noGrp="1"/>
          </p:cNvSpPr>
          <p:nvPr>
            <p:ph type="sldNum" sz="quarter" idx="10"/>
          </p:nvPr>
        </p:nvSpPr>
        <p:spPr/>
        <p:txBody>
          <a:bodyPr/>
          <a:lstStyle/>
          <a:p>
            <a:fld id="{0D8E258C-2E14-464A-AA57-180544448B6D}" type="slidenum">
              <a:rPr lang="en-US" smtClean="0"/>
              <a:pPr/>
              <a:t>15</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eaLnBrk="1" hangingPunct="1"/>
            <a:r>
              <a:rPr lang="en-US" dirty="0" smtClean="0"/>
              <a:t>Notice saturated and </a:t>
            </a:r>
            <a:r>
              <a:rPr lang="en-US" dirty="0" err="1" smtClean="0"/>
              <a:t>unsat’d</a:t>
            </a:r>
            <a:r>
              <a:rPr lang="en-US" dirty="0" smtClean="0"/>
              <a:t> C-H’s. Aromatic overtones not too prominent (they are usually less so with polar substituents), but an </a:t>
            </a:r>
            <a:r>
              <a:rPr lang="en-US" dirty="0" err="1" smtClean="0"/>
              <a:t>oop</a:t>
            </a:r>
            <a:r>
              <a:rPr lang="en-US" dirty="0" smtClean="0"/>
              <a:t> is there. </a:t>
            </a:r>
          </a:p>
          <a:p>
            <a:pPr eaLnBrk="1" hangingPunct="1"/>
            <a:endParaRPr lang="en-US" dirty="0" smtClean="0"/>
          </a:p>
          <a:p>
            <a:pPr eaLnBrk="1" hangingPunct="1"/>
            <a:r>
              <a:rPr lang="en-US" dirty="0" smtClean="0"/>
              <a:t>Notice the C=O at 1720. </a:t>
            </a:r>
          </a:p>
          <a:p>
            <a:pPr eaLnBrk="1" hangingPunct="1"/>
            <a:endParaRPr lang="en-US" dirty="0" smtClean="0"/>
          </a:p>
          <a:p>
            <a:pPr eaLnBrk="1" hangingPunct="1"/>
            <a:r>
              <a:rPr lang="en-US" dirty="0" smtClean="0"/>
              <a:t>The C-O single bond stretches are 1100-1300, depending on the ester. Usually strong. </a:t>
            </a:r>
          </a:p>
          <a:p>
            <a:pPr>
              <a:spcBef>
                <a:spcPct val="0"/>
              </a:spcBef>
            </a:pPr>
            <a:r>
              <a:rPr lang="en-US" altLang="en-US" dirty="0" smtClean="0"/>
              <a:t> </a:t>
            </a:r>
            <a:endParaRPr lang="en-US" altLang="en-US" dirty="0"/>
          </a:p>
          <a:p>
            <a:endParaRPr lang="en-US" dirty="0"/>
          </a:p>
        </p:txBody>
      </p:sp>
      <p:sp>
        <p:nvSpPr>
          <p:cNvPr id="4" name="Slide Number Placeholder 3"/>
          <p:cNvSpPr>
            <a:spLocks noGrp="1"/>
          </p:cNvSpPr>
          <p:nvPr>
            <p:ph type="sldNum" sz="quarter" idx="10"/>
          </p:nvPr>
        </p:nvSpPr>
        <p:spPr/>
        <p:txBody>
          <a:bodyPr/>
          <a:lstStyle/>
          <a:p>
            <a:fld id="{0D8E258C-2E14-464A-AA57-180544448B6D}" type="slidenum">
              <a:rPr lang="en-US" smtClean="0"/>
              <a:pPr/>
              <a:t>16</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spcBef>
                <a:spcPct val="0"/>
              </a:spcBef>
            </a:pPr>
            <a:r>
              <a:rPr lang="en-US" altLang="en-US" dirty="0"/>
              <a:t>C-O-C stretching at 1000 – 1300.   </a:t>
            </a:r>
            <a:endParaRPr lang="en-US" altLang="en-US" dirty="0" smtClean="0"/>
          </a:p>
          <a:p>
            <a:pPr>
              <a:spcBef>
                <a:spcPct val="0"/>
              </a:spcBef>
            </a:pPr>
            <a:endParaRPr lang="en-US" altLang="en-US" dirty="0"/>
          </a:p>
          <a:p>
            <a:pPr>
              <a:spcBef>
                <a:spcPct val="0"/>
              </a:spcBef>
            </a:pPr>
            <a:r>
              <a:rPr lang="en-US" altLang="en-US" dirty="0"/>
              <a:t>Aliphatic ethers have a strong stretch around 1100. (vinyl and aryl ethers have a second stretch at ~1040.</a:t>
            </a:r>
          </a:p>
          <a:p>
            <a:pPr>
              <a:spcBef>
                <a:spcPct val="0"/>
              </a:spcBef>
            </a:pPr>
            <a:endParaRPr lang="en-US" altLang="en-US" dirty="0"/>
          </a:p>
          <a:p>
            <a:pPr>
              <a:spcBef>
                <a:spcPct val="0"/>
              </a:spcBef>
            </a:pPr>
            <a:endParaRPr lang="en-US" altLang="en-US" dirty="0"/>
          </a:p>
          <a:p>
            <a:pPr>
              <a:spcBef>
                <a:spcPct val="0"/>
              </a:spcBef>
            </a:pPr>
            <a:r>
              <a:rPr lang="en-US" altLang="en-US" dirty="0"/>
              <a:t>A quiz question could be to differentiate related alcohol, ether, and ester. All will have a C-O in the fingerprint. The OH at 3500, the C=O at ~1700 and neither of these differentiate the three of them. (And </a:t>
            </a:r>
            <a:r>
              <a:rPr lang="en-US" altLang="en-US" dirty="0" err="1"/>
              <a:t>aldehydes</a:t>
            </a:r>
            <a:r>
              <a:rPr lang="en-US" altLang="en-US" dirty="0"/>
              <a:t> and </a:t>
            </a:r>
            <a:r>
              <a:rPr lang="en-US" altLang="en-US" dirty="0" err="1"/>
              <a:t>ketones</a:t>
            </a:r>
            <a:r>
              <a:rPr lang="en-US" altLang="en-US" dirty="0"/>
              <a:t> don’t have the C-O.)</a:t>
            </a:r>
          </a:p>
          <a:p>
            <a:pPr>
              <a:spcBef>
                <a:spcPct val="0"/>
              </a:spcBef>
            </a:pPr>
            <a:endParaRPr lang="en-US" altLang="en-US" dirty="0"/>
          </a:p>
          <a:p>
            <a:pPr>
              <a:spcBef>
                <a:spcPct val="0"/>
              </a:spcBef>
            </a:pPr>
            <a:endParaRPr lang="en-US" altLang="en-US" dirty="0"/>
          </a:p>
          <a:p>
            <a:endParaRPr lang="en-US" dirty="0"/>
          </a:p>
        </p:txBody>
      </p:sp>
      <p:sp>
        <p:nvSpPr>
          <p:cNvPr id="4" name="Slide Number Placeholder 3"/>
          <p:cNvSpPr>
            <a:spLocks noGrp="1"/>
          </p:cNvSpPr>
          <p:nvPr>
            <p:ph type="sldNum" sz="quarter" idx="10"/>
          </p:nvPr>
        </p:nvSpPr>
        <p:spPr/>
        <p:txBody>
          <a:bodyPr/>
          <a:lstStyle/>
          <a:p>
            <a:fld id="{0D8E258C-2E14-464A-AA57-180544448B6D}" type="slidenum">
              <a:rPr lang="en-US" smtClean="0"/>
              <a:pPr/>
              <a:t>17</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spcBef>
                <a:spcPct val="0"/>
              </a:spcBef>
            </a:pPr>
            <a:r>
              <a:rPr lang="en-US" altLang="en-US" b="1" dirty="0"/>
              <a:t>Hidden slide</a:t>
            </a:r>
            <a:endParaRPr lang="en-US" altLang="en-US" dirty="0"/>
          </a:p>
          <a:p>
            <a:pPr>
              <a:spcBef>
                <a:spcPct val="0"/>
              </a:spcBef>
            </a:pPr>
            <a:endParaRPr lang="en-US" altLang="en-US" dirty="0"/>
          </a:p>
          <a:p>
            <a:pPr>
              <a:spcBef>
                <a:spcPct val="0"/>
              </a:spcBef>
            </a:pPr>
            <a:r>
              <a:rPr lang="en-US" altLang="en-US" dirty="0"/>
              <a:t>C-O-C at 1000 – 1300. </a:t>
            </a:r>
          </a:p>
          <a:p>
            <a:pPr>
              <a:spcBef>
                <a:spcPct val="0"/>
              </a:spcBef>
            </a:pPr>
            <a:r>
              <a:rPr lang="en-US" altLang="en-US" dirty="0"/>
              <a:t>Again, this is in the </a:t>
            </a:r>
            <a:r>
              <a:rPr lang="en-US" altLang="en-US" dirty="0" err="1"/>
              <a:t>fp</a:t>
            </a:r>
            <a:r>
              <a:rPr lang="en-US" altLang="en-US" dirty="0"/>
              <a:t> region, but </a:t>
            </a:r>
            <a:r>
              <a:rPr lang="en-US" altLang="en-US" dirty="0" err="1"/>
              <a:t>Mohrig</a:t>
            </a:r>
            <a:r>
              <a:rPr lang="en-US" altLang="en-US" dirty="0"/>
              <a:t> does a fairly good job of sorting these out after other functional groups have been eliminated from consideration. Notice the =C-O is higher energy than –C-O, again showing differences in stretching freq. bet. </a:t>
            </a:r>
            <a:r>
              <a:rPr lang="en-US" altLang="en-US" dirty="0" err="1"/>
              <a:t>Sat’d</a:t>
            </a:r>
            <a:r>
              <a:rPr lang="en-US" altLang="en-US" dirty="0"/>
              <a:t> and </a:t>
            </a:r>
            <a:r>
              <a:rPr lang="en-US" altLang="en-US" dirty="0" err="1"/>
              <a:t>unsat’d</a:t>
            </a:r>
            <a:r>
              <a:rPr lang="en-US" altLang="en-US" dirty="0"/>
              <a:t>. </a:t>
            </a:r>
          </a:p>
          <a:p>
            <a:pPr>
              <a:spcBef>
                <a:spcPct val="0"/>
              </a:spcBef>
            </a:pPr>
            <a:endParaRPr lang="en-US" altLang="en-US" dirty="0"/>
          </a:p>
          <a:p>
            <a:pPr>
              <a:spcBef>
                <a:spcPct val="0"/>
              </a:spcBef>
            </a:pPr>
            <a:r>
              <a:rPr lang="en-US" altLang="en-US" dirty="0" err="1"/>
              <a:t>Aromaticity</a:t>
            </a:r>
            <a:r>
              <a:rPr lang="en-US" altLang="en-US" dirty="0"/>
              <a:t> makes this a bit complicated by having two C-O stretches. Also, right at 1600 is a peak that students would confuse with C=O but it’s energy is a bit less. This is right at the edge of a C=C bond in aromatics.</a:t>
            </a:r>
            <a:endParaRPr lang="en-US" altLang="en-US" b="1" dirty="0"/>
          </a:p>
          <a:p>
            <a:endParaRPr lang="en-US" dirty="0"/>
          </a:p>
        </p:txBody>
      </p:sp>
      <p:sp>
        <p:nvSpPr>
          <p:cNvPr id="4" name="Slide Number Placeholder 3"/>
          <p:cNvSpPr>
            <a:spLocks noGrp="1"/>
          </p:cNvSpPr>
          <p:nvPr>
            <p:ph type="sldNum" sz="quarter" idx="10"/>
          </p:nvPr>
        </p:nvSpPr>
        <p:spPr/>
        <p:txBody>
          <a:bodyPr/>
          <a:lstStyle/>
          <a:p>
            <a:fld id="{0D8E258C-2E14-464A-AA57-180544448B6D}" type="slidenum">
              <a:rPr lang="en-US" smtClean="0"/>
              <a:pPr/>
              <a:t>18</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spcBef>
                <a:spcPct val="0"/>
              </a:spcBef>
            </a:pPr>
            <a:r>
              <a:rPr lang="en-US" altLang="en-US" dirty="0"/>
              <a:t>Very diagnostic for </a:t>
            </a:r>
            <a:r>
              <a:rPr lang="en-US" altLang="en-US" dirty="0" err="1"/>
              <a:t>nitrile</a:t>
            </a:r>
            <a:r>
              <a:rPr lang="en-US" altLang="en-US" dirty="0"/>
              <a:t> group ~2250. Sharp. Weak to strong. </a:t>
            </a:r>
          </a:p>
          <a:p>
            <a:pPr>
              <a:spcBef>
                <a:spcPct val="0"/>
              </a:spcBef>
            </a:pPr>
            <a:r>
              <a:rPr lang="en-US" altLang="en-US" dirty="0"/>
              <a:t>Could be confused with internal </a:t>
            </a:r>
            <a:r>
              <a:rPr lang="en-US" altLang="en-US" dirty="0" err="1"/>
              <a:t>alkyne</a:t>
            </a:r>
            <a:r>
              <a:rPr lang="en-US" altLang="en-US" dirty="0"/>
              <a:t> (mass spec would tell the difference, as would C-13 NMR in </a:t>
            </a:r>
            <a:r>
              <a:rPr lang="en-US" altLang="en-US" dirty="0" err="1"/>
              <a:t>Chem</a:t>
            </a:r>
            <a:r>
              <a:rPr lang="en-US" altLang="en-US" dirty="0"/>
              <a:t> 318).</a:t>
            </a:r>
          </a:p>
          <a:p>
            <a:endParaRPr lang="en-US" dirty="0"/>
          </a:p>
        </p:txBody>
      </p:sp>
      <p:sp>
        <p:nvSpPr>
          <p:cNvPr id="4" name="Slide Number Placeholder 3"/>
          <p:cNvSpPr>
            <a:spLocks noGrp="1"/>
          </p:cNvSpPr>
          <p:nvPr>
            <p:ph type="sldNum" sz="quarter" idx="10"/>
          </p:nvPr>
        </p:nvSpPr>
        <p:spPr/>
        <p:txBody>
          <a:bodyPr/>
          <a:lstStyle/>
          <a:p>
            <a:fld id="{0D8E258C-2E14-464A-AA57-180544448B6D}" type="slidenum">
              <a:rPr lang="en-US" smtClean="0"/>
              <a:pPr/>
              <a:t>19</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spcBef>
                <a:spcPct val="0"/>
              </a:spcBef>
            </a:pPr>
            <a:r>
              <a:rPr lang="en-US" altLang="en-US" dirty="0"/>
              <a:t>Two peaks due to symmetric and asymmetric N-O stretching:</a:t>
            </a:r>
          </a:p>
          <a:p>
            <a:pPr>
              <a:spcBef>
                <a:spcPct val="0"/>
              </a:spcBef>
            </a:pPr>
            <a:r>
              <a:rPr lang="en-US" altLang="en-US" dirty="0"/>
              <a:t>1500-1600 and 1300-1400, here at 1350 (symmetric) and 1530 (</a:t>
            </a:r>
            <a:r>
              <a:rPr lang="en-US" altLang="en-US" dirty="0" err="1"/>
              <a:t>antisymmetric</a:t>
            </a:r>
            <a:r>
              <a:rPr lang="en-US" altLang="en-US" dirty="0"/>
              <a:t>). </a:t>
            </a:r>
          </a:p>
          <a:p>
            <a:pPr>
              <a:spcBef>
                <a:spcPct val="0"/>
              </a:spcBef>
            </a:pPr>
            <a:endParaRPr lang="en-US" altLang="en-US" dirty="0"/>
          </a:p>
          <a:p>
            <a:pPr>
              <a:spcBef>
                <a:spcPct val="0"/>
              </a:spcBef>
            </a:pPr>
            <a:r>
              <a:rPr lang="en-US" altLang="en-US" dirty="0"/>
              <a:t>Try aliphatic </a:t>
            </a:r>
            <a:r>
              <a:rPr lang="en-US" altLang="en-US" dirty="0" err="1"/>
              <a:t>nitros</a:t>
            </a:r>
            <a:r>
              <a:rPr lang="en-US" altLang="en-US" dirty="0"/>
              <a:t>. Is it less complicated? Yes, but doesn’t show </a:t>
            </a:r>
            <a:r>
              <a:rPr lang="en-US" altLang="en-US" dirty="0" err="1"/>
              <a:t>antisym</a:t>
            </a:r>
            <a:r>
              <a:rPr lang="en-US" altLang="en-US" dirty="0"/>
              <a:t>. very well. Much stronger in aromatics. </a:t>
            </a:r>
          </a:p>
          <a:p>
            <a:pPr>
              <a:spcBef>
                <a:spcPct val="0"/>
              </a:spcBef>
            </a:pPr>
            <a:endParaRPr lang="en-US" altLang="en-US" dirty="0"/>
          </a:p>
          <a:p>
            <a:pPr>
              <a:spcBef>
                <a:spcPct val="0"/>
              </a:spcBef>
            </a:pPr>
            <a:endParaRPr lang="en-US" altLang="en-US" dirty="0"/>
          </a:p>
          <a:p>
            <a:endParaRPr lang="en-US" dirty="0"/>
          </a:p>
        </p:txBody>
      </p:sp>
      <p:sp>
        <p:nvSpPr>
          <p:cNvPr id="4" name="Slide Number Placeholder 3"/>
          <p:cNvSpPr>
            <a:spLocks noGrp="1"/>
          </p:cNvSpPr>
          <p:nvPr>
            <p:ph type="sldNum" sz="quarter" idx="10"/>
          </p:nvPr>
        </p:nvSpPr>
        <p:spPr/>
        <p:txBody>
          <a:bodyPr/>
          <a:lstStyle/>
          <a:p>
            <a:fld id="{0D8E258C-2E14-464A-AA57-180544448B6D}" type="slidenum">
              <a:rPr lang="en-US" smtClean="0"/>
              <a:pPr/>
              <a:t>20</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altLang="en-US" dirty="0"/>
              <a:t>Cm</a:t>
            </a:r>
            <a:r>
              <a:rPr lang="en-US" altLang="en-US" baseline="30000" dirty="0"/>
              <a:t>-1</a:t>
            </a:r>
            <a:r>
              <a:rPr lang="en-US" altLang="en-US" dirty="0"/>
              <a:t> is spoken “reciprocal centimeters”. It is a frequency, so the higher the frequency, the higher the energy absorbed. </a:t>
            </a:r>
          </a:p>
          <a:p>
            <a:endParaRPr lang="en-US" dirty="0"/>
          </a:p>
        </p:txBody>
      </p:sp>
      <p:sp>
        <p:nvSpPr>
          <p:cNvPr id="4" name="Slide Number Placeholder 3"/>
          <p:cNvSpPr>
            <a:spLocks noGrp="1"/>
          </p:cNvSpPr>
          <p:nvPr>
            <p:ph type="sldNum" sz="quarter" idx="10"/>
          </p:nvPr>
        </p:nvSpPr>
        <p:spPr/>
        <p:txBody>
          <a:bodyPr/>
          <a:lstStyle/>
          <a:p>
            <a:fld id="{0D8E258C-2E14-464A-AA57-180544448B6D}" type="slidenum">
              <a:rPr lang="en-US" smtClean="0"/>
              <a:pPr/>
              <a:t>3</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altLang="en-US" dirty="0"/>
              <a:t>Cm-1 is spoken “reciprocal centimeters”. It is a frequency, so the higher the frequency, the higher the energy absorbed. </a:t>
            </a:r>
          </a:p>
          <a:p>
            <a:endParaRPr lang="en-US" dirty="0"/>
          </a:p>
        </p:txBody>
      </p:sp>
      <p:sp>
        <p:nvSpPr>
          <p:cNvPr id="4" name="Slide Number Placeholder 3"/>
          <p:cNvSpPr>
            <a:spLocks noGrp="1"/>
          </p:cNvSpPr>
          <p:nvPr>
            <p:ph type="sldNum" sz="quarter" idx="10"/>
          </p:nvPr>
        </p:nvSpPr>
        <p:spPr/>
        <p:txBody>
          <a:bodyPr/>
          <a:lstStyle/>
          <a:p>
            <a:fld id="{0D8E258C-2E14-464A-AA57-180544448B6D}" type="slidenum">
              <a:rPr lang="en-US" smtClean="0"/>
              <a:pPr/>
              <a:t>4</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D8E258C-2E14-464A-AA57-180544448B6D}" type="slidenum">
              <a:rPr lang="en-US" smtClean="0"/>
              <a:pPr/>
              <a:t>5</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spcBef>
                <a:spcPct val="0"/>
              </a:spcBef>
            </a:pPr>
            <a:r>
              <a:rPr lang="en-US" altLang="en-US" dirty="0"/>
              <a:t>Stretches are </a:t>
            </a:r>
            <a:r>
              <a:rPr lang="en-US" altLang="en-US" dirty="0" smtClean="0"/>
              <a:t>important; these </a:t>
            </a:r>
            <a:r>
              <a:rPr lang="en-US" altLang="en-US" dirty="0"/>
              <a:t>involve changes in bond length, and so requires a bit of energy. More energy than angle changes, the last </a:t>
            </a:r>
            <a:r>
              <a:rPr lang="en-US" altLang="en-US" dirty="0" smtClean="0"/>
              <a:t>four</a:t>
            </a:r>
            <a:r>
              <a:rPr lang="en-US" altLang="en-US" baseline="0" dirty="0" smtClean="0"/>
              <a:t> of the animations shown.</a:t>
            </a:r>
            <a:r>
              <a:rPr lang="en-US" altLang="en-US" dirty="0" smtClean="0"/>
              <a:t> </a:t>
            </a:r>
            <a:r>
              <a:rPr lang="en-US" altLang="en-US" dirty="0"/>
              <a:t>When referring to the spectrum, try to consistently say higher energy (higher freq., higher wave numbers)</a:t>
            </a:r>
          </a:p>
          <a:p>
            <a:pPr>
              <a:spcBef>
                <a:spcPct val="0"/>
              </a:spcBef>
            </a:pPr>
            <a:endParaRPr lang="en-US" altLang="en-US" dirty="0"/>
          </a:p>
          <a:p>
            <a:pPr>
              <a:spcBef>
                <a:spcPct val="0"/>
              </a:spcBef>
            </a:pPr>
            <a:r>
              <a:rPr lang="en-US" altLang="en-US" dirty="0"/>
              <a:t>from </a:t>
            </a:r>
            <a:r>
              <a:rPr lang="en-US" altLang="en-US" u="sng" dirty="0"/>
              <a:t>http://en.wikipedia.org/wiki/Infrared_spectroscopy</a:t>
            </a:r>
          </a:p>
          <a:p>
            <a:pPr>
              <a:spcBef>
                <a:spcPct val="0"/>
              </a:spcBef>
            </a:pPr>
            <a:endParaRPr lang="en-US" altLang="en-US" dirty="0"/>
          </a:p>
          <a:p>
            <a:pPr>
              <a:spcBef>
                <a:spcPct val="0"/>
              </a:spcBef>
            </a:pPr>
            <a:endParaRPr lang="en-US" altLang="en-US" dirty="0"/>
          </a:p>
          <a:p>
            <a:endParaRPr lang="en-US" dirty="0"/>
          </a:p>
        </p:txBody>
      </p:sp>
      <p:sp>
        <p:nvSpPr>
          <p:cNvPr id="4" name="Slide Number Placeholder 3"/>
          <p:cNvSpPr>
            <a:spLocks noGrp="1"/>
          </p:cNvSpPr>
          <p:nvPr>
            <p:ph type="sldNum" sz="quarter" idx="10"/>
          </p:nvPr>
        </p:nvSpPr>
        <p:spPr/>
        <p:txBody>
          <a:bodyPr/>
          <a:lstStyle/>
          <a:p>
            <a:fld id="{0D8E258C-2E14-464A-AA57-180544448B6D}" type="slidenum">
              <a:rPr lang="en-US" smtClean="0"/>
              <a:pPr/>
              <a:t>6</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pPr>
              <a:spcBef>
                <a:spcPct val="0"/>
              </a:spcBef>
            </a:pPr>
            <a:r>
              <a:rPr lang="en-US" altLang="en-US" dirty="0"/>
              <a:t>This is a rudimentary structure-correlation chart for IR. </a:t>
            </a:r>
          </a:p>
          <a:p>
            <a:pPr>
              <a:spcBef>
                <a:spcPct val="0"/>
              </a:spcBef>
            </a:pPr>
            <a:r>
              <a:rPr lang="en-US" altLang="en-US" dirty="0"/>
              <a:t>Things to note: even though we speak of “energy absorption”, the IR’s we typically see are set for %Transmittance</a:t>
            </a:r>
          </a:p>
          <a:p>
            <a:pPr>
              <a:spcBef>
                <a:spcPct val="0"/>
              </a:spcBef>
            </a:pPr>
            <a:r>
              <a:rPr lang="en-US" altLang="en-US" dirty="0"/>
              <a:t>Transmittance = I/I</a:t>
            </a:r>
            <a:r>
              <a:rPr lang="en-US" altLang="en-US" baseline="-25000" dirty="0"/>
              <a:t>0</a:t>
            </a:r>
            <a:r>
              <a:rPr lang="en-US" altLang="en-US" dirty="0"/>
              <a:t>   where I</a:t>
            </a:r>
            <a:r>
              <a:rPr lang="en-US" altLang="en-US" baseline="-25000" dirty="0"/>
              <a:t>0</a:t>
            </a:r>
            <a:r>
              <a:rPr lang="en-US" altLang="en-US" dirty="0"/>
              <a:t> is the power of the incident light and I is the power of the transmitted light. </a:t>
            </a:r>
          </a:p>
          <a:p>
            <a:pPr>
              <a:spcBef>
                <a:spcPct val="0"/>
              </a:spcBef>
            </a:pPr>
            <a:r>
              <a:rPr lang="en-US" altLang="en-US" dirty="0"/>
              <a:t>Absorbance A=-log(I/I</a:t>
            </a:r>
            <a:r>
              <a:rPr lang="en-US" altLang="en-US" baseline="-25000" dirty="0"/>
              <a:t>0</a:t>
            </a:r>
            <a:r>
              <a:rPr lang="en-US" altLang="en-US" dirty="0"/>
              <a:t>)  Beer-Lambert Law.  </a:t>
            </a:r>
          </a:p>
          <a:p>
            <a:pPr>
              <a:spcBef>
                <a:spcPct val="0"/>
              </a:spcBef>
            </a:pPr>
            <a:endParaRPr lang="en-US" altLang="en-US" dirty="0"/>
          </a:p>
          <a:p>
            <a:pPr>
              <a:spcBef>
                <a:spcPct val="0"/>
              </a:spcBef>
            </a:pPr>
            <a:r>
              <a:rPr lang="en-US" altLang="en-US" dirty="0"/>
              <a:t>In </a:t>
            </a:r>
            <a:r>
              <a:rPr lang="en-US" altLang="en-US" dirty="0" err="1"/>
              <a:t>Chem</a:t>
            </a:r>
            <a:r>
              <a:rPr lang="en-US" altLang="en-US" dirty="0"/>
              <a:t> 318 for the </a:t>
            </a:r>
            <a:r>
              <a:rPr lang="en-US" altLang="en-US" dirty="0" err="1"/>
              <a:t>bromination</a:t>
            </a:r>
            <a:r>
              <a:rPr lang="en-US" altLang="en-US" dirty="0"/>
              <a:t> of toluene experiment we will set the IR to absorbance mode so that we can make a quantitative measurement. </a:t>
            </a:r>
          </a:p>
          <a:p>
            <a:pPr>
              <a:spcBef>
                <a:spcPct val="0"/>
              </a:spcBef>
            </a:pPr>
            <a:endParaRPr lang="en-US" altLang="en-US" dirty="0"/>
          </a:p>
          <a:p>
            <a:pPr>
              <a:spcBef>
                <a:spcPct val="0"/>
              </a:spcBef>
            </a:pPr>
            <a:r>
              <a:rPr lang="en-US" altLang="en-US" dirty="0"/>
              <a:t>The overall idea for IR is to identify the Functional groups present in a sample. It is not feasible to analyze it to the extent that an NMR can be analyzed. When a substance is identified, though, an IR of an authentic sample in the literature can be used to match the as a “fingerprint”.</a:t>
            </a:r>
          </a:p>
          <a:p>
            <a:pPr>
              <a:spcBef>
                <a:spcPct val="0"/>
              </a:spcBef>
            </a:pPr>
            <a:endParaRPr lang="en-US" altLang="en-US" dirty="0"/>
          </a:p>
          <a:p>
            <a:pPr>
              <a:spcBef>
                <a:spcPct val="0"/>
              </a:spcBef>
            </a:pPr>
            <a:r>
              <a:rPr lang="en-US" altLang="en-US" dirty="0"/>
              <a:t>There is as much information to be gained by what peaks are present as by what peaks are absent.</a:t>
            </a:r>
          </a:p>
          <a:p>
            <a:pPr>
              <a:spcBef>
                <a:spcPct val="0"/>
              </a:spcBef>
            </a:pPr>
            <a:endParaRPr lang="en-US" altLang="en-US" dirty="0"/>
          </a:p>
          <a:p>
            <a:pPr>
              <a:spcBef>
                <a:spcPct val="0"/>
              </a:spcBef>
            </a:pPr>
            <a:r>
              <a:rPr lang="en-US" altLang="en-US" dirty="0"/>
              <a:t>Mohrig has an excellent logical scheme that you should recommend to students beginning in section </a:t>
            </a:r>
            <a:r>
              <a:rPr lang="en-US" altLang="en-US" dirty="0" smtClean="0"/>
              <a:t>21.9 Students </a:t>
            </a:r>
            <a:r>
              <a:rPr lang="en-US" altLang="en-US" dirty="0"/>
              <a:t>have a tendency to over-analyze, wanting to ID every peak. Can’t be done.</a:t>
            </a:r>
          </a:p>
          <a:p>
            <a:pPr>
              <a:spcBef>
                <a:spcPct val="0"/>
              </a:spcBef>
            </a:pPr>
            <a:endParaRPr lang="en-US" altLang="en-US" dirty="0"/>
          </a:p>
          <a:p>
            <a:pPr>
              <a:spcBef>
                <a:spcPct val="0"/>
              </a:spcBef>
            </a:pPr>
            <a:r>
              <a:rPr lang="en-US" altLang="en-US" dirty="0"/>
              <a:t>The chart is divided roughly in half. Are principally concerned with information from 1500-4000 cm-1. Only a couple of relevant peaks around 800.</a:t>
            </a:r>
          </a:p>
          <a:p>
            <a:endParaRPr lang="en-US" dirty="0"/>
          </a:p>
        </p:txBody>
      </p:sp>
      <p:sp>
        <p:nvSpPr>
          <p:cNvPr id="4" name="Slide Number Placeholder 3"/>
          <p:cNvSpPr>
            <a:spLocks noGrp="1"/>
          </p:cNvSpPr>
          <p:nvPr>
            <p:ph type="sldNum" sz="quarter" idx="10"/>
          </p:nvPr>
        </p:nvSpPr>
        <p:spPr/>
        <p:txBody>
          <a:bodyPr/>
          <a:lstStyle/>
          <a:p>
            <a:fld id="{0D8E258C-2E14-464A-AA57-180544448B6D}" type="slidenum">
              <a:rPr lang="en-US" smtClean="0"/>
              <a:pPr/>
              <a:t>7</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spcBef>
                <a:spcPct val="0"/>
              </a:spcBef>
            </a:pPr>
            <a:r>
              <a:rPr lang="en-US" altLang="en-US" dirty="0"/>
              <a:t>This begins a systematic discussion of the correlation between IR absorptions and structure. Although Mohrig begins with deciding whether or not there is a carbonyl (C=O), </a:t>
            </a:r>
            <a:r>
              <a:rPr lang="en-US" altLang="en-US" dirty="0" smtClean="0"/>
              <a:t>another way to start is with </a:t>
            </a:r>
            <a:r>
              <a:rPr lang="en-US" altLang="en-US" dirty="0"/>
              <a:t>a basic hydrocarbon structure.</a:t>
            </a:r>
          </a:p>
          <a:p>
            <a:pPr>
              <a:spcBef>
                <a:spcPct val="0"/>
              </a:spcBef>
            </a:pPr>
            <a:endParaRPr lang="en-US" altLang="en-US" dirty="0"/>
          </a:p>
          <a:p>
            <a:pPr>
              <a:spcBef>
                <a:spcPct val="0"/>
              </a:spcBef>
            </a:pPr>
            <a:r>
              <a:rPr lang="en-US" altLang="en-US" dirty="0"/>
              <a:t>This is a typical saturated aliphatic hydrocarbon. There is not much going on. Immediately remind them of fingerprint (1500-800) vs. functional group (4000-1500) region. </a:t>
            </a:r>
          </a:p>
          <a:p>
            <a:pPr>
              <a:spcBef>
                <a:spcPct val="0"/>
              </a:spcBef>
            </a:pPr>
            <a:r>
              <a:rPr lang="en-US" altLang="en-US" dirty="0"/>
              <a:t>What is present in </a:t>
            </a:r>
            <a:r>
              <a:rPr lang="en-US" altLang="en-US" dirty="0" err="1"/>
              <a:t>fg</a:t>
            </a:r>
            <a:r>
              <a:rPr lang="en-US" altLang="en-US" dirty="0"/>
              <a:t> region? Look at exactly 3000. The absorption just to the right is due to the C-H bond stretching (make motion with your hands!). </a:t>
            </a:r>
          </a:p>
          <a:p>
            <a:pPr>
              <a:spcBef>
                <a:spcPct val="0"/>
              </a:spcBef>
            </a:pPr>
            <a:endParaRPr lang="en-US" altLang="en-US" dirty="0"/>
          </a:p>
          <a:p>
            <a:pPr>
              <a:spcBef>
                <a:spcPct val="0"/>
              </a:spcBef>
            </a:pPr>
            <a:r>
              <a:rPr lang="en-US" altLang="en-US" dirty="0"/>
              <a:t>The peaks in the </a:t>
            </a:r>
            <a:r>
              <a:rPr lang="en-US" altLang="en-US" dirty="0" err="1"/>
              <a:t>fp</a:t>
            </a:r>
            <a:r>
              <a:rPr lang="en-US" altLang="en-US" dirty="0"/>
              <a:t> region are due to bending, wagging, and rocking, in that order. Not important for students to know – just other “vibrations” as seen in the gif files.</a:t>
            </a:r>
          </a:p>
          <a:p>
            <a:pPr>
              <a:spcBef>
                <a:spcPct val="0"/>
              </a:spcBef>
            </a:pPr>
            <a:endParaRPr lang="en-US" altLang="en-US" dirty="0"/>
          </a:p>
          <a:p>
            <a:pPr>
              <a:spcBef>
                <a:spcPct val="0"/>
              </a:spcBef>
            </a:pPr>
            <a:r>
              <a:rPr lang="en-US" altLang="en-US" dirty="0"/>
              <a:t>Branched and cyclic </a:t>
            </a:r>
            <a:r>
              <a:rPr lang="en-US" altLang="en-US" dirty="0" err="1"/>
              <a:t>alkanes</a:t>
            </a:r>
            <a:r>
              <a:rPr lang="en-US" altLang="en-US" dirty="0"/>
              <a:t> are similar. Differences in appearance do not matter. Only that there is a fairly strong absorption just to the right of 3000.</a:t>
            </a:r>
          </a:p>
          <a:p>
            <a:endParaRPr lang="en-US" dirty="0"/>
          </a:p>
        </p:txBody>
      </p:sp>
      <p:sp>
        <p:nvSpPr>
          <p:cNvPr id="4" name="Slide Number Placeholder 3"/>
          <p:cNvSpPr>
            <a:spLocks noGrp="1"/>
          </p:cNvSpPr>
          <p:nvPr>
            <p:ph type="sldNum" sz="quarter" idx="10"/>
          </p:nvPr>
        </p:nvSpPr>
        <p:spPr/>
        <p:txBody>
          <a:bodyPr/>
          <a:lstStyle/>
          <a:p>
            <a:fld id="{0D8E258C-2E14-464A-AA57-180544448B6D}" type="slidenum">
              <a:rPr lang="en-US" smtClean="0"/>
              <a:pPr/>
              <a:t>8</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pPr>
              <a:spcBef>
                <a:spcPct val="0"/>
              </a:spcBef>
            </a:pPr>
            <a:r>
              <a:rPr lang="en-US" altLang="en-US" dirty="0"/>
              <a:t>No slide on alkenes. Can compare with this spectrum that is typical of </a:t>
            </a:r>
            <a:r>
              <a:rPr lang="en-US" altLang="en-US" dirty="0" err="1"/>
              <a:t>monosubstituted</a:t>
            </a:r>
            <a:r>
              <a:rPr lang="en-US" altLang="en-US" dirty="0"/>
              <a:t> </a:t>
            </a:r>
            <a:r>
              <a:rPr lang="en-US" altLang="en-US" dirty="0" smtClean="0"/>
              <a:t>benzenes, next.</a:t>
            </a:r>
            <a:endParaRPr lang="en-US" altLang="en-US" dirty="0"/>
          </a:p>
          <a:p>
            <a:pPr>
              <a:spcBef>
                <a:spcPct val="0"/>
              </a:spcBef>
            </a:pPr>
            <a:endParaRPr lang="en-US" altLang="en-US" dirty="0"/>
          </a:p>
          <a:p>
            <a:pPr>
              <a:spcBef>
                <a:spcPct val="0"/>
              </a:spcBef>
            </a:pPr>
            <a:r>
              <a:rPr lang="en-US" altLang="en-US" dirty="0"/>
              <a:t>Again, look at exactly 3000. To the right is an absorption showing there are saturated C-H bonds. </a:t>
            </a:r>
          </a:p>
          <a:p>
            <a:pPr>
              <a:spcBef>
                <a:spcPct val="0"/>
              </a:spcBef>
            </a:pPr>
            <a:r>
              <a:rPr lang="en-US" altLang="en-US" dirty="0"/>
              <a:t>Now, look just to the left of 3000. This shows there is an H attached to a =C, that is, =C-H stretch. Intensity and appearance don’t matter. The intensity can be quite small here – position matters. </a:t>
            </a:r>
          </a:p>
          <a:p>
            <a:pPr>
              <a:spcBef>
                <a:spcPct val="0"/>
              </a:spcBef>
            </a:pPr>
            <a:endParaRPr lang="en-US" altLang="en-US" dirty="0"/>
          </a:p>
          <a:p>
            <a:pPr>
              <a:spcBef>
                <a:spcPct val="0"/>
              </a:spcBef>
            </a:pPr>
            <a:r>
              <a:rPr lang="en-US" altLang="en-US" dirty="0"/>
              <a:t>Note isopropyl split at 1400-1450 – a little snake tongue.</a:t>
            </a:r>
          </a:p>
          <a:p>
            <a:pPr>
              <a:spcBef>
                <a:spcPct val="0"/>
              </a:spcBef>
            </a:pPr>
            <a:endParaRPr lang="en-US" altLang="en-US" dirty="0"/>
          </a:p>
          <a:p>
            <a:pPr>
              <a:spcBef>
                <a:spcPct val="0"/>
              </a:spcBef>
            </a:pPr>
            <a:r>
              <a:rPr lang="en-US" altLang="en-US" dirty="0"/>
              <a:t>For an </a:t>
            </a:r>
            <a:r>
              <a:rPr lang="en-US" altLang="en-US" dirty="0" err="1"/>
              <a:t>alkene</a:t>
            </a:r>
            <a:r>
              <a:rPr lang="en-US" altLang="en-US" dirty="0"/>
              <a:t>, there would not be too much more to say. </a:t>
            </a:r>
          </a:p>
          <a:p>
            <a:pPr>
              <a:spcBef>
                <a:spcPct val="0"/>
              </a:spcBef>
            </a:pPr>
            <a:endParaRPr lang="en-US" altLang="en-US" dirty="0"/>
          </a:p>
          <a:p>
            <a:pPr>
              <a:spcBef>
                <a:spcPct val="0"/>
              </a:spcBef>
            </a:pPr>
            <a:r>
              <a:rPr lang="en-US" altLang="en-US" dirty="0"/>
              <a:t>For the benzenes, we add on this information:</a:t>
            </a:r>
          </a:p>
          <a:p>
            <a:pPr>
              <a:spcBef>
                <a:spcPct val="0"/>
              </a:spcBef>
            </a:pPr>
            <a:r>
              <a:rPr lang="en-US" altLang="en-US" dirty="0"/>
              <a:t>Look at the region 1600-2000. All those little peaks (</a:t>
            </a:r>
            <a:r>
              <a:rPr lang="en-US" altLang="en-US" u="sng" dirty="0">
                <a:solidFill>
                  <a:srgbClr val="0000CC"/>
                </a:solidFill>
              </a:rPr>
              <a:t>overtone bands</a:t>
            </a:r>
            <a:r>
              <a:rPr lang="en-US" altLang="en-US" dirty="0"/>
              <a:t> to the =C-H stretch) are very diagnostic for substituted benzenes. The grouping here is the pattern typical of mono-substituted benzene. See </a:t>
            </a:r>
            <a:r>
              <a:rPr lang="en-US" altLang="en-US" dirty="0" err="1"/>
              <a:t>Mohrig</a:t>
            </a:r>
            <a:r>
              <a:rPr lang="en-US" altLang="en-US" dirty="0"/>
              <a:t>. You really can tell the substitution by these bands. </a:t>
            </a:r>
          </a:p>
          <a:p>
            <a:pPr>
              <a:spcBef>
                <a:spcPct val="0"/>
              </a:spcBef>
            </a:pPr>
            <a:endParaRPr lang="en-US" altLang="en-US" dirty="0"/>
          </a:p>
          <a:p>
            <a:pPr>
              <a:spcBef>
                <a:spcPct val="0"/>
              </a:spcBef>
            </a:pPr>
            <a:r>
              <a:rPr lang="en-US" altLang="en-US" dirty="0"/>
              <a:t>Finally, the one or two OOP peaks (</a:t>
            </a:r>
            <a:r>
              <a:rPr lang="en-US" altLang="en-US" u="sng" dirty="0"/>
              <a:t>out-of-plane bending</a:t>
            </a:r>
            <a:r>
              <a:rPr lang="en-US" altLang="en-US" dirty="0"/>
              <a:t> – H’s on ring carbons are moving above and below the ring plane) between 690-900. Usually quite prominent). </a:t>
            </a:r>
            <a:r>
              <a:rPr lang="en-US" altLang="en-US" dirty="0" smtClean="0"/>
              <a:t>These </a:t>
            </a:r>
            <a:r>
              <a:rPr lang="en-US" altLang="en-US" dirty="0"/>
              <a:t>and the overtones reveal the substitution pattern on the aromatic ring.  Mono- and meta </a:t>
            </a:r>
            <a:r>
              <a:rPr lang="en-US" altLang="en-US" dirty="0" err="1"/>
              <a:t>di</a:t>
            </a:r>
            <a:r>
              <a:rPr lang="en-US" altLang="en-US" dirty="0"/>
              <a:t>-substituted have two OOPs. </a:t>
            </a:r>
          </a:p>
          <a:p>
            <a:pPr>
              <a:spcBef>
                <a:spcPct val="0"/>
              </a:spcBef>
            </a:pPr>
            <a:endParaRPr lang="en-US" altLang="en-US" dirty="0"/>
          </a:p>
          <a:p>
            <a:pPr>
              <a:spcBef>
                <a:spcPct val="0"/>
              </a:spcBef>
            </a:pPr>
            <a:r>
              <a:rPr lang="en-US" altLang="en-US" dirty="0"/>
              <a:t>So, for aromatic there are 3 checks: the =C-H, the overtones, and the OOPs. (overtones and oops absent in alkenes)</a:t>
            </a:r>
          </a:p>
          <a:p>
            <a:pPr>
              <a:spcBef>
                <a:spcPct val="0"/>
              </a:spcBef>
            </a:pPr>
            <a:endParaRPr lang="en-US" altLang="en-US" dirty="0"/>
          </a:p>
          <a:p>
            <a:endParaRPr lang="en-US" dirty="0"/>
          </a:p>
        </p:txBody>
      </p:sp>
      <p:sp>
        <p:nvSpPr>
          <p:cNvPr id="4" name="Slide Number Placeholder 3"/>
          <p:cNvSpPr>
            <a:spLocks noGrp="1"/>
          </p:cNvSpPr>
          <p:nvPr>
            <p:ph type="sldNum" sz="quarter" idx="10"/>
          </p:nvPr>
        </p:nvSpPr>
        <p:spPr/>
        <p:txBody>
          <a:bodyPr/>
          <a:lstStyle/>
          <a:p>
            <a:fld id="{0D8E258C-2E14-464A-AA57-180544448B6D}" type="slidenum">
              <a:rPr lang="en-US" smtClean="0"/>
              <a:pPr/>
              <a:t>9</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spcBef>
                <a:spcPct val="0"/>
              </a:spcBef>
            </a:pPr>
            <a:r>
              <a:rPr lang="en-US" altLang="en-US" dirty="0"/>
              <a:t>Terminal </a:t>
            </a:r>
            <a:r>
              <a:rPr lang="en-US" altLang="en-US" dirty="0" err="1"/>
              <a:t>alkyne</a:t>
            </a:r>
            <a:r>
              <a:rPr lang="en-US" altLang="en-US" dirty="0"/>
              <a:t>. The triple bond C-H stretch is ~3300. Can be intense. Important that it is </a:t>
            </a:r>
            <a:r>
              <a:rPr lang="en-US" altLang="en-US" u="sng" dirty="0"/>
              <a:t>sharp</a:t>
            </a:r>
            <a:r>
              <a:rPr lang="en-US" altLang="en-US" dirty="0"/>
              <a:t> (to be contrasted later with OH). </a:t>
            </a:r>
          </a:p>
          <a:p>
            <a:pPr>
              <a:spcBef>
                <a:spcPct val="0"/>
              </a:spcBef>
            </a:pPr>
            <a:r>
              <a:rPr lang="en-US" altLang="en-US" dirty="0"/>
              <a:t>Note the progression from the left of 3000: sp3, sp2, sp C-H stretching. It takes more energy to stretch the shorter, stronger  </a:t>
            </a:r>
            <a:r>
              <a:rPr lang="en-US" altLang="en-US" dirty="0" err="1"/>
              <a:t>spC</a:t>
            </a:r>
            <a:r>
              <a:rPr lang="en-US" altLang="en-US" dirty="0"/>
              <a:t>-H bond. </a:t>
            </a:r>
          </a:p>
          <a:p>
            <a:pPr>
              <a:spcBef>
                <a:spcPct val="0"/>
              </a:spcBef>
            </a:pPr>
            <a:endParaRPr lang="en-US" altLang="en-US" dirty="0"/>
          </a:p>
          <a:p>
            <a:pPr>
              <a:spcBef>
                <a:spcPct val="0"/>
              </a:spcBef>
            </a:pPr>
            <a:r>
              <a:rPr lang="en-US" altLang="en-US" dirty="0"/>
              <a:t>The CC triple bond stretch is at ~2100. Always sharp. Can be very small with </a:t>
            </a:r>
            <a:r>
              <a:rPr lang="en-US" altLang="en-US" dirty="0" err="1"/>
              <a:t>disubstitution</a:t>
            </a:r>
            <a:r>
              <a:rPr lang="en-US" altLang="en-US" dirty="0"/>
              <a:t> or symmetrically substituted triple bonds. (And the C-H would be absent.) This is a very clear area, and so a sharp, even small, single peak is CC or CN triple bond. </a:t>
            </a:r>
          </a:p>
          <a:p>
            <a:endParaRPr lang="en-US" dirty="0"/>
          </a:p>
        </p:txBody>
      </p:sp>
      <p:sp>
        <p:nvSpPr>
          <p:cNvPr id="4" name="Slide Number Placeholder 3"/>
          <p:cNvSpPr>
            <a:spLocks noGrp="1"/>
          </p:cNvSpPr>
          <p:nvPr>
            <p:ph type="sldNum" sz="quarter" idx="10"/>
          </p:nvPr>
        </p:nvSpPr>
        <p:spPr/>
        <p:txBody>
          <a:bodyPr/>
          <a:lstStyle/>
          <a:p>
            <a:fld id="{0D8E258C-2E14-464A-AA57-180544448B6D}" type="slidenum">
              <a:rPr lang="en-US" smtClean="0"/>
              <a:pPr/>
              <a:t>10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436346" y="1788454"/>
            <a:ext cx="6270922" cy="2098226"/>
          </a:xfrm>
        </p:spPr>
        <p:txBody>
          <a:bodyPr anchor="b">
            <a:noAutofit/>
          </a:bodyPr>
          <a:lstStyle>
            <a:lvl1pPr algn="ctr">
              <a:defRPr sz="6000" cap="all" baseline="0">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2009930" y="3956280"/>
            <a:ext cx="5123755" cy="1086237"/>
          </a:xfrm>
        </p:spPr>
        <p:txBody>
          <a:bodyPr>
            <a:normAutofit/>
          </a:bodyPr>
          <a:lstStyle>
            <a:lvl1pPr marL="0" indent="0" algn="ctr">
              <a:lnSpc>
                <a:spcPct val="112000"/>
              </a:lnSpc>
              <a:spcBef>
                <a:spcPts val="0"/>
              </a:spcBef>
              <a:spcAft>
                <a:spcPts val="0"/>
              </a:spcAft>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a:xfrm>
            <a:off x="564644" y="6453386"/>
            <a:ext cx="1205958" cy="404614"/>
          </a:xfrm>
        </p:spPr>
        <p:txBody>
          <a:bodyPr/>
          <a:lstStyle>
            <a:lvl1pPr>
              <a:defRPr baseline="0">
                <a:solidFill>
                  <a:schemeClr val="tx2"/>
                </a:solidFill>
              </a:defRPr>
            </a:lvl1pPr>
          </a:lstStyle>
          <a:p>
            <a:fld id="{87DE6118-2437-4B30-8E3C-4D2BE6020583}" type="datetimeFigureOut">
              <a:rPr lang="en-US" smtClean="0"/>
              <a:pPr/>
              <a:t>9/8/2018</a:t>
            </a:fld>
            <a:endParaRPr lang="en-US" dirty="0"/>
          </a:p>
        </p:txBody>
      </p:sp>
      <p:sp>
        <p:nvSpPr>
          <p:cNvPr id="5" name="Footer Placeholder 4"/>
          <p:cNvSpPr>
            <a:spLocks noGrp="1"/>
          </p:cNvSpPr>
          <p:nvPr>
            <p:ph type="ftr" sz="quarter" idx="11"/>
          </p:nvPr>
        </p:nvSpPr>
        <p:spPr>
          <a:xfrm>
            <a:off x="1938041" y="6453386"/>
            <a:ext cx="5267533" cy="404614"/>
          </a:xfrm>
        </p:spPr>
        <p:txBody>
          <a:bodyPr/>
          <a:lstStyle>
            <a:lvl1pPr algn="ct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7373012" y="6453386"/>
            <a:ext cx="1197219" cy="404614"/>
          </a:xfrm>
        </p:spPr>
        <p:txBody>
          <a:bodyPr/>
          <a:lstStyle>
            <a:lvl1pPr>
              <a:defRPr baseline="0">
                <a:solidFill>
                  <a:schemeClr val="tx2"/>
                </a:solidFill>
              </a:defRPr>
            </a:lvl1pPr>
          </a:lstStyle>
          <a:p>
            <a:fld id="{69E57DC2-970A-4B3E-BB1C-7A09969E49DF}" type="slidenum">
              <a:rPr lang="en-US" smtClean="0"/>
              <a:pPr/>
              <a:t>‹#›</a:t>
            </a:fld>
            <a:endParaRPr lang="en-US" dirty="0"/>
          </a:p>
        </p:txBody>
      </p:sp>
      <p:grpSp>
        <p:nvGrpSpPr>
          <p:cNvPr id="8" name="Group 7"/>
          <p:cNvGrpSpPr/>
          <p:nvPr/>
        </p:nvGrpSpPr>
        <p:grpSpPr>
          <a:xfrm>
            <a:off x="564643" y="744469"/>
            <a:ext cx="8005589" cy="5349671"/>
            <a:chOff x="564643" y="744469"/>
            <a:chExt cx="8005589" cy="5349671"/>
          </a:xfrm>
        </p:grpSpPr>
        <p:sp>
          <p:nvSpPr>
            <p:cNvPr id="11" name="Freeform 6"/>
            <p:cNvSpPr/>
            <p:nvPr/>
          </p:nvSpPr>
          <p:spPr bwMode="auto">
            <a:xfrm>
              <a:off x="6113972" y="1685652"/>
              <a:ext cx="2456260" cy="4408488"/>
            </a:xfrm>
            <a:custGeom>
              <a:avLst/>
              <a:gdLst/>
              <a:ahLst/>
              <a:cxnLst/>
              <a:rect l="l" t="t" r="r" b="b"/>
              <a:pathLst>
                <a:path w="10000" h="10000">
                  <a:moveTo>
                    <a:pt x="8761" y="0"/>
                  </a:moveTo>
                  <a:lnTo>
                    <a:pt x="10000" y="0"/>
                  </a:lnTo>
                  <a:lnTo>
                    <a:pt x="10000" y="10000"/>
                  </a:lnTo>
                  <a:lnTo>
                    <a:pt x="0" y="10000"/>
                  </a:lnTo>
                  <a:lnTo>
                    <a:pt x="0" y="9357"/>
                  </a:lnTo>
                  <a:lnTo>
                    <a:pt x="8761" y="935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564643" y="744469"/>
              <a:ext cx="2456505" cy="4408488"/>
            </a:xfrm>
            <a:custGeom>
              <a:avLst/>
              <a:gdLst/>
              <a:ahLst/>
              <a:cxnLst/>
              <a:rect l="l" t="t" r="r" b="b"/>
              <a:pathLst>
                <a:path w="10001" h="10000">
                  <a:moveTo>
                    <a:pt x="8762" y="0"/>
                  </a:moveTo>
                  <a:lnTo>
                    <a:pt x="10001" y="0"/>
                  </a:lnTo>
                  <a:lnTo>
                    <a:pt x="10001" y="10000"/>
                  </a:lnTo>
                  <a:lnTo>
                    <a:pt x="1" y="10000"/>
                  </a:lnTo>
                  <a:cubicBezTo>
                    <a:pt x="-2" y="9766"/>
                    <a:pt x="4" y="9586"/>
                    <a:pt x="1" y="9352"/>
                  </a:cubicBezTo>
                  <a:lnTo>
                    <a:pt x="8762" y="9346"/>
                  </a:lnTo>
                  <a:lnTo>
                    <a:pt x="8762" y="0"/>
                  </a:lnTo>
                  <a:close/>
                </a:path>
              </a:pathLst>
            </a:custGeom>
            <a:solidFill>
              <a:schemeClr val="tx2"/>
            </a:solidFill>
            <a:ln w="0">
              <a:noFill/>
              <a:prstDash val="solid"/>
              <a:round/>
              <a:headEnd/>
              <a:tailEnd/>
            </a:ln>
          </p:spPr>
        </p:sp>
      </p:grpSp>
    </p:spTree>
    <p:extLst>
      <p:ext uri="{BB962C8B-B14F-4D97-AF65-F5344CB8AC3E}">
        <p14:creationId xmlns:p14="http://schemas.microsoft.com/office/powerpoint/2010/main" xmlns="" val="42487232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028700" y="2295526"/>
            <a:ext cx="7200900" cy="35718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smtClean="0"/>
              <a:pPr/>
              <a:t>9/8/2018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smtClean="0"/>
              <a:pPr/>
              <a:t>‹#›</a:t>
            </a:fld>
            <a:endParaRPr lang="en-US" dirty="0"/>
          </a:p>
        </p:txBody>
      </p:sp>
    </p:spTree>
    <p:extLst>
      <p:ext uri="{BB962C8B-B14F-4D97-AF65-F5344CB8AC3E}">
        <p14:creationId xmlns:p14="http://schemas.microsoft.com/office/powerpoint/2010/main" xmlns="" val="34339461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80797" y="624156"/>
            <a:ext cx="1490950" cy="524324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028700" y="624156"/>
            <a:ext cx="5724525" cy="52432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smtClean="0"/>
              <a:pPr/>
              <a:t>9/8/2018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smtClean="0"/>
              <a:pPr/>
              <a:t>‹#›</a:t>
            </a:fld>
            <a:endParaRPr lang="en-US" dirty="0"/>
          </a:p>
        </p:txBody>
      </p:sp>
    </p:spTree>
    <p:extLst>
      <p:ext uri="{BB962C8B-B14F-4D97-AF65-F5344CB8AC3E}">
        <p14:creationId xmlns:p14="http://schemas.microsoft.com/office/powerpoint/2010/main" xmlns="" val="284860408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436346" y="1788454"/>
            <a:ext cx="6270922" cy="2098226"/>
          </a:xfrm>
        </p:spPr>
        <p:txBody>
          <a:bodyPr anchor="b">
            <a:noAutofit/>
          </a:bodyPr>
          <a:lstStyle>
            <a:lvl1pPr algn="ctr">
              <a:defRPr sz="6000" cap="all" baseline="0">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2009930" y="3956280"/>
            <a:ext cx="5123755" cy="1086237"/>
          </a:xfrm>
        </p:spPr>
        <p:txBody>
          <a:bodyPr>
            <a:normAutofit/>
          </a:bodyPr>
          <a:lstStyle>
            <a:lvl1pPr marL="0" indent="0" algn="ctr">
              <a:lnSpc>
                <a:spcPct val="112000"/>
              </a:lnSpc>
              <a:spcBef>
                <a:spcPts val="0"/>
              </a:spcBef>
              <a:spcAft>
                <a:spcPts val="0"/>
              </a:spcAft>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a:xfrm>
            <a:off x="564644" y="6453386"/>
            <a:ext cx="1205958" cy="404614"/>
          </a:xfrm>
        </p:spPr>
        <p:txBody>
          <a:bodyPr/>
          <a:lstStyle>
            <a:lvl1pPr>
              <a:defRPr baseline="0">
                <a:solidFill>
                  <a:schemeClr val="tx2"/>
                </a:solidFill>
              </a:defRPr>
            </a:lvl1pPr>
          </a:lstStyle>
          <a:p>
            <a:fld id="{87DE6118-2437-4B30-8E3C-4D2BE6020583}" type="datetimeFigureOut">
              <a:rPr lang="en-US" smtClean="0">
                <a:solidFill>
                  <a:srgbClr val="006600"/>
                </a:solidFill>
              </a:rPr>
              <a:pPr/>
              <a:t>9/8/2018</a:t>
            </a:fld>
            <a:endParaRPr lang="en-US" dirty="0">
              <a:solidFill>
                <a:srgbClr val="006600"/>
              </a:solidFill>
            </a:endParaRPr>
          </a:p>
        </p:txBody>
      </p:sp>
      <p:sp>
        <p:nvSpPr>
          <p:cNvPr id="5" name="Footer Placeholder 4"/>
          <p:cNvSpPr>
            <a:spLocks noGrp="1"/>
          </p:cNvSpPr>
          <p:nvPr>
            <p:ph type="ftr" sz="quarter" idx="11"/>
          </p:nvPr>
        </p:nvSpPr>
        <p:spPr>
          <a:xfrm>
            <a:off x="1938041" y="6453386"/>
            <a:ext cx="5267533" cy="404614"/>
          </a:xfrm>
        </p:spPr>
        <p:txBody>
          <a:bodyPr/>
          <a:lstStyle>
            <a:lvl1pPr algn="ctr">
              <a:defRPr baseline="0">
                <a:solidFill>
                  <a:schemeClr val="tx2"/>
                </a:solidFill>
              </a:defRPr>
            </a:lvl1pPr>
          </a:lstStyle>
          <a:p>
            <a:endParaRPr lang="en-US" dirty="0">
              <a:solidFill>
                <a:srgbClr val="006600"/>
              </a:solidFill>
            </a:endParaRPr>
          </a:p>
        </p:txBody>
      </p:sp>
      <p:sp>
        <p:nvSpPr>
          <p:cNvPr id="6" name="Slide Number Placeholder 5"/>
          <p:cNvSpPr>
            <a:spLocks noGrp="1"/>
          </p:cNvSpPr>
          <p:nvPr>
            <p:ph type="sldNum" sz="quarter" idx="12"/>
          </p:nvPr>
        </p:nvSpPr>
        <p:spPr>
          <a:xfrm>
            <a:off x="7373012" y="6453386"/>
            <a:ext cx="1197219" cy="404614"/>
          </a:xfrm>
        </p:spPr>
        <p:txBody>
          <a:bodyPr/>
          <a:lstStyle>
            <a:lvl1pPr>
              <a:defRPr baseline="0">
                <a:solidFill>
                  <a:schemeClr val="tx2"/>
                </a:solidFill>
              </a:defRPr>
            </a:lvl1pPr>
          </a:lstStyle>
          <a:p>
            <a:fld id="{69E57DC2-970A-4B3E-BB1C-7A09969E49DF}" type="slidenum">
              <a:rPr lang="en-US" smtClean="0">
                <a:solidFill>
                  <a:srgbClr val="006600"/>
                </a:solidFill>
              </a:rPr>
              <a:pPr/>
              <a:t>‹#›</a:t>
            </a:fld>
            <a:endParaRPr lang="en-US" dirty="0">
              <a:solidFill>
                <a:srgbClr val="006600"/>
              </a:solidFill>
            </a:endParaRPr>
          </a:p>
        </p:txBody>
      </p:sp>
      <p:grpSp>
        <p:nvGrpSpPr>
          <p:cNvPr id="8" name="Group 7"/>
          <p:cNvGrpSpPr/>
          <p:nvPr/>
        </p:nvGrpSpPr>
        <p:grpSpPr>
          <a:xfrm>
            <a:off x="564643" y="744469"/>
            <a:ext cx="8005589" cy="5349671"/>
            <a:chOff x="564643" y="744469"/>
            <a:chExt cx="8005589" cy="5349671"/>
          </a:xfrm>
        </p:grpSpPr>
        <p:sp>
          <p:nvSpPr>
            <p:cNvPr id="11" name="Freeform 6"/>
            <p:cNvSpPr/>
            <p:nvPr/>
          </p:nvSpPr>
          <p:spPr bwMode="auto">
            <a:xfrm>
              <a:off x="6113972" y="1685652"/>
              <a:ext cx="2456260" cy="4408488"/>
            </a:xfrm>
            <a:custGeom>
              <a:avLst/>
              <a:gdLst/>
              <a:ahLst/>
              <a:cxnLst/>
              <a:rect l="l" t="t" r="r" b="b"/>
              <a:pathLst>
                <a:path w="10000" h="10000">
                  <a:moveTo>
                    <a:pt x="8761" y="0"/>
                  </a:moveTo>
                  <a:lnTo>
                    <a:pt x="10000" y="0"/>
                  </a:lnTo>
                  <a:lnTo>
                    <a:pt x="10000" y="10000"/>
                  </a:lnTo>
                  <a:lnTo>
                    <a:pt x="0" y="10000"/>
                  </a:lnTo>
                  <a:lnTo>
                    <a:pt x="0" y="9357"/>
                  </a:lnTo>
                  <a:lnTo>
                    <a:pt x="8761" y="935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564643" y="744469"/>
              <a:ext cx="2456505" cy="4408488"/>
            </a:xfrm>
            <a:custGeom>
              <a:avLst/>
              <a:gdLst/>
              <a:ahLst/>
              <a:cxnLst/>
              <a:rect l="l" t="t" r="r" b="b"/>
              <a:pathLst>
                <a:path w="10001" h="10000">
                  <a:moveTo>
                    <a:pt x="8762" y="0"/>
                  </a:moveTo>
                  <a:lnTo>
                    <a:pt x="10001" y="0"/>
                  </a:lnTo>
                  <a:lnTo>
                    <a:pt x="10001" y="10000"/>
                  </a:lnTo>
                  <a:lnTo>
                    <a:pt x="1" y="10000"/>
                  </a:lnTo>
                  <a:cubicBezTo>
                    <a:pt x="-2" y="9766"/>
                    <a:pt x="4" y="9586"/>
                    <a:pt x="1" y="9352"/>
                  </a:cubicBezTo>
                  <a:lnTo>
                    <a:pt x="8762" y="9346"/>
                  </a:lnTo>
                  <a:lnTo>
                    <a:pt x="8762" y="0"/>
                  </a:lnTo>
                  <a:close/>
                </a:path>
              </a:pathLst>
            </a:custGeom>
            <a:solidFill>
              <a:schemeClr val="tx2"/>
            </a:solidFill>
            <a:ln w="0">
              <a:noFill/>
              <a:prstDash val="solid"/>
              <a:round/>
              <a:headEnd/>
              <a:tailEnd/>
            </a:ln>
          </p:spPr>
        </p:sp>
      </p:grpSp>
    </p:spTree>
    <p:extLst>
      <p:ext uri="{BB962C8B-B14F-4D97-AF65-F5344CB8AC3E}">
        <p14:creationId xmlns:p14="http://schemas.microsoft.com/office/powerpoint/2010/main" xmlns="" val="294910365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smtClean="0">
                <a:solidFill>
                  <a:srgbClr val="006600"/>
                </a:solidFill>
              </a:rPr>
              <a:pPr/>
              <a:t>9/8/2018</a:t>
            </a:fld>
            <a:endParaRPr lang="en-US" dirty="0">
              <a:solidFill>
                <a:srgbClr val="006600"/>
              </a:solidFill>
            </a:endParaRPr>
          </a:p>
        </p:txBody>
      </p:sp>
      <p:sp>
        <p:nvSpPr>
          <p:cNvPr id="5" name="Footer Placeholder 4"/>
          <p:cNvSpPr>
            <a:spLocks noGrp="1"/>
          </p:cNvSpPr>
          <p:nvPr>
            <p:ph type="ftr" sz="quarter" idx="11"/>
          </p:nvPr>
        </p:nvSpPr>
        <p:spPr/>
        <p:txBody>
          <a:bodyPr/>
          <a:lstStyle/>
          <a:p>
            <a:endParaRPr lang="en-US" dirty="0">
              <a:solidFill>
                <a:srgbClr val="006600"/>
              </a:solidFill>
            </a:endParaRPr>
          </a:p>
        </p:txBody>
      </p:sp>
      <p:sp>
        <p:nvSpPr>
          <p:cNvPr id="6" name="Slide Number Placeholder 5"/>
          <p:cNvSpPr>
            <a:spLocks noGrp="1"/>
          </p:cNvSpPr>
          <p:nvPr>
            <p:ph type="sldNum" sz="quarter" idx="12"/>
          </p:nvPr>
        </p:nvSpPr>
        <p:spPr/>
        <p:txBody>
          <a:bodyPr/>
          <a:lstStyle/>
          <a:p>
            <a:fld id="{69E57DC2-970A-4B3E-BB1C-7A09969E49DF}" type="slidenum">
              <a:rPr lang="en-US" smtClean="0">
                <a:solidFill>
                  <a:srgbClr val="006600"/>
                </a:solidFill>
              </a:rPr>
              <a:pPr/>
              <a:t>‹#›</a:t>
            </a:fld>
            <a:endParaRPr lang="en-US" dirty="0">
              <a:solidFill>
                <a:srgbClr val="006600"/>
              </a:solidFill>
            </a:endParaRPr>
          </a:p>
        </p:txBody>
      </p:sp>
    </p:spTree>
    <p:extLst>
      <p:ext uri="{BB962C8B-B14F-4D97-AF65-F5344CB8AC3E}">
        <p14:creationId xmlns:p14="http://schemas.microsoft.com/office/powerpoint/2010/main" xmlns="" val="214047211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73769" y="1301361"/>
            <a:ext cx="7209728" cy="2852737"/>
          </a:xfrm>
        </p:spPr>
        <p:txBody>
          <a:bodyPr anchor="b">
            <a:normAutofit/>
          </a:bodyPr>
          <a:lstStyle>
            <a:lvl1pPr algn="r">
              <a:defRPr sz="6000" cap="all"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573769" y="4216328"/>
            <a:ext cx="7209728" cy="1143324"/>
          </a:xfrm>
        </p:spPr>
        <p:txBody>
          <a:bodyPr/>
          <a:lstStyle>
            <a:lvl1pPr marL="0" indent="0" algn="r">
              <a:lnSpc>
                <a:spcPct val="112000"/>
              </a:lnSpc>
              <a:spcBef>
                <a:spcPts val="0"/>
              </a:spcBef>
              <a:spcAft>
                <a:spcPts val="0"/>
              </a:spcAft>
              <a:buNone/>
              <a:defRPr sz="1800">
                <a:solidFill>
                  <a:schemeClr val="tx2"/>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554181" y="6453386"/>
            <a:ext cx="1216807" cy="404614"/>
          </a:xfrm>
        </p:spPr>
        <p:txBody>
          <a:bodyPr/>
          <a:lstStyle>
            <a:lvl1pPr>
              <a:defRPr>
                <a:solidFill>
                  <a:schemeClr val="tx2"/>
                </a:solidFill>
              </a:defRPr>
            </a:lvl1pPr>
          </a:lstStyle>
          <a:p>
            <a:fld id="{87DE6118-2437-4B30-8E3C-4D2BE6020583}" type="datetimeFigureOut">
              <a:rPr lang="en-US" smtClean="0">
                <a:solidFill>
                  <a:srgbClr val="FFFFFF"/>
                </a:solidFill>
              </a:rPr>
              <a:pPr/>
              <a:t>9/8/2018</a:t>
            </a:fld>
            <a:endParaRPr lang="en-US" dirty="0">
              <a:solidFill>
                <a:srgbClr val="FFFFFF"/>
              </a:solidFill>
            </a:endParaRPr>
          </a:p>
        </p:txBody>
      </p:sp>
      <p:sp>
        <p:nvSpPr>
          <p:cNvPr id="5" name="Footer Placeholder 4"/>
          <p:cNvSpPr>
            <a:spLocks noGrp="1"/>
          </p:cNvSpPr>
          <p:nvPr>
            <p:ph type="ftr" sz="quarter" idx="11"/>
          </p:nvPr>
        </p:nvSpPr>
        <p:spPr>
          <a:xfrm>
            <a:off x="1938234" y="6453386"/>
            <a:ext cx="5267533" cy="404614"/>
          </a:xfrm>
        </p:spPr>
        <p:txBody>
          <a:bodyPr/>
          <a:lstStyle>
            <a:lvl1pPr algn="ctr">
              <a:defRPr>
                <a:solidFill>
                  <a:schemeClr val="tx2"/>
                </a:solidFill>
              </a:defRPr>
            </a:lvl1pPr>
          </a:lstStyle>
          <a:p>
            <a:endParaRPr lang="en-US" dirty="0">
              <a:solidFill>
                <a:srgbClr val="FFFFFF"/>
              </a:solidFill>
            </a:endParaRPr>
          </a:p>
        </p:txBody>
      </p:sp>
      <p:sp>
        <p:nvSpPr>
          <p:cNvPr id="6" name="Slide Number Placeholder 5"/>
          <p:cNvSpPr>
            <a:spLocks noGrp="1"/>
          </p:cNvSpPr>
          <p:nvPr>
            <p:ph type="sldNum" sz="quarter" idx="12"/>
          </p:nvPr>
        </p:nvSpPr>
        <p:spPr>
          <a:xfrm>
            <a:off x="7373012" y="6453386"/>
            <a:ext cx="1197219" cy="404614"/>
          </a:xfrm>
        </p:spPr>
        <p:txBody>
          <a:bodyPr/>
          <a:lstStyle>
            <a:lvl1pPr>
              <a:defRPr>
                <a:solidFill>
                  <a:schemeClr val="tx2"/>
                </a:solidFill>
              </a:defRPr>
            </a:lvl1pPr>
          </a:lstStyle>
          <a:p>
            <a:fld id="{69E57DC2-970A-4B3E-BB1C-7A09969E49DF}" type="slidenum">
              <a:rPr lang="en-US" smtClean="0">
                <a:solidFill>
                  <a:srgbClr val="FFFFFF"/>
                </a:solidFill>
              </a:rPr>
              <a:pPr/>
              <a:t>‹#›</a:t>
            </a:fld>
            <a:endParaRPr lang="en-US" dirty="0">
              <a:solidFill>
                <a:srgbClr val="FFFFFF"/>
              </a:solidFill>
            </a:endParaRPr>
          </a:p>
        </p:txBody>
      </p:sp>
      <p:sp>
        <p:nvSpPr>
          <p:cNvPr id="7" name="Freeform 6"/>
          <p:cNvSpPr/>
          <p:nvPr/>
        </p:nvSpPr>
        <p:spPr bwMode="auto">
          <a:xfrm>
            <a:off x="6113972" y="1685652"/>
            <a:ext cx="2456260"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bg2"/>
          </a:solidFill>
          <a:ln w="0">
            <a:noFill/>
            <a:prstDash val="solid"/>
            <a:round/>
            <a:headEnd/>
            <a:tailEnd/>
          </a:ln>
        </p:spPr>
      </p:sp>
      <p:sp>
        <p:nvSpPr>
          <p:cNvPr id="8" name="Freeform 7"/>
          <p:cNvSpPr/>
          <p:nvPr/>
        </p:nvSpPr>
        <p:spPr bwMode="auto">
          <a:xfrm>
            <a:off x="6113972" y="1685652"/>
            <a:ext cx="2456260"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extLst>
      <p:ext uri="{BB962C8B-B14F-4D97-AF65-F5344CB8AC3E}">
        <p14:creationId xmlns:p14="http://schemas.microsoft.com/office/powerpoint/2010/main" xmlns="" val="1078304942"/>
      </p:ext>
    </p:extLst>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a:t>Click to edit Master title style</a:t>
            </a:r>
            <a:endParaRPr lang="en-US" dirty="0"/>
          </a:p>
        </p:txBody>
      </p:sp>
      <p:sp>
        <p:nvSpPr>
          <p:cNvPr id="3" name="Content Placeholder 2"/>
          <p:cNvSpPr>
            <a:spLocks noGrp="1"/>
          </p:cNvSpPr>
          <p:nvPr>
            <p:ph sz="half" idx="1"/>
          </p:nvPr>
        </p:nvSpPr>
        <p:spPr>
          <a:xfrm>
            <a:off x="1028700" y="2286000"/>
            <a:ext cx="3335840"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894052" y="2286000"/>
            <a:ext cx="3335840"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7DE6118-2437-4B30-8E3C-4D2BE6020583}" type="datetimeFigureOut">
              <a:rPr lang="en-US" smtClean="0">
                <a:solidFill>
                  <a:srgbClr val="006600"/>
                </a:solidFill>
              </a:rPr>
              <a:pPr/>
              <a:t>9/8/2018</a:t>
            </a:fld>
            <a:endParaRPr lang="en-US" dirty="0">
              <a:solidFill>
                <a:srgbClr val="006600"/>
              </a:solidFill>
            </a:endParaRPr>
          </a:p>
        </p:txBody>
      </p:sp>
      <p:sp>
        <p:nvSpPr>
          <p:cNvPr id="6" name="Footer Placeholder 5"/>
          <p:cNvSpPr>
            <a:spLocks noGrp="1"/>
          </p:cNvSpPr>
          <p:nvPr>
            <p:ph type="ftr" sz="quarter" idx="11"/>
          </p:nvPr>
        </p:nvSpPr>
        <p:spPr/>
        <p:txBody>
          <a:bodyPr/>
          <a:lstStyle/>
          <a:p>
            <a:endParaRPr lang="en-US" dirty="0">
              <a:solidFill>
                <a:srgbClr val="006600"/>
              </a:solidFill>
            </a:endParaRPr>
          </a:p>
        </p:txBody>
      </p:sp>
      <p:sp>
        <p:nvSpPr>
          <p:cNvPr id="7" name="Slide Number Placeholder 6"/>
          <p:cNvSpPr>
            <a:spLocks noGrp="1"/>
          </p:cNvSpPr>
          <p:nvPr>
            <p:ph type="sldNum" sz="quarter" idx="12"/>
          </p:nvPr>
        </p:nvSpPr>
        <p:spPr/>
        <p:txBody>
          <a:bodyPr/>
          <a:lstStyle/>
          <a:p>
            <a:fld id="{69E57DC2-970A-4B3E-BB1C-7A09969E49DF}" type="slidenum">
              <a:rPr lang="en-US" smtClean="0">
                <a:solidFill>
                  <a:srgbClr val="006600"/>
                </a:solidFill>
              </a:rPr>
              <a:pPr/>
              <a:t>‹#›</a:t>
            </a:fld>
            <a:endParaRPr lang="en-US" dirty="0">
              <a:solidFill>
                <a:srgbClr val="006600"/>
              </a:solidFill>
            </a:endParaRPr>
          </a:p>
        </p:txBody>
      </p:sp>
    </p:spTree>
    <p:extLst>
      <p:ext uri="{BB962C8B-B14F-4D97-AF65-F5344CB8AC3E}">
        <p14:creationId xmlns:p14="http://schemas.microsoft.com/office/powerpoint/2010/main" xmlns="" val="191379437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028700" y="685800"/>
            <a:ext cx="7200900" cy="1485900"/>
          </a:xfrm>
        </p:spPr>
        <p:txBody>
          <a:bodyPr/>
          <a:lstStyle>
            <a:lvl1pPr>
              <a:defRPr>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28700" y="2340230"/>
            <a:ext cx="3335840" cy="823912"/>
          </a:xfrm>
        </p:spPr>
        <p:txBody>
          <a:bodyPr anchor="b">
            <a:noAutofit/>
          </a:bodyPr>
          <a:lstStyle>
            <a:lvl1pPr marL="0" indent="0">
              <a:lnSpc>
                <a:spcPct val="84000"/>
              </a:lnSpc>
              <a:spcBef>
                <a:spcPts val="0"/>
              </a:spcBef>
              <a:spcAft>
                <a:spcPts val="0"/>
              </a:spcAft>
              <a:buNone/>
              <a:defRPr sz="2400" b="0"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1028700" y="3305208"/>
            <a:ext cx="3335839"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893760" y="2349754"/>
            <a:ext cx="3335840" cy="823912"/>
          </a:xfrm>
        </p:spPr>
        <p:txBody>
          <a:bodyPr anchor="b">
            <a:noAutofit/>
          </a:bodyPr>
          <a:lstStyle>
            <a:lvl1pPr marL="0" indent="0">
              <a:lnSpc>
                <a:spcPct val="84000"/>
              </a:lnSpc>
              <a:spcBef>
                <a:spcPts val="0"/>
              </a:spcBef>
              <a:spcAft>
                <a:spcPts val="0"/>
              </a:spcAft>
              <a:buNone/>
              <a:defRPr sz="2400" b="0"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893760" y="3305208"/>
            <a:ext cx="3335840"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7DE6118-2437-4B30-8E3C-4D2BE6020583}" type="datetimeFigureOut">
              <a:rPr lang="en-US" smtClean="0">
                <a:solidFill>
                  <a:srgbClr val="006600"/>
                </a:solidFill>
              </a:rPr>
              <a:pPr/>
              <a:t>9/8/2018</a:t>
            </a:fld>
            <a:endParaRPr lang="en-US" dirty="0">
              <a:solidFill>
                <a:srgbClr val="006600"/>
              </a:solidFill>
            </a:endParaRPr>
          </a:p>
        </p:txBody>
      </p:sp>
      <p:sp>
        <p:nvSpPr>
          <p:cNvPr id="8" name="Footer Placeholder 7"/>
          <p:cNvSpPr>
            <a:spLocks noGrp="1"/>
          </p:cNvSpPr>
          <p:nvPr>
            <p:ph type="ftr" sz="quarter" idx="11"/>
          </p:nvPr>
        </p:nvSpPr>
        <p:spPr/>
        <p:txBody>
          <a:bodyPr/>
          <a:lstStyle/>
          <a:p>
            <a:endParaRPr lang="en-US" dirty="0">
              <a:solidFill>
                <a:srgbClr val="006600"/>
              </a:solidFill>
            </a:endParaRPr>
          </a:p>
        </p:txBody>
      </p:sp>
      <p:sp>
        <p:nvSpPr>
          <p:cNvPr id="9" name="Slide Number Placeholder 8"/>
          <p:cNvSpPr>
            <a:spLocks noGrp="1"/>
          </p:cNvSpPr>
          <p:nvPr>
            <p:ph type="sldNum" sz="quarter" idx="12"/>
          </p:nvPr>
        </p:nvSpPr>
        <p:spPr/>
        <p:txBody>
          <a:bodyPr/>
          <a:lstStyle/>
          <a:p>
            <a:fld id="{69E57DC2-970A-4B3E-BB1C-7A09969E49DF}" type="slidenum">
              <a:rPr lang="en-US" smtClean="0">
                <a:solidFill>
                  <a:srgbClr val="006600"/>
                </a:solidFill>
              </a:rPr>
              <a:pPr/>
              <a:t>‹#›</a:t>
            </a:fld>
            <a:endParaRPr lang="en-US" dirty="0">
              <a:solidFill>
                <a:srgbClr val="006600"/>
              </a:solidFill>
            </a:endParaRPr>
          </a:p>
        </p:txBody>
      </p:sp>
    </p:spTree>
    <p:extLst>
      <p:ext uri="{BB962C8B-B14F-4D97-AF65-F5344CB8AC3E}">
        <p14:creationId xmlns:p14="http://schemas.microsoft.com/office/powerpoint/2010/main" xmlns="" val="32532348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7DE6118-2437-4B30-8E3C-4D2BE6020583}" type="datetimeFigureOut">
              <a:rPr lang="en-US" smtClean="0">
                <a:solidFill>
                  <a:srgbClr val="006600"/>
                </a:solidFill>
              </a:rPr>
              <a:pPr/>
              <a:t>9/8/2018</a:t>
            </a:fld>
            <a:endParaRPr lang="en-US" dirty="0">
              <a:solidFill>
                <a:srgbClr val="006600"/>
              </a:solidFill>
            </a:endParaRPr>
          </a:p>
        </p:txBody>
      </p:sp>
      <p:sp>
        <p:nvSpPr>
          <p:cNvPr id="4" name="Footer Placeholder 3"/>
          <p:cNvSpPr>
            <a:spLocks noGrp="1"/>
          </p:cNvSpPr>
          <p:nvPr>
            <p:ph type="ftr" sz="quarter" idx="11"/>
          </p:nvPr>
        </p:nvSpPr>
        <p:spPr/>
        <p:txBody>
          <a:bodyPr/>
          <a:lstStyle/>
          <a:p>
            <a:endParaRPr lang="en-US" dirty="0">
              <a:solidFill>
                <a:srgbClr val="006600"/>
              </a:solidFill>
            </a:endParaRPr>
          </a:p>
        </p:txBody>
      </p:sp>
      <p:sp>
        <p:nvSpPr>
          <p:cNvPr id="5" name="Slide Number Placeholder 4"/>
          <p:cNvSpPr>
            <a:spLocks noGrp="1"/>
          </p:cNvSpPr>
          <p:nvPr>
            <p:ph type="sldNum" sz="quarter" idx="12"/>
          </p:nvPr>
        </p:nvSpPr>
        <p:spPr/>
        <p:txBody>
          <a:bodyPr/>
          <a:lstStyle/>
          <a:p>
            <a:fld id="{69E57DC2-970A-4B3E-BB1C-7A09969E49DF}" type="slidenum">
              <a:rPr lang="en-US" smtClean="0">
                <a:solidFill>
                  <a:srgbClr val="006600"/>
                </a:solidFill>
              </a:rPr>
              <a:pPr/>
              <a:t>‹#›</a:t>
            </a:fld>
            <a:endParaRPr lang="en-US" dirty="0">
              <a:solidFill>
                <a:srgbClr val="006600"/>
              </a:solidFill>
            </a:endParaRPr>
          </a:p>
        </p:txBody>
      </p:sp>
    </p:spTree>
    <p:extLst>
      <p:ext uri="{BB962C8B-B14F-4D97-AF65-F5344CB8AC3E}">
        <p14:creationId xmlns:p14="http://schemas.microsoft.com/office/powerpoint/2010/main" xmlns="" val="74594434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DE6118-2437-4B30-8E3C-4D2BE6020583}" type="datetimeFigureOut">
              <a:rPr lang="en-US" smtClean="0">
                <a:solidFill>
                  <a:srgbClr val="006600"/>
                </a:solidFill>
              </a:rPr>
              <a:pPr/>
              <a:t>9/8/2018</a:t>
            </a:fld>
            <a:endParaRPr lang="en-US" dirty="0">
              <a:solidFill>
                <a:srgbClr val="006600"/>
              </a:solidFill>
            </a:endParaRPr>
          </a:p>
        </p:txBody>
      </p:sp>
      <p:sp>
        <p:nvSpPr>
          <p:cNvPr id="3" name="Footer Placeholder 2"/>
          <p:cNvSpPr>
            <a:spLocks noGrp="1"/>
          </p:cNvSpPr>
          <p:nvPr>
            <p:ph type="ftr" sz="quarter" idx="11"/>
          </p:nvPr>
        </p:nvSpPr>
        <p:spPr/>
        <p:txBody>
          <a:bodyPr/>
          <a:lstStyle/>
          <a:p>
            <a:endParaRPr lang="en-US" dirty="0">
              <a:solidFill>
                <a:srgbClr val="006600"/>
              </a:solidFill>
            </a:endParaRPr>
          </a:p>
        </p:txBody>
      </p:sp>
      <p:sp>
        <p:nvSpPr>
          <p:cNvPr id="4" name="Slide Number Placeholder 3"/>
          <p:cNvSpPr>
            <a:spLocks noGrp="1"/>
          </p:cNvSpPr>
          <p:nvPr>
            <p:ph type="sldNum" sz="quarter" idx="12"/>
          </p:nvPr>
        </p:nvSpPr>
        <p:spPr/>
        <p:txBody>
          <a:bodyPr/>
          <a:lstStyle/>
          <a:p>
            <a:fld id="{69E57DC2-970A-4B3E-BB1C-7A09969E49DF}" type="slidenum">
              <a:rPr lang="en-US" smtClean="0">
                <a:solidFill>
                  <a:srgbClr val="006600"/>
                </a:solidFill>
              </a:rPr>
              <a:pPr/>
              <a:t>‹#›</a:t>
            </a:fld>
            <a:endParaRPr lang="en-US" dirty="0">
              <a:solidFill>
                <a:srgbClr val="006600"/>
              </a:solidFill>
            </a:endParaRPr>
          </a:p>
        </p:txBody>
      </p:sp>
    </p:spTree>
    <p:extLst>
      <p:ext uri="{BB962C8B-B14F-4D97-AF65-F5344CB8AC3E}">
        <p14:creationId xmlns:p14="http://schemas.microsoft.com/office/powerpoint/2010/main" xmlns="" val="12727868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376"/>
            <a:ext cx="397764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542925" y="685800"/>
            <a:ext cx="2891790" cy="2157884"/>
          </a:xfrm>
        </p:spPr>
        <p:txBody>
          <a:bodyPr anchor="t">
            <a:noAutofit/>
          </a:bodyPr>
          <a:lstStyle>
            <a:lvl1pPr>
              <a:lnSpc>
                <a:spcPct val="84000"/>
              </a:lnSpc>
              <a:defRPr sz="4400" baseline="0">
                <a:solidFill>
                  <a:schemeClr val="tx2"/>
                </a:solidFill>
              </a:defRPr>
            </a:lvl1pPr>
          </a:lstStyle>
          <a:p>
            <a:r>
              <a:rPr lang="en-US"/>
              <a:t>Click to edit Master title style</a:t>
            </a:r>
            <a:endParaRPr lang="en-US" dirty="0"/>
          </a:p>
        </p:txBody>
      </p:sp>
      <p:sp>
        <p:nvSpPr>
          <p:cNvPr id="3" name="Content Placeholder 2"/>
          <p:cNvSpPr>
            <a:spLocks noGrp="1"/>
          </p:cNvSpPr>
          <p:nvPr>
            <p:ph idx="1"/>
          </p:nvPr>
        </p:nvSpPr>
        <p:spPr>
          <a:xfrm>
            <a:off x="4692015" y="685801"/>
            <a:ext cx="3909060" cy="5175250"/>
          </a:xfrm>
        </p:spPr>
        <p:txBody>
          <a:bodyPr/>
          <a:lstStyle>
            <a:lvl1pPr>
              <a:defRPr sz="1500"/>
            </a:lvl1pPr>
            <a:lvl2pPr>
              <a:defRPr sz="1500"/>
            </a:lvl2pPr>
            <a:lvl3pPr>
              <a:defRPr sz="1350"/>
            </a:lvl3pPr>
            <a:lvl4pPr>
              <a:defRPr sz="135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42925" y="2856344"/>
            <a:ext cx="2891790" cy="3011056"/>
          </a:xfrm>
        </p:spPr>
        <p:txBody>
          <a:bodyPr>
            <a:normAutofit/>
          </a:bodyPr>
          <a:lstStyle>
            <a:lvl1pPr marL="0" indent="0">
              <a:lnSpc>
                <a:spcPct val="113000"/>
              </a:lnSpc>
              <a:spcBef>
                <a:spcPts val="0"/>
              </a:spcBef>
              <a:spcAft>
                <a:spcPts val="1500"/>
              </a:spcAft>
              <a:buNone/>
              <a:defRPr sz="16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a:xfrm>
            <a:off x="542925" y="6453386"/>
            <a:ext cx="903429" cy="404614"/>
          </a:xfrm>
        </p:spPr>
        <p:txBody>
          <a:bodyPr/>
          <a:lstStyle>
            <a:lvl1pPr>
              <a:defRPr>
                <a:solidFill>
                  <a:schemeClr val="tx2"/>
                </a:solidFill>
              </a:defRPr>
            </a:lvl1pPr>
          </a:lstStyle>
          <a:p>
            <a:fld id="{87DE6118-2437-4B30-8E3C-4D2BE6020583}" type="datetimeFigureOut">
              <a:rPr lang="en-US" smtClean="0">
                <a:solidFill>
                  <a:srgbClr val="006600"/>
                </a:solidFill>
              </a:rPr>
              <a:pPr/>
              <a:t>9/8/2018</a:t>
            </a:fld>
            <a:endParaRPr lang="en-US" dirty="0">
              <a:solidFill>
                <a:srgbClr val="006600"/>
              </a:solidFill>
            </a:endParaRPr>
          </a:p>
        </p:txBody>
      </p:sp>
      <p:sp>
        <p:nvSpPr>
          <p:cNvPr id="6" name="Footer Placeholder 5"/>
          <p:cNvSpPr>
            <a:spLocks noGrp="1"/>
          </p:cNvSpPr>
          <p:nvPr>
            <p:ph type="ftr" sz="quarter" idx="11"/>
          </p:nvPr>
        </p:nvSpPr>
        <p:spPr>
          <a:xfrm>
            <a:off x="1654459" y="6453386"/>
            <a:ext cx="1780256" cy="404614"/>
          </a:xfrm>
        </p:spPr>
        <p:txBody>
          <a:bodyPr/>
          <a:lstStyle>
            <a:lvl1pPr>
              <a:defRPr>
                <a:solidFill>
                  <a:schemeClr val="tx2"/>
                </a:solidFill>
              </a:defRPr>
            </a:lvl1pPr>
          </a:lstStyle>
          <a:p>
            <a:endParaRPr lang="en-US" dirty="0">
              <a:solidFill>
                <a:srgbClr val="006600"/>
              </a:solidFill>
            </a:endParaRPr>
          </a:p>
        </p:txBody>
      </p:sp>
      <p:sp>
        <p:nvSpPr>
          <p:cNvPr id="7" name="Slide Number Placeholder 6"/>
          <p:cNvSpPr>
            <a:spLocks noGrp="1"/>
          </p:cNvSpPr>
          <p:nvPr>
            <p:ph type="sldNum" sz="quarter" idx="12"/>
          </p:nvPr>
        </p:nvSpPr>
        <p:spPr>
          <a:xfrm>
            <a:off x="7412355" y="6453386"/>
            <a:ext cx="1197219" cy="404614"/>
          </a:xfrm>
        </p:spPr>
        <p:txBody>
          <a:bodyPr/>
          <a:lstStyle>
            <a:lvl1pPr>
              <a:defRPr>
                <a:solidFill>
                  <a:schemeClr val="tx2"/>
                </a:solidFill>
              </a:defRPr>
            </a:lvl1pPr>
          </a:lstStyle>
          <a:p>
            <a:fld id="{69E57DC2-970A-4B3E-BB1C-7A09969E49DF}" type="slidenum">
              <a:rPr lang="en-US" smtClean="0">
                <a:solidFill>
                  <a:srgbClr val="006600"/>
                </a:solidFill>
              </a:rPr>
              <a:pPr/>
              <a:t>‹#›</a:t>
            </a:fld>
            <a:endParaRPr lang="en-US" dirty="0">
              <a:solidFill>
                <a:srgbClr val="006600"/>
              </a:solidFill>
            </a:endParaRPr>
          </a:p>
        </p:txBody>
      </p:sp>
      <p:sp>
        <p:nvSpPr>
          <p:cNvPr id="9" name="Rectangle 8"/>
          <p:cNvSpPr/>
          <p:nvPr/>
        </p:nvSpPr>
        <p:spPr>
          <a:xfrm>
            <a:off x="3977640"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3977640"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xmlns="" val="14599367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smtClean="0"/>
              <a:pPr/>
              <a:t>9/8/2018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smtClean="0"/>
              <a:pPr/>
              <a:t>‹#›</a:t>
            </a:fld>
            <a:endParaRPr lang="en-US" dirty="0"/>
          </a:p>
        </p:txBody>
      </p:sp>
    </p:spTree>
    <p:extLst>
      <p:ext uri="{BB962C8B-B14F-4D97-AF65-F5344CB8AC3E}">
        <p14:creationId xmlns:p14="http://schemas.microsoft.com/office/powerpoint/2010/main" xmlns="" val="212485809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376"/>
            <a:ext cx="397764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542925" y="685800"/>
            <a:ext cx="2891790" cy="2157884"/>
          </a:xfrm>
        </p:spPr>
        <p:txBody>
          <a:bodyPr anchor="t">
            <a:normAutofit/>
          </a:bodyPr>
          <a:lstStyle>
            <a:lvl1pPr>
              <a:lnSpc>
                <a:spcPct val="84000"/>
              </a:lnSpc>
              <a:defRPr sz="44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4149090" y="1"/>
            <a:ext cx="4994910" cy="6857999"/>
          </a:xfrm>
        </p:spPr>
        <p:txBody>
          <a:bodyPr anchor="t">
            <a:normAutofit/>
          </a:bodyPr>
          <a:lstStyle>
            <a:lvl1pPr marL="0" indent="0">
              <a:buNone/>
              <a:defRPr sz="1500"/>
            </a:lvl1pPr>
            <a:lvl2pPr marL="342900" indent="0">
              <a:buNone/>
              <a:defRPr sz="1500"/>
            </a:lvl2pPr>
            <a:lvl3pPr marL="685800" indent="0">
              <a:buNone/>
              <a:defRPr sz="15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542925" y="2855968"/>
            <a:ext cx="2891790" cy="3011432"/>
          </a:xfrm>
        </p:spPr>
        <p:txBody>
          <a:bodyPr>
            <a:normAutofit/>
          </a:bodyPr>
          <a:lstStyle>
            <a:lvl1pPr marL="0" indent="0">
              <a:lnSpc>
                <a:spcPct val="113000"/>
              </a:lnSpc>
              <a:spcBef>
                <a:spcPts val="0"/>
              </a:spcBef>
              <a:spcAft>
                <a:spcPts val="1500"/>
              </a:spcAft>
              <a:buNone/>
              <a:defRPr sz="16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a:xfrm>
            <a:off x="542925" y="6453386"/>
            <a:ext cx="903429" cy="404614"/>
          </a:xfrm>
        </p:spPr>
        <p:txBody>
          <a:bodyPr/>
          <a:lstStyle>
            <a:lvl1pPr>
              <a:defRPr>
                <a:solidFill>
                  <a:schemeClr val="tx2"/>
                </a:solidFill>
              </a:defRPr>
            </a:lvl1pPr>
          </a:lstStyle>
          <a:p>
            <a:fld id="{87DE6118-2437-4B30-8E3C-4D2BE6020583}" type="datetimeFigureOut">
              <a:rPr lang="en-US" smtClean="0">
                <a:solidFill>
                  <a:srgbClr val="006600"/>
                </a:solidFill>
              </a:rPr>
              <a:pPr/>
              <a:t>9/8/2018</a:t>
            </a:fld>
            <a:endParaRPr lang="en-US" dirty="0">
              <a:solidFill>
                <a:srgbClr val="006600"/>
              </a:solidFill>
            </a:endParaRPr>
          </a:p>
        </p:txBody>
      </p:sp>
      <p:sp>
        <p:nvSpPr>
          <p:cNvPr id="6" name="Footer Placeholder 5"/>
          <p:cNvSpPr>
            <a:spLocks noGrp="1"/>
          </p:cNvSpPr>
          <p:nvPr>
            <p:ph type="ftr" sz="quarter" idx="11"/>
          </p:nvPr>
        </p:nvSpPr>
        <p:spPr>
          <a:xfrm>
            <a:off x="1654459" y="6453386"/>
            <a:ext cx="1780256" cy="404614"/>
          </a:xfrm>
        </p:spPr>
        <p:txBody>
          <a:bodyPr/>
          <a:lstStyle>
            <a:lvl1pPr>
              <a:defRPr>
                <a:solidFill>
                  <a:schemeClr val="tx2"/>
                </a:solidFill>
              </a:defRPr>
            </a:lvl1pPr>
          </a:lstStyle>
          <a:p>
            <a:endParaRPr lang="en-US" dirty="0">
              <a:solidFill>
                <a:srgbClr val="006600"/>
              </a:solidFill>
            </a:endParaRPr>
          </a:p>
        </p:txBody>
      </p:sp>
      <p:sp>
        <p:nvSpPr>
          <p:cNvPr id="7" name="Slide Number Placeholder 6"/>
          <p:cNvSpPr>
            <a:spLocks noGrp="1"/>
          </p:cNvSpPr>
          <p:nvPr>
            <p:ph type="sldNum" sz="quarter" idx="12"/>
          </p:nvPr>
        </p:nvSpPr>
        <p:spPr>
          <a:xfrm>
            <a:off x="7412355" y="6453386"/>
            <a:ext cx="1197219" cy="404614"/>
          </a:xfrm>
        </p:spPr>
        <p:txBody>
          <a:bodyPr/>
          <a:lstStyle>
            <a:lvl1pPr>
              <a:defRPr>
                <a:solidFill>
                  <a:schemeClr val="tx2"/>
                </a:solidFill>
              </a:defRPr>
            </a:lvl1pPr>
          </a:lstStyle>
          <a:p>
            <a:fld id="{69E57DC2-970A-4B3E-BB1C-7A09969E49DF}" type="slidenum">
              <a:rPr lang="en-US" smtClean="0">
                <a:solidFill>
                  <a:srgbClr val="006600"/>
                </a:solidFill>
              </a:rPr>
              <a:pPr/>
              <a:t>‹#›</a:t>
            </a:fld>
            <a:endParaRPr lang="en-US" dirty="0">
              <a:solidFill>
                <a:srgbClr val="006600"/>
              </a:solidFill>
            </a:endParaRPr>
          </a:p>
        </p:txBody>
      </p:sp>
      <p:sp>
        <p:nvSpPr>
          <p:cNvPr id="9" name="Rectangle 8"/>
          <p:cNvSpPr/>
          <p:nvPr/>
        </p:nvSpPr>
        <p:spPr>
          <a:xfrm>
            <a:off x="3977640"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3977640"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xmlns="" val="52037682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028700" y="2295526"/>
            <a:ext cx="7200900" cy="35718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smtClean="0">
                <a:solidFill>
                  <a:srgbClr val="006600"/>
                </a:solidFill>
              </a:rPr>
              <a:pPr/>
              <a:t>9/8/2018</a:t>
            </a:fld>
            <a:endParaRPr lang="en-US" dirty="0">
              <a:solidFill>
                <a:srgbClr val="006600"/>
              </a:solidFill>
            </a:endParaRPr>
          </a:p>
        </p:txBody>
      </p:sp>
      <p:sp>
        <p:nvSpPr>
          <p:cNvPr id="5" name="Footer Placeholder 4"/>
          <p:cNvSpPr>
            <a:spLocks noGrp="1"/>
          </p:cNvSpPr>
          <p:nvPr>
            <p:ph type="ftr" sz="quarter" idx="11"/>
          </p:nvPr>
        </p:nvSpPr>
        <p:spPr/>
        <p:txBody>
          <a:bodyPr/>
          <a:lstStyle/>
          <a:p>
            <a:endParaRPr lang="en-US" dirty="0">
              <a:solidFill>
                <a:srgbClr val="006600"/>
              </a:solidFill>
            </a:endParaRPr>
          </a:p>
        </p:txBody>
      </p:sp>
      <p:sp>
        <p:nvSpPr>
          <p:cNvPr id="6" name="Slide Number Placeholder 5"/>
          <p:cNvSpPr>
            <a:spLocks noGrp="1"/>
          </p:cNvSpPr>
          <p:nvPr>
            <p:ph type="sldNum" sz="quarter" idx="12"/>
          </p:nvPr>
        </p:nvSpPr>
        <p:spPr/>
        <p:txBody>
          <a:bodyPr/>
          <a:lstStyle/>
          <a:p>
            <a:fld id="{69E57DC2-970A-4B3E-BB1C-7A09969E49DF}" type="slidenum">
              <a:rPr lang="en-US" smtClean="0">
                <a:solidFill>
                  <a:srgbClr val="006600"/>
                </a:solidFill>
              </a:rPr>
              <a:pPr/>
              <a:t>‹#›</a:t>
            </a:fld>
            <a:endParaRPr lang="en-US" dirty="0">
              <a:solidFill>
                <a:srgbClr val="006600"/>
              </a:solidFill>
            </a:endParaRPr>
          </a:p>
        </p:txBody>
      </p:sp>
    </p:spTree>
    <p:extLst>
      <p:ext uri="{BB962C8B-B14F-4D97-AF65-F5344CB8AC3E}">
        <p14:creationId xmlns:p14="http://schemas.microsoft.com/office/powerpoint/2010/main" xmlns="" val="412936769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80797" y="624156"/>
            <a:ext cx="1490950" cy="524324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028700" y="624156"/>
            <a:ext cx="5724525" cy="52432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smtClean="0">
                <a:solidFill>
                  <a:srgbClr val="006600"/>
                </a:solidFill>
              </a:rPr>
              <a:pPr/>
              <a:t>9/8/2018</a:t>
            </a:fld>
            <a:endParaRPr lang="en-US" dirty="0">
              <a:solidFill>
                <a:srgbClr val="006600"/>
              </a:solidFill>
            </a:endParaRPr>
          </a:p>
        </p:txBody>
      </p:sp>
      <p:sp>
        <p:nvSpPr>
          <p:cNvPr id="5" name="Footer Placeholder 4"/>
          <p:cNvSpPr>
            <a:spLocks noGrp="1"/>
          </p:cNvSpPr>
          <p:nvPr>
            <p:ph type="ftr" sz="quarter" idx="11"/>
          </p:nvPr>
        </p:nvSpPr>
        <p:spPr/>
        <p:txBody>
          <a:bodyPr/>
          <a:lstStyle/>
          <a:p>
            <a:endParaRPr lang="en-US" dirty="0">
              <a:solidFill>
                <a:srgbClr val="006600"/>
              </a:solidFill>
            </a:endParaRPr>
          </a:p>
        </p:txBody>
      </p:sp>
      <p:sp>
        <p:nvSpPr>
          <p:cNvPr id="6" name="Slide Number Placeholder 5"/>
          <p:cNvSpPr>
            <a:spLocks noGrp="1"/>
          </p:cNvSpPr>
          <p:nvPr>
            <p:ph type="sldNum" sz="quarter" idx="12"/>
          </p:nvPr>
        </p:nvSpPr>
        <p:spPr/>
        <p:txBody>
          <a:bodyPr/>
          <a:lstStyle/>
          <a:p>
            <a:fld id="{69E57DC2-970A-4B3E-BB1C-7A09969E49DF}" type="slidenum">
              <a:rPr lang="en-US" smtClean="0">
                <a:solidFill>
                  <a:srgbClr val="006600"/>
                </a:solidFill>
              </a:rPr>
              <a:pPr/>
              <a:t>‹#›</a:t>
            </a:fld>
            <a:endParaRPr lang="en-US" dirty="0">
              <a:solidFill>
                <a:srgbClr val="006600"/>
              </a:solidFill>
            </a:endParaRPr>
          </a:p>
        </p:txBody>
      </p:sp>
    </p:spTree>
    <p:extLst>
      <p:ext uri="{BB962C8B-B14F-4D97-AF65-F5344CB8AC3E}">
        <p14:creationId xmlns:p14="http://schemas.microsoft.com/office/powerpoint/2010/main" xmlns="" val="41359672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73769" y="1301361"/>
            <a:ext cx="7209728" cy="2852737"/>
          </a:xfrm>
        </p:spPr>
        <p:txBody>
          <a:bodyPr anchor="b">
            <a:normAutofit/>
          </a:bodyPr>
          <a:lstStyle>
            <a:lvl1pPr algn="r">
              <a:defRPr sz="6000" cap="all"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573769" y="4216328"/>
            <a:ext cx="7209728" cy="1143324"/>
          </a:xfrm>
        </p:spPr>
        <p:txBody>
          <a:bodyPr/>
          <a:lstStyle>
            <a:lvl1pPr marL="0" indent="0" algn="r">
              <a:lnSpc>
                <a:spcPct val="112000"/>
              </a:lnSpc>
              <a:spcBef>
                <a:spcPts val="0"/>
              </a:spcBef>
              <a:spcAft>
                <a:spcPts val="0"/>
              </a:spcAft>
              <a:buNone/>
              <a:defRPr sz="1800">
                <a:solidFill>
                  <a:schemeClr val="tx2"/>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554181" y="6453386"/>
            <a:ext cx="1216807" cy="404614"/>
          </a:xfrm>
        </p:spPr>
        <p:txBody>
          <a:bodyPr/>
          <a:lstStyle>
            <a:lvl1pPr>
              <a:defRPr>
                <a:solidFill>
                  <a:schemeClr val="tx2"/>
                </a:solidFill>
              </a:defRPr>
            </a:lvl1pPr>
          </a:lstStyle>
          <a:p>
            <a:fld id="{87DE6118-2437-4B30-8E3C-4D2BE6020583}" type="datetimeFigureOut">
              <a:rPr lang="en-US" smtClean="0"/>
              <a:pPr/>
              <a:t>9/8/2018</a:t>
            </a:fld>
            <a:endParaRPr lang="en-US" dirty="0"/>
          </a:p>
        </p:txBody>
      </p:sp>
      <p:sp>
        <p:nvSpPr>
          <p:cNvPr id="5" name="Footer Placeholder 4"/>
          <p:cNvSpPr>
            <a:spLocks noGrp="1"/>
          </p:cNvSpPr>
          <p:nvPr>
            <p:ph type="ftr" sz="quarter" idx="11"/>
          </p:nvPr>
        </p:nvSpPr>
        <p:spPr>
          <a:xfrm>
            <a:off x="1938234" y="6453386"/>
            <a:ext cx="5267533" cy="404614"/>
          </a:xfrm>
        </p:spPr>
        <p:txBody>
          <a:bodyPr/>
          <a:lstStyle>
            <a:lvl1pPr algn="ctr">
              <a:defRPr>
                <a:solidFill>
                  <a:schemeClr val="tx2"/>
                </a:solidFill>
              </a:defRPr>
            </a:lvl1pPr>
          </a:lstStyle>
          <a:p>
            <a:endParaRPr lang="en-US" dirty="0"/>
          </a:p>
        </p:txBody>
      </p:sp>
      <p:sp>
        <p:nvSpPr>
          <p:cNvPr id="6" name="Slide Number Placeholder 5"/>
          <p:cNvSpPr>
            <a:spLocks noGrp="1"/>
          </p:cNvSpPr>
          <p:nvPr>
            <p:ph type="sldNum" sz="quarter" idx="12"/>
          </p:nvPr>
        </p:nvSpPr>
        <p:spPr>
          <a:xfrm>
            <a:off x="7373012" y="6453386"/>
            <a:ext cx="1197219" cy="404614"/>
          </a:xfrm>
        </p:spPr>
        <p:txBody>
          <a:bodyPr/>
          <a:lstStyle>
            <a:lvl1pPr>
              <a:defRPr>
                <a:solidFill>
                  <a:schemeClr val="tx2"/>
                </a:solidFill>
              </a:defRPr>
            </a:lvl1pPr>
          </a:lstStyle>
          <a:p>
            <a:fld id="{69E57DC2-970A-4B3E-BB1C-7A09969E49DF}" type="slidenum">
              <a:rPr lang="en-US" smtClean="0"/>
              <a:pPr/>
              <a:t>‹#›</a:t>
            </a:fld>
            <a:endParaRPr lang="en-US" dirty="0"/>
          </a:p>
        </p:txBody>
      </p:sp>
      <p:sp>
        <p:nvSpPr>
          <p:cNvPr id="7" name="Freeform 6"/>
          <p:cNvSpPr/>
          <p:nvPr/>
        </p:nvSpPr>
        <p:spPr bwMode="auto">
          <a:xfrm>
            <a:off x="6113972" y="1685652"/>
            <a:ext cx="2456260"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bg2"/>
          </a:solidFill>
          <a:ln w="0">
            <a:noFill/>
            <a:prstDash val="solid"/>
            <a:round/>
            <a:headEnd/>
            <a:tailEnd/>
          </a:ln>
        </p:spPr>
      </p:sp>
      <p:sp>
        <p:nvSpPr>
          <p:cNvPr id="8" name="Freeform 7"/>
          <p:cNvSpPr/>
          <p:nvPr/>
        </p:nvSpPr>
        <p:spPr bwMode="auto">
          <a:xfrm>
            <a:off x="6113972" y="1685652"/>
            <a:ext cx="2456260"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extLst>
      <p:ext uri="{BB962C8B-B14F-4D97-AF65-F5344CB8AC3E}">
        <p14:creationId xmlns:p14="http://schemas.microsoft.com/office/powerpoint/2010/main" xmlns="" val="518571418"/>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a:t>Click to edit Master title style</a:t>
            </a:r>
            <a:endParaRPr lang="en-US" dirty="0"/>
          </a:p>
        </p:txBody>
      </p:sp>
      <p:sp>
        <p:nvSpPr>
          <p:cNvPr id="3" name="Content Placeholder 2"/>
          <p:cNvSpPr>
            <a:spLocks noGrp="1"/>
          </p:cNvSpPr>
          <p:nvPr>
            <p:ph sz="half" idx="1"/>
          </p:nvPr>
        </p:nvSpPr>
        <p:spPr>
          <a:xfrm>
            <a:off x="1028700" y="2286000"/>
            <a:ext cx="3335840"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894052" y="2286000"/>
            <a:ext cx="3335840"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7DE6118-2437-4B30-8E3C-4D2BE6020583}" type="datetimeFigureOut">
              <a:rPr lang="en-US" smtClean="0"/>
              <a:pPr/>
              <a:t>9/8/2018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smtClean="0"/>
              <a:pPr/>
              <a:t>‹#›</a:t>
            </a:fld>
            <a:endParaRPr lang="en-US" dirty="0"/>
          </a:p>
        </p:txBody>
      </p:sp>
    </p:spTree>
    <p:extLst>
      <p:ext uri="{BB962C8B-B14F-4D97-AF65-F5344CB8AC3E}">
        <p14:creationId xmlns:p14="http://schemas.microsoft.com/office/powerpoint/2010/main" xmlns="" val="3309593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028700" y="685800"/>
            <a:ext cx="7200900" cy="1485900"/>
          </a:xfrm>
        </p:spPr>
        <p:txBody>
          <a:bodyPr/>
          <a:lstStyle>
            <a:lvl1pPr>
              <a:defRPr>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28700" y="2340230"/>
            <a:ext cx="3335840" cy="823912"/>
          </a:xfrm>
        </p:spPr>
        <p:txBody>
          <a:bodyPr anchor="b">
            <a:noAutofit/>
          </a:bodyPr>
          <a:lstStyle>
            <a:lvl1pPr marL="0" indent="0">
              <a:lnSpc>
                <a:spcPct val="84000"/>
              </a:lnSpc>
              <a:spcBef>
                <a:spcPts val="0"/>
              </a:spcBef>
              <a:spcAft>
                <a:spcPts val="0"/>
              </a:spcAft>
              <a:buNone/>
              <a:defRPr sz="2400" b="0"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1028700" y="3305208"/>
            <a:ext cx="3335839"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893760" y="2349754"/>
            <a:ext cx="3335840" cy="823912"/>
          </a:xfrm>
        </p:spPr>
        <p:txBody>
          <a:bodyPr anchor="b">
            <a:noAutofit/>
          </a:bodyPr>
          <a:lstStyle>
            <a:lvl1pPr marL="0" indent="0">
              <a:lnSpc>
                <a:spcPct val="84000"/>
              </a:lnSpc>
              <a:spcBef>
                <a:spcPts val="0"/>
              </a:spcBef>
              <a:spcAft>
                <a:spcPts val="0"/>
              </a:spcAft>
              <a:buNone/>
              <a:defRPr sz="2400" b="0"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893760" y="3305208"/>
            <a:ext cx="3335840"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7DE6118-2437-4B30-8E3C-4D2BE6020583}" type="datetimeFigureOut">
              <a:rPr lang="en-US" smtClean="0"/>
              <a:pPr/>
              <a:t>9/8/2018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smtClean="0"/>
              <a:pPr/>
              <a:t>‹#›</a:t>
            </a:fld>
            <a:endParaRPr lang="en-US" dirty="0"/>
          </a:p>
        </p:txBody>
      </p:sp>
    </p:spTree>
    <p:extLst>
      <p:ext uri="{BB962C8B-B14F-4D97-AF65-F5344CB8AC3E}">
        <p14:creationId xmlns:p14="http://schemas.microsoft.com/office/powerpoint/2010/main" xmlns="" val="41886582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7DE6118-2437-4B30-8E3C-4D2BE6020583}" type="datetimeFigureOut">
              <a:rPr lang="en-US" smtClean="0"/>
              <a:pPr/>
              <a:t>9/8/2018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smtClean="0"/>
              <a:pPr/>
              <a:t>‹#›</a:t>
            </a:fld>
            <a:endParaRPr lang="en-US" dirty="0"/>
          </a:p>
        </p:txBody>
      </p:sp>
    </p:spTree>
    <p:extLst>
      <p:ext uri="{BB962C8B-B14F-4D97-AF65-F5344CB8AC3E}">
        <p14:creationId xmlns:p14="http://schemas.microsoft.com/office/powerpoint/2010/main" xmlns="" val="10214569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DE6118-2437-4B30-8E3C-4D2BE6020583}" type="datetimeFigureOut">
              <a:rPr lang="en-US" smtClean="0"/>
              <a:pPr/>
              <a:t>9/8/2018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smtClean="0"/>
              <a:pPr/>
              <a:t>‹#›</a:t>
            </a:fld>
            <a:endParaRPr lang="en-US" dirty="0"/>
          </a:p>
        </p:txBody>
      </p:sp>
    </p:spTree>
    <p:extLst>
      <p:ext uri="{BB962C8B-B14F-4D97-AF65-F5344CB8AC3E}">
        <p14:creationId xmlns:p14="http://schemas.microsoft.com/office/powerpoint/2010/main" xmlns="" val="5201904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376"/>
            <a:ext cx="397764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542925" y="685800"/>
            <a:ext cx="2891790" cy="2157884"/>
          </a:xfrm>
        </p:spPr>
        <p:txBody>
          <a:bodyPr anchor="t">
            <a:noAutofit/>
          </a:bodyPr>
          <a:lstStyle>
            <a:lvl1pPr>
              <a:lnSpc>
                <a:spcPct val="84000"/>
              </a:lnSpc>
              <a:defRPr sz="4400" baseline="0">
                <a:solidFill>
                  <a:schemeClr val="tx2"/>
                </a:solidFill>
              </a:defRPr>
            </a:lvl1pPr>
          </a:lstStyle>
          <a:p>
            <a:r>
              <a:rPr lang="en-US"/>
              <a:t>Click to edit Master title style</a:t>
            </a:r>
            <a:endParaRPr lang="en-US" dirty="0"/>
          </a:p>
        </p:txBody>
      </p:sp>
      <p:sp>
        <p:nvSpPr>
          <p:cNvPr id="3" name="Content Placeholder 2"/>
          <p:cNvSpPr>
            <a:spLocks noGrp="1"/>
          </p:cNvSpPr>
          <p:nvPr>
            <p:ph idx="1"/>
          </p:nvPr>
        </p:nvSpPr>
        <p:spPr>
          <a:xfrm>
            <a:off x="4692015" y="685801"/>
            <a:ext cx="3909060" cy="5175250"/>
          </a:xfrm>
        </p:spPr>
        <p:txBody>
          <a:bodyPr/>
          <a:lstStyle>
            <a:lvl1pPr>
              <a:defRPr sz="1500"/>
            </a:lvl1pPr>
            <a:lvl2pPr>
              <a:defRPr sz="1500"/>
            </a:lvl2pPr>
            <a:lvl3pPr>
              <a:defRPr sz="1350"/>
            </a:lvl3pPr>
            <a:lvl4pPr>
              <a:defRPr sz="135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42925" y="2856344"/>
            <a:ext cx="2891790" cy="3011056"/>
          </a:xfrm>
        </p:spPr>
        <p:txBody>
          <a:bodyPr>
            <a:normAutofit/>
          </a:bodyPr>
          <a:lstStyle>
            <a:lvl1pPr marL="0" indent="0">
              <a:lnSpc>
                <a:spcPct val="113000"/>
              </a:lnSpc>
              <a:spcBef>
                <a:spcPts val="0"/>
              </a:spcBef>
              <a:spcAft>
                <a:spcPts val="1500"/>
              </a:spcAft>
              <a:buNone/>
              <a:defRPr sz="16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a:xfrm>
            <a:off x="542925" y="6453386"/>
            <a:ext cx="903429" cy="404614"/>
          </a:xfrm>
        </p:spPr>
        <p:txBody>
          <a:bodyPr/>
          <a:lstStyle>
            <a:lvl1pPr>
              <a:defRPr>
                <a:solidFill>
                  <a:schemeClr val="tx2"/>
                </a:solidFill>
              </a:defRPr>
            </a:lvl1pPr>
          </a:lstStyle>
          <a:p>
            <a:fld id="{87DE6118-2437-4B30-8E3C-4D2BE6020583}" type="datetimeFigureOut">
              <a:rPr lang="en-US" smtClean="0"/>
              <a:pPr/>
              <a:t>9/8/2018</a:t>
            </a:fld>
            <a:endParaRPr lang="en-US" dirty="0"/>
          </a:p>
        </p:txBody>
      </p:sp>
      <p:sp>
        <p:nvSpPr>
          <p:cNvPr id="6" name="Footer Placeholder 5"/>
          <p:cNvSpPr>
            <a:spLocks noGrp="1"/>
          </p:cNvSpPr>
          <p:nvPr>
            <p:ph type="ftr" sz="quarter" idx="11"/>
          </p:nvPr>
        </p:nvSpPr>
        <p:spPr>
          <a:xfrm>
            <a:off x="1654459" y="6453386"/>
            <a:ext cx="1780256"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7412355" y="6453386"/>
            <a:ext cx="1197219" cy="404614"/>
          </a:xfrm>
        </p:spPr>
        <p:txBody>
          <a:bodyPr/>
          <a:lstStyle>
            <a:lvl1pPr>
              <a:defRPr>
                <a:solidFill>
                  <a:schemeClr val="tx2"/>
                </a:solidFill>
              </a:defRPr>
            </a:lvl1pPr>
          </a:lstStyle>
          <a:p>
            <a:fld id="{69E57DC2-970A-4B3E-BB1C-7A09969E49DF}" type="slidenum">
              <a:rPr lang="en-US" smtClean="0"/>
              <a:pPr/>
              <a:t>‹#›</a:t>
            </a:fld>
            <a:endParaRPr lang="en-US" dirty="0"/>
          </a:p>
        </p:txBody>
      </p:sp>
      <p:sp>
        <p:nvSpPr>
          <p:cNvPr id="9" name="Rectangle 8"/>
          <p:cNvSpPr/>
          <p:nvPr/>
        </p:nvSpPr>
        <p:spPr>
          <a:xfrm>
            <a:off x="3977640"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3977640"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xmlns="" val="37393829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376"/>
            <a:ext cx="397764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542925" y="685800"/>
            <a:ext cx="2891790" cy="2157884"/>
          </a:xfrm>
        </p:spPr>
        <p:txBody>
          <a:bodyPr anchor="t">
            <a:normAutofit/>
          </a:bodyPr>
          <a:lstStyle>
            <a:lvl1pPr>
              <a:lnSpc>
                <a:spcPct val="84000"/>
              </a:lnSpc>
              <a:defRPr sz="44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4149090" y="1"/>
            <a:ext cx="4994910" cy="6857999"/>
          </a:xfrm>
        </p:spPr>
        <p:txBody>
          <a:bodyPr anchor="t">
            <a:normAutofit/>
          </a:bodyPr>
          <a:lstStyle>
            <a:lvl1pPr marL="0" indent="0">
              <a:buNone/>
              <a:defRPr sz="1500"/>
            </a:lvl1pPr>
            <a:lvl2pPr marL="342900" indent="0">
              <a:buNone/>
              <a:defRPr sz="1500"/>
            </a:lvl2pPr>
            <a:lvl3pPr marL="685800" indent="0">
              <a:buNone/>
              <a:defRPr sz="15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542925" y="2855968"/>
            <a:ext cx="2891790" cy="3011432"/>
          </a:xfrm>
        </p:spPr>
        <p:txBody>
          <a:bodyPr>
            <a:normAutofit/>
          </a:bodyPr>
          <a:lstStyle>
            <a:lvl1pPr marL="0" indent="0">
              <a:lnSpc>
                <a:spcPct val="113000"/>
              </a:lnSpc>
              <a:spcBef>
                <a:spcPts val="0"/>
              </a:spcBef>
              <a:spcAft>
                <a:spcPts val="1500"/>
              </a:spcAft>
              <a:buNone/>
              <a:defRPr sz="16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a:xfrm>
            <a:off x="542925" y="6453386"/>
            <a:ext cx="903429" cy="404614"/>
          </a:xfrm>
        </p:spPr>
        <p:txBody>
          <a:bodyPr/>
          <a:lstStyle>
            <a:lvl1pPr>
              <a:defRPr>
                <a:solidFill>
                  <a:schemeClr val="tx2"/>
                </a:solidFill>
              </a:defRPr>
            </a:lvl1pPr>
          </a:lstStyle>
          <a:p>
            <a:fld id="{87DE6118-2437-4B30-8E3C-4D2BE6020583}" type="datetimeFigureOut">
              <a:rPr lang="en-US" smtClean="0"/>
              <a:pPr/>
              <a:t>9/8/2018</a:t>
            </a:fld>
            <a:endParaRPr lang="en-US" dirty="0"/>
          </a:p>
        </p:txBody>
      </p:sp>
      <p:sp>
        <p:nvSpPr>
          <p:cNvPr id="6" name="Footer Placeholder 5"/>
          <p:cNvSpPr>
            <a:spLocks noGrp="1"/>
          </p:cNvSpPr>
          <p:nvPr>
            <p:ph type="ftr" sz="quarter" idx="11"/>
          </p:nvPr>
        </p:nvSpPr>
        <p:spPr>
          <a:xfrm>
            <a:off x="1654459" y="6453386"/>
            <a:ext cx="1780256"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7412355" y="6453386"/>
            <a:ext cx="1197219" cy="404614"/>
          </a:xfrm>
        </p:spPr>
        <p:txBody>
          <a:bodyPr/>
          <a:lstStyle>
            <a:lvl1pPr>
              <a:defRPr>
                <a:solidFill>
                  <a:schemeClr val="tx2"/>
                </a:solidFill>
              </a:defRPr>
            </a:lvl1pPr>
          </a:lstStyle>
          <a:p>
            <a:fld id="{69E57DC2-970A-4B3E-BB1C-7A09969E49DF}" type="slidenum">
              <a:rPr lang="en-US" smtClean="0"/>
              <a:pPr/>
              <a:t>‹#›</a:t>
            </a:fld>
            <a:endParaRPr lang="en-US" dirty="0"/>
          </a:p>
        </p:txBody>
      </p:sp>
      <p:sp>
        <p:nvSpPr>
          <p:cNvPr id="9" name="Rectangle 8"/>
          <p:cNvSpPr/>
          <p:nvPr/>
        </p:nvSpPr>
        <p:spPr>
          <a:xfrm>
            <a:off x="3977640"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3977640"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xmlns="" val="27888528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8700" y="685800"/>
            <a:ext cx="7200900" cy="14859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028700" y="2286000"/>
            <a:ext cx="7200900" cy="35814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42987" y="6453386"/>
            <a:ext cx="903429" cy="404614"/>
          </a:xfrm>
          <a:prstGeom prst="rect">
            <a:avLst/>
          </a:prstGeom>
        </p:spPr>
        <p:txBody>
          <a:bodyPr vert="horz" lIns="91440" tIns="45720" rIns="91440" bIns="45720" rtlCol="0" anchor="ctr"/>
          <a:lstStyle>
            <a:lvl1pPr algn="l">
              <a:defRPr sz="1000" baseline="0">
                <a:solidFill>
                  <a:schemeClr val="tx2"/>
                </a:solidFill>
              </a:defRPr>
            </a:lvl1pPr>
          </a:lstStyle>
          <a:p>
            <a:fld id="{87DE6118-2437-4B30-8E3C-4D2BE6020583}" type="datetimeFigureOut">
              <a:rPr lang="en-US" smtClean="0"/>
              <a:pPr/>
              <a:t>9/8/2018</a:t>
            </a:fld>
            <a:endParaRPr lang="en-US" dirty="0"/>
          </a:p>
        </p:txBody>
      </p:sp>
      <p:sp>
        <p:nvSpPr>
          <p:cNvPr id="5" name="Footer Placeholder 4"/>
          <p:cNvSpPr>
            <a:spLocks noGrp="1"/>
          </p:cNvSpPr>
          <p:nvPr>
            <p:ph type="ftr" sz="quarter" idx="3"/>
          </p:nvPr>
        </p:nvSpPr>
        <p:spPr>
          <a:xfrm>
            <a:off x="2170173" y="6453386"/>
            <a:ext cx="4710623" cy="404614"/>
          </a:xfrm>
          <a:prstGeom prst="rect">
            <a:avLst/>
          </a:prstGeom>
        </p:spPr>
        <p:txBody>
          <a:bodyPr vert="horz" lIns="91440" tIns="45720" rIns="91440" bIns="45720" rtlCol="0" anchor="ctr"/>
          <a:lstStyle>
            <a:lvl1pPr algn="l">
              <a:defRPr sz="1000" baseline="0">
                <a:solidFill>
                  <a:schemeClr val="tx2"/>
                </a:solidFill>
              </a:defRPr>
            </a:lvl1pPr>
          </a:lstStyle>
          <a:p>
            <a:endParaRPr lang="en-US" dirty="0"/>
          </a:p>
        </p:txBody>
      </p:sp>
      <p:sp>
        <p:nvSpPr>
          <p:cNvPr id="6" name="Slide Number Placeholder 5"/>
          <p:cNvSpPr>
            <a:spLocks noGrp="1"/>
          </p:cNvSpPr>
          <p:nvPr>
            <p:ph type="sldNum" sz="quarter" idx="4"/>
          </p:nvPr>
        </p:nvSpPr>
        <p:spPr>
          <a:xfrm>
            <a:off x="7104552" y="6453386"/>
            <a:ext cx="1197219" cy="404614"/>
          </a:xfrm>
          <a:prstGeom prst="rect">
            <a:avLst/>
          </a:prstGeom>
        </p:spPr>
        <p:txBody>
          <a:bodyPr vert="horz" lIns="91440" tIns="45720" rIns="91440" bIns="45720" rtlCol="0" anchor="ctr"/>
          <a:lstStyle>
            <a:lvl1pPr algn="r">
              <a:defRPr sz="1000" baseline="0">
                <a:solidFill>
                  <a:schemeClr val="tx2"/>
                </a:solidFill>
              </a:defRPr>
            </a:lvl1pPr>
          </a:lstStyle>
          <a:p>
            <a:fld id="{69E57DC2-970A-4B3E-BB1C-7A09969E49DF}" type="slidenum">
              <a:rPr lang="en-US" smtClean="0"/>
              <a:pPr/>
              <a:t>‹#›</a:t>
            </a:fld>
            <a:endParaRPr lang="en-US" dirty="0"/>
          </a:p>
        </p:txBody>
      </p:sp>
      <p:sp>
        <p:nvSpPr>
          <p:cNvPr id="9" name="Rectangle 8"/>
          <p:cNvSpPr/>
          <p:nvPr/>
        </p:nvSpPr>
        <p:spPr>
          <a:xfrm>
            <a:off x="358571"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358571"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xmlns="" val="103353354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6858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mod="1">
    <p:ext uri="{27BBF7A9-308A-43DC-89C8-2F10F3537804}">
      <p15:sldGuideLst xmlns:p15="http://schemas.microsoft.com/office/powerpoint/2012/main" xmlns="">
        <p15:guide id="1" pos="6912">
          <p15:clr>
            <a:srgbClr val="F26B43"/>
          </p15:clr>
        </p15:guide>
        <p15:guide id="2" pos="936">
          <p15:clr>
            <a:srgbClr val="F26B43"/>
          </p15:clr>
        </p15:guide>
        <p15:guide id="3" pos="864">
          <p15:clr>
            <a:srgbClr val="F26B43"/>
          </p15:clr>
        </p15:guide>
        <p15:guide id="0" orient="horz" pos="1368" userDrawn="1">
          <p15:clr>
            <a:srgbClr val="F26B43"/>
          </p15:clr>
        </p15:guide>
        <p15:guide id="4" orient="horz" pos="1440" userDrawn="1">
          <p15:clr>
            <a:srgbClr val="F26B43"/>
          </p15:clr>
        </p15:guide>
        <p15:guide id="5" orient="horz" pos="3696" userDrawn="1">
          <p15:clr>
            <a:srgbClr val="F26B43"/>
          </p15:clr>
        </p15:guide>
        <p15:guide id="6" orient="horz" pos="432" userDrawn="1">
          <p15:clr>
            <a:srgbClr val="F26B43"/>
          </p15:clr>
        </p15:guide>
        <p15:guide id="7" orient="horz" pos="1512" userDrawn="1">
          <p15:clr>
            <a:srgbClr val="F26B43"/>
          </p15:clr>
        </p15:guide>
        <p15:guide id="8" pos="5184" userDrawn="1">
          <p15:clr>
            <a:srgbClr val="F26B43"/>
          </p15:clr>
        </p15:guide>
        <p15:guide id="9" pos="702" userDrawn="1">
          <p15:clr>
            <a:srgbClr val="F26B43"/>
          </p15:clr>
        </p15:guide>
        <p15:guide id="10" pos="648"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8700" y="685800"/>
            <a:ext cx="7200900" cy="14859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028700" y="2286000"/>
            <a:ext cx="7200900" cy="35814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42987" y="6453386"/>
            <a:ext cx="903429" cy="404614"/>
          </a:xfrm>
          <a:prstGeom prst="rect">
            <a:avLst/>
          </a:prstGeom>
        </p:spPr>
        <p:txBody>
          <a:bodyPr vert="horz" lIns="91440" tIns="45720" rIns="91440" bIns="45720" rtlCol="0" anchor="ctr"/>
          <a:lstStyle>
            <a:lvl1pPr algn="l">
              <a:defRPr sz="1000" baseline="0">
                <a:solidFill>
                  <a:schemeClr val="tx2"/>
                </a:solidFill>
              </a:defRPr>
            </a:lvl1pPr>
          </a:lstStyle>
          <a:p>
            <a:fld id="{87DE6118-2437-4B30-8E3C-4D2BE6020583}" type="datetimeFigureOut">
              <a:rPr lang="en-US" smtClean="0">
                <a:solidFill>
                  <a:srgbClr val="006600"/>
                </a:solidFill>
              </a:rPr>
              <a:pPr/>
              <a:t>9/8/2018</a:t>
            </a:fld>
            <a:endParaRPr lang="en-US" dirty="0">
              <a:solidFill>
                <a:srgbClr val="006600"/>
              </a:solidFill>
            </a:endParaRPr>
          </a:p>
        </p:txBody>
      </p:sp>
      <p:sp>
        <p:nvSpPr>
          <p:cNvPr id="5" name="Footer Placeholder 4"/>
          <p:cNvSpPr>
            <a:spLocks noGrp="1"/>
          </p:cNvSpPr>
          <p:nvPr>
            <p:ph type="ftr" sz="quarter" idx="3"/>
          </p:nvPr>
        </p:nvSpPr>
        <p:spPr>
          <a:xfrm>
            <a:off x="2170173" y="6453386"/>
            <a:ext cx="4710623" cy="404614"/>
          </a:xfrm>
          <a:prstGeom prst="rect">
            <a:avLst/>
          </a:prstGeom>
        </p:spPr>
        <p:txBody>
          <a:bodyPr vert="horz" lIns="91440" tIns="45720" rIns="91440" bIns="45720" rtlCol="0" anchor="ctr"/>
          <a:lstStyle>
            <a:lvl1pPr algn="l">
              <a:defRPr sz="1000" baseline="0">
                <a:solidFill>
                  <a:schemeClr val="tx2"/>
                </a:solidFill>
              </a:defRPr>
            </a:lvl1pPr>
          </a:lstStyle>
          <a:p>
            <a:endParaRPr lang="en-US" dirty="0">
              <a:solidFill>
                <a:srgbClr val="006600"/>
              </a:solidFill>
            </a:endParaRPr>
          </a:p>
        </p:txBody>
      </p:sp>
      <p:sp>
        <p:nvSpPr>
          <p:cNvPr id="6" name="Slide Number Placeholder 5"/>
          <p:cNvSpPr>
            <a:spLocks noGrp="1"/>
          </p:cNvSpPr>
          <p:nvPr>
            <p:ph type="sldNum" sz="quarter" idx="4"/>
          </p:nvPr>
        </p:nvSpPr>
        <p:spPr>
          <a:xfrm>
            <a:off x="7104552" y="6453386"/>
            <a:ext cx="1197219" cy="404614"/>
          </a:xfrm>
          <a:prstGeom prst="rect">
            <a:avLst/>
          </a:prstGeom>
        </p:spPr>
        <p:txBody>
          <a:bodyPr vert="horz" lIns="91440" tIns="45720" rIns="91440" bIns="45720" rtlCol="0" anchor="ctr"/>
          <a:lstStyle>
            <a:lvl1pPr algn="r">
              <a:defRPr sz="1000" baseline="0">
                <a:solidFill>
                  <a:schemeClr val="tx2"/>
                </a:solidFill>
              </a:defRPr>
            </a:lvl1pPr>
          </a:lstStyle>
          <a:p>
            <a:fld id="{69E57DC2-970A-4B3E-BB1C-7A09969E49DF}" type="slidenum">
              <a:rPr lang="en-US" smtClean="0">
                <a:solidFill>
                  <a:srgbClr val="006600"/>
                </a:solidFill>
              </a:rPr>
              <a:pPr/>
              <a:t>‹#›</a:t>
            </a:fld>
            <a:endParaRPr lang="en-US" dirty="0">
              <a:solidFill>
                <a:srgbClr val="006600"/>
              </a:solidFill>
            </a:endParaRPr>
          </a:p>
        </p:txBody>
      </p:sp>
      <p:sp>
        <p:nvSpPr>
          <p:cNvPr id="9" name="Rectangle 8"/>
          <p:cNvSpPr/>
          <p:nvPr/>
        </p:nvSpPr>
        <p:spPr>
          <a:xfrm>
            <a:off x="358571"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358571"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xmlns="" val="3951879760"/>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6858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6858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mod="1">
    <p:ext uri="{27BBF7A9-308A-43DC-89C8-2F10F3537804}">
      <p15:sldGuideLst xmlns:p15="http://schemas.microsoft.com/office/powerpoint/2012/main" xmlns="">
        <p15:guide id="1" pos="6912">
          <p15:clr>
            <a:srgbClr val="F26B43"/>
          </p15:clr>
        </p15:guide>
        <p15:guide id="2" pos="936">
          <p15:clr>
            <a:srgbClr val="F26B43"/>
          </p15:clr>
        </p15:guide>
        <p15:guide id="3" pos="864">
          <p15:clr>
            <a:srgbClr val="F26B43"/>
          </p15:clr>
        </p15:guide>
        <p15:guide id="4" orient="horz" pos="1368">
          <p15:clr>
            <a:srgbClr val="F26B43"/>
          </p15:clr>
        </p15:guide>
        <p15:guide id="5"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5184">
          <p15:clr>
            <a:srgbClr val="F26B43"/>
          </p15:clr>
        </p15:guide>
        <p15:guide id="10" pos="702">
          <p15:clr>
            <a:srgbClr val="F26B43"/>
          </p15:clr>
        </p15:guide>
        <p15:guide id="11" pos="648">
          <p15:clr>
            <a:srgbClr val="F26B43"/>
          </p15:clr>
        </p15:guide>
      </p15:sldGuideLst>
    </p:ext>
  </p:extLst>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9.xml"/><Relationship Id="rId1" Type="http://schemas.openxmlformats.org/officeDocument/2006/relationships/slideLayout" Target="../slideLayouts/slideLayout13.xml"/><Relationship Id="rId4" Type="http://schemas.openxmlformats.org/officeDocument/2006/relationships/image" Target="../media/image17.png"/></Relationships>
</file>

<file path=ppt/slides/_rels/slide11.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10.xml"/><Relationship Id="rId1" Type="http://schemas.openxmlformats.org/officeDocument/2006/relationships/slideLayout" Target="../slideLayouts/slideLayout13.xml"/><Relationship Id="rId4" Type="http://schemas.openxmlformats.org/officeDocument/2006/relationships/image" Target="../media/image19.png"/></Relationships>
</file>

<file path=ppt/slides/_rels/slide12.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11.xml"/><Relationship Id="rId1" Type="http://schemas.openxmlformats.org/officeDocument/2006/relationships/slideLayout" Target="../slideLayouts/slideLayout13.xml"/><Relationship Id="rId4" Type="http://schemas.openxmlformats.org/officeDocument/2006/relationships/image" Target="../media/image21.png"/></Relationships>
</file>

<file path=ppt/slides/_rels/slide13.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notesSlide" Target="../notesSlides/notesSlide12.xml"/><Relationship Id="rId1" Type="http://schemas.openxmlformats.org/officeDocument/2006/relationships/slideLayout" Target="../slideLayouts/slideLayout13.xml"/><Relationship Id="rId4" Type="http://schemas.openxmlformats.org/officeDocument/2006/relationships/image" Target="../media/image23.png"/></Relationships>
</file>

<file path=ppt/slides/_rels/slide14.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notesSlide" Target="../notesSlides/notesSlide13.xml"/><Relationship Id="rId1" Type="http://schemas.openxmlformats.org/officeDocument/2006/relationships/slideLayout" Target="../slideLayouts/slideLayout13.xml"/><Relationship Id="rId4" Type="http://schemas.openxmlformats.org/officeDocument/2006/relationships/image" Target="../media/image25.png"/></Relationships>
</file>

<file path=ppt/slides/_rels/slide15.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notesSlide" Target="../notesSlides/notesSlide14.xml"/><Relationship Id="rId1" Type="http://schemas.openxmlformats.org/officeDocument/2006/relationships/slideLayout" Target="../slideLayouts/slideLayout13.xml"/><Relationship Id="rId4" Type="http://schemas.openxmlformats.org/officeDocument/2006/relationships/image" Target="../media/image27.png"/></Relationships>
</file>

<file path=ppt/slides/_rels/slide16.xml.rels><?xml version="1.0" encoding="UTF-8" standalone="yes"?>
<Relationships xmlns="http://schemas.openxmlformats.org/package/2006/relationships"><Relationship Id="rId3" Type="http://schemas.openxmlformats.org/officeDocument/2006/relationships/image" Target="../media/image28.png"/><Relationship Id="rId2" Type="http://schemas.openxmlformats.org/officeDocument/2006/relationships/notesSlide" Target="../notesSlides/notesSlide15.xml"/><Relationship Id="rId1" Type="http://schemas.openxmlformats.org/officeDocument/2006/relationships/slideLayout" Target="../slideLayouts/slideLayout13.xml"/><Relationship Id="rId4" Type="http://schemas.openxmlformats.org/officeDocument/2006/relationships/image" Target="../media/image29.png"/></Relationships>
</file>

<file path=ppt/slides/_rels/slide17.xml.rels><?xml version="1.0" encoding="UTF-8" standalone="yes"?>
<Relationships xmlns="http://schemas.openxmlformats.org/package/2006/relationships"><Relationship Id="rId3" Type="http://schemas.openxmlformats.org/officeDocument/2006/relationships/image" Target="../media/image30.png"/><Relationship Id="rId2" Type="http://schemas.openxmlformats.org/officeDocument/2006/relationships/notesSlide" Target="../notesSlides/notesSlide16.xml"/><Relationship Id="rId1" Type="http://schemas.openxmlformats.org/officeDocument/2006/relationships/slideLayout" Target="../slideLayouts/slideLayout13.xml"/><Relationship Id="rId4" Type="http://schemas.openxmlformats.org/officeDocument/2006/relationships/image" Target="../media/image31.png"/></Relationships>
</file>

<file path=ppt/slides/_rels/slide18.xml.rels><?xml version="1.0" encoding="UTF-8" standalone="yes"?>
<Relationships xmlns="http://schemas.openxmlformats.org/package/2006/relationships"><Relationship Id="rId3" Type="http://schemas.openxmlformats.org/officeDocument/2006/relationships/image" Target="../media/image32.png"/><Relationship Id="rId2" Type="http://schemas.openxmlformats.org/officeDocument/2006/relationships/notesSlide" Target="../notesSlides/notesSlide17.xml"/><Relationship Id="rId1" Type="http://schemas.openxmlformats.org/officeDocument/2006/relationships/slideLayout" Target="../slideLayouts/slideLayout13.xml"/><Relationship Id="rId4" Type="http://schemas.openxmlformats.org/officeDocument/2006/relationships/image" Target="../media/image33.png"/></Relationships>
</file>

<file path=ppt/slides/_rels/slide19.xml.rels><?xml version="1.0" encoding="UTF-8" standalone="yes"?>
<Relationships xmlns="http://schemas.openxmlformats.org/package/2006/relationships"><Relationship Id="rId3" Type="http://schemas.openxmlformats.org/officeDocument/2006/relationships/image" Target="../media/image34.png"/><Relationship Id="rId2" Type="http://schemas.openxmlformats.org/officeDocument/2006/relationships/notesSlide" Target="../notesSlides/notesSlide18.xml"/><Relationship Id="rId1" Type="http://schemas.openxmlformats.org/officeDocument/2006/relationships/slideLayout" Target="../slideLayouts/slideLayout13.xml"/><Relationship Id="rId4" Type="http://schemas.openxmlformats.org/officeDocument/2006/relationships/image" Target="../media/image35.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3" Type="http://schemas.openxmlformats.org/officeDocument/2006/relationships/image" Target="../media/image36.png"/><Relationship Id="rId2" Type="http://schemas.openxmlformats.org/officeDocument/2006/relationships/notesSlide" Target="../notesSlides/notesSlide19.xml"/><Relationship Id="rId1" Type="http://schemas.openxmlformats.org/officeDocument/2006/relationships/slideLayout" Target="../slideLayouts/slideLayout13.xml"/><Relationship Id="rId4" Type="http://schemas.openxmlformats.org/officeDocument/2006/relationships/image" Target="../media/image37.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3.xml"/><Relationship Id="rId1" Type="http://schemas.openxmlformats.org/officeDocument/2006/relationships/vmlDrawing" Target="../drawings/vmlDrawing1.vml"/><Relationship Id="rId5" Type="http://schemas.openxmlformats.org/officeDocument/2006/relationships/oleObject" Target="../embeddings/oleObject2.bin"/><Relationship Id="rId4" Type="http://schemas.openxmlformats.org/officeDocument/2006/relationships/oleObject" Target="../embeddings/oleObject1.bin"/></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8" Type="http://schemas.openxmlformats.org/officeDocument/2006/relationships/image" Target="../media/image9.gif"/><Relationship Id="rId3" Type="http://schemas.openxmlformats.org/officeDocument/2006/relationships/image" Target="../media/image4.gif"/><Relationship Id="rId7" Type="http://schemas.openxmlformats.org/officeDocument/2006/relationships/image" Target="../media/image8.gif"/><Relationship Id="rId2" Type="http://schemas.openxmlformats.org/officeDocument/2006/relationships/notesSlide" Target="../notesSlides/notesSlide5.xml"/><Relationship Id="rId1" Type="http://schemas.openxmlformats.org/officeDocument/2006/relationships/slideLayout" Target="../slideLayouts/slideLayout13.xml"/><Relationship Id="rId6" Type="http://schemas.openxmlformats.org/officeDocument/2006/relationships/image" Target="../media/image7.gif"/><Relationship Id="rId5" Type="http://schemas.openxmlformats.org/officeDocument/2006/relationships/image" Target="../media/image6.gif"/><Relationship Id="rId10" Type="http://schemas.openxmlformats.org/officeDocument/2006/relationships/image" Target="../media/image11.png"/><Relationship Id="rId4" Type="http://schemas.openxmlformats.org/officeDocument/2006/relationships/image" Target="../media/image5.gif"/><Relationship Id="rId9" Type="http://schemas.openxmlformats.org/officeDocument/2006/relationships/image" Target="../media/image10.png"/></Relationships>
</file>

<file path=ppt/slides/_rels/slide7.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8.xml"/><Relationship Id="rId1" Type="http://schemas.openxmlformats.org/officeDocument/2006/relationships/slideLayout" Target="../slideLayouts/slideLayout13.xml"/><Relationship Id="rId4" Type="http://schemas.openxmlformats.org/officeDocument/2006/relationships/image" Target="../media/image1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7216" y="3130062"/>
            <a:ext cx="7209728" cy="2090836"/>
          </a:xfrm>
        </p:spPr>
        <p:txBody>
          <a:bodyPr/>
          <a:lstStyle/>
          <a:p>
            <a:r>
              <a:rPr lang="en-US" dirty="0" err="1"/>
              <a:t>Ir</a:t>
            </a:r>
            <a:r>
              <a:rPr lang="en-US" dirty="0"/>
              <a:t> Spectroscopy </a:t>
            </a:r>
            <a:r>
              <a:rPr lang="en-US" dirty="0" smtClean="0"/>
              <a:t>Review</a:t>
            </a:r>
            <a:endParaRPr lang="en-US" dirty="0">
              <a:solidFill>
                <a:srgbClr val="FFC000"/>
              </a:solidFill>
            </a:endParaRPr>
          </a:p>
        </p:txBody>
      </p:sp>
      <p:pic>
        <p:nvPicPr>
          <p:cNvPr id="4" name="Picture 3" descr="Screen Shot 2016-08-04 at 1.13.49 PM.png"/>
          <p:cNvPicPr>
            <a:picLocks noChangeAspect="1"/>
          </p:cNvPicPr>
          <p:nvPr/>
        </p:nvPicPr>
        <p:blipFill>
          <a:blip r:embed="rId2">
            <a:extLst>
              <a:ext uri="{BEBA8EAE-BF5A-486C-A8C5-ECC9F3942E4B}">
                <a14:imgProps xmlns:a14="http://schemas.microsoft.com/office/drawing/2010/main" xmlns="">
                  <a14:imgLayer r:embed="rId3">
                    <a14:imgEffect>
                      <a14:backgroundRemoval t="287" b="100000" l="0" r="100000">
                        <a14:foregroundMark x1="54412" y1="62178" x2="54412" y2="62178"/>
                        <a14:foregroundMark x1="40000" y1="60745" x2="40000" y2="60745"/>
                        <a14:foregroundMark x1="40882" y1="65043" x2="40882" y2="65043"/>
                        <a14:foregroundMark x1="42353" y1="67908" x2="42353" y2="67908"/>
                      </a14:backgroundRemoval>
                    </a14:imgEffect>
                  </a14:imgLayer>
                </a14:imgProps>
              </a:ext>
              <a:ext uri="{28A0092B-C50C-407E-A947-70E740481C1C}">
                <a14:useLocalDpi xmlns:a14="http://schemas.microsoft.com/office/drawing/2010/main" xmlns="" val="0"/>
              </a:ext>
            </a:extLst>
          </a:blip>
          <a:stretch>
            <a:fillRect/>
          </a:stretch>
        </p:blipFill>
        <p:spPr>
          <a:xfrm>
            <a:off x="307653" y="248143"/>
            <a:ext cx="2420802" cy="2484881"/>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8700" y="685800"/>
            <a:ext cx="7200900" cy="720306"/>
          </a:xfrm>
          <a:ln w="28575">
            <a:solidFill>
              <a:srgbClr val="FFC000"/>
            </a:solidFill>
          </a:ln>
        </p:spPr>
        <p:txBody>
          <a:bodyPr/>
          <a:lstStyle/>
          <a:p>
            <a:pPr algn="ctr"/>
            <a:r>
              <a:rPr lang="en-US" dirty="0" err="1"/>
              <a:t>Alkyne</a:t>
            </a:r>
            <a:r>
              <a:rPr lang="en-US" dirty="0"/>
              <a:t>: 1-pentyne</a:t>
            </a:r>
          </a:p>
        </p:txBody>
      </p:sp>
      <p:pic>
        <p:nvPicPr>
          <p:cNvPr id="4" name="Picture 5"/>
          <p:cNvPicPr>
            <a:picLocks noGrp="1" noChangeAspect="1" noChangeArrowheads="1"/>
          </p:cNvPicPr>
          <p:nvPr>
            <p:ph idx="1"/>
          </p:nvPr>
        </p:nvPicPr>
        <p:blipFill>
          <a:blip r:embed="rId3" cstate="print"/>
          <a:srcRect/>
          <a:stretch>
            <a:fillRect/>
          </a:stretch>
        </p:blipFill>
        <p:spPr bwMode="auto">
          <a:xfrm>
            <a:off x="634739" y="2078966"/>
            <a:ext cx="7914038" cy="3958066"/>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pic>
        <p:nvPicPr>
          <p:cNvPr id="5" name="Picture 6"/>
          <p:cNvPicPr>
            <a:picLocks noChangeAspect="1" noChangeArrowheads="1"/>
          </p:cNvPicPr>
          <p:nvPr/>
        </p:nvPicPr>
        <p:blipFill>
          <a:blip r:embed="rId4" cstate="print"/>
          <a:srcRect/>
          <a:stretch>
            <a:fillRect/>
          </a:stretch>
        </p:blipFill>
        <p:spPr bwMode="auto">
          <a:xfrm>
            <a:off x="5737285" y="1479430"/>
            <a:ext cx="3009900" cy="533400"/>
          </a:xfrm>
          <a:prstGeom prst="rect">
            <a:avLst/>
          </a:prstGeom>
          <a:noFill/>
          <a:ln w="9525">
            <a:noFill/>
            <a:miter lim="800000"/>
            <a:headEnd/>
            <a:tailEnd/>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8700" y="685800"/>
            <a:ext cx="7200900" cy="728932"/>
          </a:xfrm>
          <a:ln w="28575">
            <a:solidFill>
              <a:srgbClr val="FFC000"/>
            </a:solidFill>
          </a:ln>
        </p:spPr>
        <p:txBody>
          <a:bodyPr/>
          <a:lstStyle/>
          <a:p>
            <a:pPr algn="ctr"/>
            <a:r>
              <a:rPr lang="en-US" dirty="0"/>
              <a:t>Alcohol: 3-heptanol</a:t>
            </a:r>
          </a:p>
        </p:txBody>
      </p:sp>
      <p:pic>
        <p:nvPicPr>
          <p:cNvPr id="4" name="Picture 6"/>
          <p:cNvPicPr>
            <a:picLocks noGrp="1" noChangeAspect="1" noChangeArrowheads="1"/>
          </p:cNvPicPr>
          <p:nvPr>
            <p:ph idx="1"/>
          </p:nvPr>
        </p:nvPicPr>
        <p:blipFill>
          <a:blip r:embed="rId3" cstate="print"/>
          <a:srcRect/>
          <a:stretch>
            <a:fillRect/>
          </a:stretch>
        </p:blipFill>
        <p:spPr bwMode="auto">
          <a:xfrm>
            <a:off x="676449" y="2372264"/>
            <a:ext cx="7975845" cy="4022593"/>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pic>
        <p:nvPicPr>
          <p:cNvPr id="5" name="Picture 7"/>
          <p:cNvPicPr>
            <a:picLocks noChangeAspect="1" noChangeArrowheads="1"/>
          </p:cNvPicPr>
          <p:nvPr/>
        </p:nvPicPr>
        <p:blipFill>
          <a:blip r:embed="rId4" cstate="print"/>
          <a:srcRect/>
          <a:stretch>
            <a:fillRect/>
          </a:stretch>
        </p:blipFill>
        <p:spPr bwMode="auto">
          <a:xfrm>
            <a:off x="5778260" y="1616913"/>
            <a:ext cx="2933700" cy="676275"/>
          </a:xfrm>
          <a:prstGeom prst="rect">
            <a:avLst/>
          </a:prstGeom>
          <a:noFill/>
          <a:ln w="9525">
            <a:noFill/>
            <a:miter lim="800000"/>
            <a:headEnd/>
            <a:tailEnd/>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8700" y="685800"/>
            <a:ext cx="7200900" cy="720306"/>
          </a:xfrm>
          <a:ln w="28575">
            <a:solidFill>
              <a:srgbClr val="FFC000"/>
            </a:solidFill>
          </a:ln>
        </p:spPr>
        <p:txBody>
          <a:bodyPr/>
          <a:lstStyle/>
          <a:p>
            <a:pPr algn="ctr"/>
            <a:r>
              <a:rPr lang="en-US" dirty="0"/>
              <a:t>Amine: </a:t>
            </a:r>
            <a:r>
              <a:rPr lang="en-US" dirty="0" err="1"/>
              <a:t>Benzylamine</a:t>
            </a:r>
            <a:endParaRPr lang="en-US" dirty="0"/>
          </a:p>
        </p:txBody>
      </p:sp>
      <p:pic>
        <p:nvPicPr>
          <p:cNvPr id="4" name="Picture 5"/>
          <p:cNvPicPr>
            <a:picLocks noGrp="1" noChangeAspect="1" noChangeArrowheads="1"/>
          </p:cNvPicPr>
          <p:nvPr>
            <p:ph idx="1"/>
          </p:nvPr>
        </p:nvPicPr>
        <p:blipFill>
          <a:blip r:embed="rId3" cstate="print"/>
          <a:srcRect/>
          <a:stretch>
            <a:fillRect/>
          </a:stretch>
        </p:blipFill>
        <p:spPr bwMode="auto">
          <a:xfrm>
            <a:off x="660963" y="2385776"/>
            <a:ext cx="8068969" cy="4024216"/>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pic>
        <p:nvPicPr>
          <p:cNvPr id="5" name="Picture 6"/>
          <p:cNvPicPr>
            <a:picLocks noChangeAspect="1" noChangeArrowheads="1"/>
          </p:cNvPicPr>
          <p:nvPr/>
        </p:nvPicPr>
        <p:blipFill>
          <a:blip r:embed="rId4" cstate="print"/>
          <a:srcRect/>
          <a:stretch>
            <a:fillRect/>
          </a:stretch>
        </p:blipFill>
        <p:spPr bwMode="auto">
          <a:xfrm>
            <a:off x="6227193" y="1536940"/>
            <a:ext cx="2419350" cy="685800"/>
          </a:xfrm>
          <a:prstGeom prst="rect">
            <a:avLst/>
          </a:prstGeom>
          <a:noFill/>
          <a:ln w="9525">
            <a:noFill/>
            <a:miter lim="800000"/>
            <a:headEnd/>
            <a:tailEnd/>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8700" y="685800"/>
            <a:ext cx="7200900" cy="754811"/>
          </a:xfrm>
          <a:ln w="28575">
            <a:solidFill>
              <a:srgbClr val="FFC000"/>
            </a:solidFill>
          </a:ln>
        </p:spPr>
        <p:txBody>
          <a:bodyPr/>
          <a:lstStyle/>
          <a:p>
            <a:pPr algn="ctr"/>
            <a:r>
              <a:rPr lang="en-US" dirty="0" err="1"/>
              <a:t>Ketone</a:t>
            </a:r>
            <a:r>
              <a:rPr lang="en-US" dirty="0"/>
              <a:t>: 3-hexanone</a:t>
            </a:r>
          </a:p>
        </p:txBody>
      </p:sp>
      <p:pic>
        <p:nvPicPr>
          <p:cNvPr id="4" name="Content Placeholder 3" descr="hexanone-3-ir.gif"/>
          <p:cNvPicPr>
            <a:picLocks noGrp="1" noChangeAspect="1"/>
          </p:cNvPicPr>
          <p:nvPr>
            <p:ph idx="1"/>
          </p:nvPr>
        </p:nvPicPr>
        <p:blipFill>
          <a:blip r:embed="rId3" cstate="print"/>
          <a:stretch>
            <a:fillRect/>
          </a:stretch>
        </p:blipFill>
        <p:spPr>
          <a:xfrm>
            <a:off x="707366" y="2417308"/>
            <a:ext cx="8107590" cy="3992119"/>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pic>
        <p:nvPicPr>
          <p:cNvPr id="5" name="Picture 6"/>
          <p:cNvPicPr>
            <a:picLocks noChangeAspect="1" noChangeArrowheads="1"/>
          </p:cNvPicPr>
          <p:nvPr/>
        </p:nvPicPr>
        <p:blipFill>
          <a:blip r:embed="rId4" cstate="print"/>
          <a:srcRect/>
          <a:stretch>
            <a:fillRect/>
          </a:stretch>
        </p:blipFill>
        <p:spPr bwMode="auto">
          <a:xfrm>
            <a:off x="5976668" y="1551856"/>
            <a:ext cx="2905125" cy="695325"/>
          </a:xfrm>
          <a:prstGeom prst="rect">
            <a:avLst/>
          </a:prstGeom>
          <a:noFill/>
          <a:ln w="12700">
            <a:noFill/>
            <a:miter lim="800000"/>
            <a:headEnd type="none" w="sm" len="sm"/>
            <a:tailEnd type="none" w="sm" len="sm"/>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8700" y="685800"/>
            <a:ext cx="7200900" cy="772064"/>
          </a:xfrm>
          <a:ln w="28575">
            <a:solidFill>
              <a:srgbClr val="FFC000"/>
            </a:solidFill>
          </a:ln>
        </p:spPr>
        <p:txBody>
          <a:bodyPr/>
          <a:lstStyle/>
          <a:p>
            <a:pPr algn="ctr"/>
            <a:r>
              <a:rPr lang="en-US" dirty="0" err="1"/>
              <a:t>Aldehyde</a:t>
            </a:r>
            <a:r>
              <a:rPr lang="en-US" dirty="0"/>
              <a:t>: </a:t>
            </a:r>
            <a:r>
              <a:rPr lang="en-US" dirty="0" err="1"/>
              <a:t>hexanal</a:t>
            </a:r>
            <a:endParaRPr lang="en-US" dirty="0"/>
          </a:p>
        </p:txBody>
      </p:sp>
      <p:pic>
        <p:nvPicPr>
          <p:cNvPr id="4" name="Picture 5"/>
          <p:cNvPicPr>
            <a:picLocks noGrp="1" noChangeAspect="1" noChangeArrowheads="1"/>
          </p:cNvPicPr>
          <p:nvPr>
            <p:ph idx="1"/>
          </p:nvPr>
        </p:nvPicPr>
        <p:blipFill>
          <a:blip r:embed="rId3" cstate="print"/>
          <a:srcRect/>
          <a:stretch>
            <a:fillRect/>
          </a:stretch>
        </p:blipFill>
        <p:spPr bwMode="auto">
          <a:xfrm>
            <a:off x="888521" y="2352434"/>
            <a:ext cx="7830123" cy="3970946"/>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pic>
        <p:nvPicPr>
          <p:cNvPr id="5" name="Picture 6"/>
          <p:cNvPicPr>
            <a:picLocks noChangeAspect="1" noChangeArrowheads="1"/>
          </p:cNvPicPr>
          <p:nvPr/>
        </p:nvPicPr>
        <p:blipFill>
          <a:blip r:embed="rId4" cstate="print"/>
          <a:srcRect/>
          <a:stretch>
            <a:fillRect/>
          </a:stretch>
        </p:blipFill>
        <p:spPr bwMode="auto">
          <a:xfrm>
            <a:off x="6061135" y="1506208"/>
            <a:ext cx="2609850" cy="752475"/>
          </a:xfrm>
          <a:prstGeom prst="rect">
            <a:avLst/>
          </a:prstGeom>
          <a:noFill/>
          <a:ln w="9525">
            <a:noFill/>
            <a:miter lim="800000"/>
            <a:headEnd/>
            <a:tailEnd/>
          </a:ln>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8699" y="685800"/>
            <a:ext cx="7382055" cy="772064"/>
          </a:xfrm>
          <a:ln w="28575">
            <a:solidFill>
              <a:srgbClr val="FFC000"/>
            </a:solidFill>
          </a:ln>
        </p:spPr>
        <p:txBody>
          <a:bodyPr/>
          <a:lstStyle/>
          <a:p>
            <a:pPr algn="ctr"/>
            <a:r>
              <a:rPr lang="en-US" dirty="0"/>
              <a:t>Carboxylic Acid: </a:t>
            </a:r>
            <a:r>
              <a:rPr lang="en-US" dirty="0" err="1"/>
              <a:t>propionic</a:t>
            </a:r>
            <a:r>
              <a:rPr lang="en-US" dirty="0"/>
              <a:t> acid</a:t>
            </a:r>
          </a:p>
        </p:txBody>
      </p:sp>
      <p:pic>
        <p:nvPicPr>
          <p:cNvPr id="5" name="Picture 5"/>
          <p:cNvPicPr>
            <a:picLocks noGrp="1" noChangeAspect="1" noChangeArrowheads="1"/>
          </p:cNvPicPr>
          <p:nvPr>
            <p:ph idx="1"/>
          </p:nvPr>
        </p:nvPicPr>
        <p:blipFill>
          <a:blip r:embed="rId3" cstate="print"/>
          <a:srcRect/>
          <a:stretch>
            <a:fillRect/>
          </a:stretch>
        </p:blipFill>
        <p:spPr bwMode="auto">
          <a:xfrm>
            <a:off x="786143" y="2381461"/>
            <a:ext cx="7986921" cy="399346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pic>
        <p:nvPicPr>
          <p:cNvPr id="6" name="Picture 6"/>
          <p:cNvPicPr>
            <a:picLocks noChangeAspect="1" noChangeArrowheads="1"/>
          </p:cNvPicPr>
          <p:nvPr/>
        </p:nvPicPr>
        <p:blipFill>
          <a:blip r:embed="rId4" cstate="print"/>
          <a:srcRect/>
          <a:stretch>
            <a:fillRect/>
          </a:stretch>
        </p:blipFill>
        <p:spPr bwMode="auto">
          <a:xfrm>
            <a:off x="6357668" y="1595887"/>
            <a:ext cx="2619375" cy="685800"/>
          </a:xfrm>
          <a:prstGeom prst="rect">
            <a:avLst/>
          </a:prstGeom>
          <a:noFill/>
          <a:ln w="9525">
            <a:noFill/>
            <a:miter lim="800000"/>
            <a:headEnd/>
            <a:tailEnd/>
          </a:ln>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8700" y="685800"/>
            <a:ext cx="7200900" cy="720306"/>
          </a:xfrm>
          <a:ln w="28575">
            <a:solidFill>
              <a:srgbClr val="FFC000"/>
            </a:solidFill>
          </a:ln>
        </p:spPr>
        <p:txBody>
          <a:bodyPr/>
          <a:lstStyle/>
          <a:p>
            <a:pPr algn="ctr"/>
            <a:r>
              <a:rPr lang="en-US" dirty="0"/>
              <a:t>Ester: methyl benzoate</a:t>
            </a:r>
          </a:p>
        </p:txBody>
      </p:sp>
      <p:pic>
        <p:nvPicPr>
          <p:cNvPr id="4" name="Picture 5"/>
          <p:cNvPicPr>
            <a:picLocks noGrp="1" noChangeAspect="1" noChangeArrowheads="1"/>
          </p:cNvPicPr>
          <p:nvPr>
            <p:ph idx="1"/>
          </p:nvPr>
        </p:nvPicPr>
        <p:blipFill>
          <a:blip r:embed="rId3" cstate="print"/>
          <a:srcRect/>
          <a:stretch>
            <a:fillRect/>
          </a:stretch>
        </p:blipFill>
        <p:spPr bwMode="auto">
          <a:xfrm>
            <a:off x="738849" y="2362414"/>
            <a:ext cx="8068721" cy="4072892"/>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pic>
        <p:nvPicPr>
          <p:cNvPr id="5" name="Picture 6"/>
          <p:cNvPicPr>
            <a:picLocks noChangeAspect="1" noChangeArrowheads="1"/>
          </p:cNvPicPr>
          <p:nvPr/>
        </p:nvPicPr>
        <p:blipFill>
          <a:blip r:embed="rId4" cstate="print"/>
          <a:srcRect/>
          <a:stretch>
            <a:fillRect/>
          </a:stretch>
        </p:blipFill>
        <p:spPr bwMode="auto">
          <a:xfrm>
            <a:off x="6858360" y="1463975"/>
            <a:ext cx="1962150" cy="742950"/>
          </a:xfrm>
          <a:prstGeom prst="rect">
            <a:avLst/>
          </a:prstGeom>
          <a:noFill/>
          <a:ln w="9525">
            <a:noFill/>
            <a:miter lim="800000"/>
            <a:headEnd/>
            <a:tailEnd/>
          </a:ln>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8700" y="685800"/>
            <a:ext cx="7200900" cy="772064"/>
          </a:xfrm>
          <a:ln w="28575">
            <a:solidFill>
              <a:srgbClr val="FFC000"/>
            </a:solidFill>
          </a:ln>
        </p:spPr>
        <p:txBody>
          <a:bodyPr/>
          <a:lstStyle/>
          <a:p>
            <a:pPr algn="ctr"/>
            <a:r>
              <a:rPr lang="en-US" dirty="0"/>
              <a:t>Ether: butyl methyl ether</a:t>
            </a:r>
          </a:p>
        </p:txBody>
      </p:sp>
      <p:pic>
        <p:nvPicPr>
          <p:cNvPr id="4" name="Picture 6"/>
          <p:cNvPicPr>
            <a:picLocks noGrp="1" noChangeAspect="1" noChangeArrowheads="1"/>
          </p:cNvPicPr>
          <p:nvPr>
            <p:ph idx="1"/>
          </p:nvPr>
        </p:nvPicPr>
        <p:blipFill>
          <a:blip r:embed="rId3" cstate="print"/>
          <a:srcRect/>
          <a:stretch>
            <a:fillRect/>
          </a:stretch>
        </p:blipFill>
        <p:spPr bwMode="auto">
          <a:xfrm>
            <a:off x="828136" y="2386223"/>
            <a:ext cx="7867816" cy="3895502"/>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pic>
        <p:nvPicPr>
          <p:cNvPr id="5" name="Picture 7"/>
          <p:cNvPicPr>
            <a:picLocks noChangeAspect="1" noChangeArrowheads="1"/>
          </p:cNvPicPr>
          <p:nvPr/>
        </p:nvPicPr>
        <p:blipFill>
          <a:blip r:embed="rId4" cstate="print"/>
          <a:srcRect/>
          <a:stretch>
            <a:fillRect/>
          </a:stretch>
        </p:blipFill>
        <p:spPr bwMode="auto">
          <a:xfrm>
            <a:off x="6482751" y="1708899"/>
            <a:ext cx="2362200" cy="341312"/>
          </a:xfrm>
          <a:prstGeom prst="rect">
            <a:avLst/>
          </a:prstGeom>
          <a:noFill/>
          <a:ln w="12700">
            <a:noFill/>
            <a:miter lim="800000"/>
            <a:headEnd type="none" w="sm" len="sm"/>
            <a:tailEnd type="none" w="sm" len="sm"/>
          </a:ln>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1028700" y="685800"/>
            <a:ext cx="7200900" cy="763438"/>
          </a:xfrm>
          <a:ln w="28575">
            <a:solidFill>
              <a:srgbClr val="FFC000"/>
            </a:solidFill>
          </a:ln>
        </p:spPr>
        <p:txBody>
          <a:bodyPr/>
          <a:lstStyle/>
          <a:p>
            <a:pPr algn="ctr"/>
            <a:r>
              <a:rPr lang="en-US" dirty="0"/>
              <a:t>Ether: methyl phenyl ether</a:t>
            </a:r>
          </a:p>
        </p:txBody>
      </p:sp>
      <p:pic>
        <p:nvPicPr>
          <p:cNvPr id="4" name="Picture 5" descr="methyphenylether-ir-more.GIF"/>
          <p:cNvPicPr>
            <a:picLocks noGrp="1" noChangeAspect="1"/>
          </p:cNvPicPr>
          <p:nvPr>
            <p:ph idx="1"/>
          </p:nvPr>
        </p:nvPicPr>
        <p:blipFill>
          <a:blip r:embed="rId3" cstate="print"/>
          <a:srcRect/>
          <a:stretch>
            <a:fillRect/>
          </a:stretch>
        </p:blipFill>
        <p:spPr bwMode="auto">
          <a:xfrm>
            <a:off x="926934" y="2165229"/>
            <a:ext cx="7716734" cy="3984183"/>
          </a:xfrm>
          <a:prstGeom prst="rect">
            <a:avLst/>
          </a:prstGeom>
          <a:noFill/>
          <a:ln w="9525">
            <a:noFill/>
            <a:miter lim="800000"/>
            <a:headEnd/>
            <a:tailEnd/>
          </a:ln>
        </p:spPr>
      </p:pic>
      <p:pic>
        <p:nvPicPr>
          <p:cNvPr id="5" name="Picture 6"/>
          <p:cNvPicPr>
            <a:picLocks noChangeAspect="1" noChangeArrowheads="1"/>
          </p:cNvPicPr>
          <p:nvPr/>
        </p:nvPicPr>
        <p:blipFill>
          <a:blip r:embed="rId4" cstate="print"/>
          <a:srcRect/>
          <a:stretch>
            <a:fillRect/>
          </a:stretch>
        </p:blipFill>
        <p:spPr bwMode="auto">
          <a:xfrm>
            <a:off x="6899155" y="1538916"/>
            <a:ext cx="1895475" cy="695325"/>
          </a:xfrm>
          <a:prstGeom prst="rect">
            <a:avLst/>
          </a:prstGeom>
          <a:noFill/>
          <a:ln w="9525">
            <a:noFill/>
            <a:miter lim="800000"/>
            <a:headEnd/>
            <a:tailEnd/>
          </a:ln>
        </p:spPr>
      </p:pic>
    </p:spTree>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8700" y="685800"/>
            <a:ext cx="7200900" cy="711679"/>
          </a:xfrm>
          <a:ln w="28575">
            <a:solidFill>
              <a:srgbClr val="FFC000"/>
            </a:solidFill>
          </a:ln>
        </p:spPr>
        <p:txBody>
          <a:bodyPr/>
          <a:lstStyle/>
          <a:p>
            <a:pPr algn="ctr"/>
            <a:r>
              <a:rPr lang="en-US" dirty="0" err="1"/>
              <a:t>Nitrile</a:t>
            </a:r>
            <a:r>
              <a:rPr lang="en-US" dirty="0"/>
              <a:t>: </a:t>
            </a:r>
            <a:r>
              <a:rPr lang="en-US" dirty="0" err="1"/>
              <a:t>butyronitrile</a:t>
            </a:r>
            <a:endParaRPr lang="en-US" dirty="0"/>
          </a:p>
        </p:txBody>
      </p:sp>
      <p:pic>
        <p:nvPicPr>
          <p:cNvPr id="4" name="Picture 5"/>
          <p:cNvPicPr>
            <a:picLocks noGrp="1" noChangeAspect="1" noChangeArrowheads="1"/>
          </p:cNvPicPr>
          <p:nvPr>
            <p:ph idx="1"/>
          </p:nvPr>
        </p:nvPicPr>
        <p:blipFill>
          <a:blip r:embed="rId3" cstate="print"/>
          <a:srcRect/>
          <a:stretch>
            <a:fillRect/>
          </a:stretch>
        </p:blipFill>
        <p:spPr bwMode="auto">
          <a:xfrm>
            <a:off x="958414" y="2208362"/>
            <a:ext cx="7521351" cy="3828231"/>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pic>
        <p:nvPicPr>
          <p:cNvPr id="5" name="Picture 6"/>
          <p:cNvPicPr>
            <a:picLocks noChangeAspect="1" noChangeArrowheads="1"/>
          </p:cNvPicPr>
          <p:nvPr/>
        </p:nvPicPr>
        <p:blipFill>
          <a:blip r:embed="rId4" cstate="print"/>
          <a:srcRect/>
          <a:stretch>
            <a:fillRect/>
          </a:stretch>
        </p:blipFill>
        <p:spPr bwMode="auto">
          <a:xfrm>
            <a:off x="5888966" y="1572164"/>
            <a:ext cx="2905125" cy="419100"/>
          </a:xfrm>
          <a:prstGeom prst="rect">
            <a:avLst/>
          </a:prstGeom>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8700" y="616789"/>
            <a:ext cx="7200900" cy="789317"/>
          </a:xfrm>
          <a:ln w="28575">
            <a:solidFill>
              <a:srgbClr val="FFC000"/>
            </a:solidFill>
          </a:ln>
        </p:spPr>
        <p:txBody>
          <a:bodyPr>
            <a:normAutofit/>
          </a:bodyPr>
          <a:lstStyle/>
          <a:p>
            <a:pPr algn="ctr"/>
            <a:r>
              <a:rPr lang="en-US" dirty="0"/>
              <a:t>Spectroscopy &amp; Structure</a:t>
            </a:r>
          </a:p>
        </p:txBody>
      </p:sp>
      <p:sp>
        <p:nvSpPr>
          <p:cNvPr id="3" name="Content Placeholder 2"/>
          <p:cNvSpPr>
            <a:spLocks noGrp="1"/>
          </p:cNvSpPr>
          <p:nvPr>
            <p:ph idx="1"/>
          </p:nvPr>
        </p:nvSpPr>
        <p:spPr>
          <a:xfrm>
            <a:off x="1028700" y="1682151"/>
            <a:ext cx="7200900" cy="4185249"/>
          </a:xfrm>
          <a:ln w="28575">
            <a:solidFill>
              <a:srgbClr val="FFC000"/>
            </a:solidFill>
          </a:ln>
        </p:spPr>
        <p:txBody>
          <a:bodyPr>
            <a:normAutofit fontScale="92500" lnSpcReduction="20000"/>
          </a:bodyPr>
          <a:lstStyle/>
          <a:p>
            <a:pPr>
              <a:lnSpc>
                <a:spcPct val="150000"/>
              </a:lnSpc>
              <a:buNone/>
            </a:pPr>
            <a:r>
              <a:rPr lang="en-US" altLang="en-US" sz="3000" dirty="0">
                <a:latin typeface="Calibri" pitchFamily="34" charset="0"/>
              </a:rPr>
              <a:t>All spectroscopic techniques are used in two ways:</a:t>
            </a:r>
          </a:p>
          <a:p>
            <a:pPr>
              <a:spcAft>
                <a:spcPts val="300"/>
              </a:spcAft>
            </a:pPr>
            <a:r>
              <a:rPr lang="en-US" altLang="en-US" sz="3000" dirty="0">
                <a:latin typeface="Calibri" pitchFamily="34" charset="0"/>
              </a:rPr>
              <a:t>To prove that two compounds are identical</a:t>
            </a:r>
          </a:p>
          <a:p>
            <a:pPr lvl="1">
              <a:spcAft>
                <a:spcPts val="300"/>
              </a:spcAft>
            </a:pPr>
            <a:r>
              <a:rPr lang="en-US" altLang="en-US" dirty="0">
                <a:latin typeface="Calibri" pitchFamily="34" charset="0"/>
              </a:rPr>
              <a:t>A compound’s spectra are unique to that compound</a:t>
            </a:r>
          </a:p>
          <a:p>
            <a:pPr lvl="1">
              <a:spcAft>
                <a:spcPts val="300"/>
              </a:spcAft>
            </a:pPr>
            <a:endParaRPr lang="en-US" altLang="en-US" sz="3000" dirty="0">
              <a:latin typeface="Calibri" pitchFamily="34" charset="0"/>
            </a:endParaRPr>
          </a:p>
          <a:p>
            <a:r>
              <a:rPr lang="en-US" altLang="en-US" sz="3000" dirty="0">
                <a:latin typeface="Calibri" pitchFamily="34" charset="0"/>
              </a:rPr>
              <a:t>To help establish the structure of a new compound</a:t>
            </a:r>
          </a:p>
          <a:p>
            <a:pPr lvl="1"/>
            <a:r>
              <a:rPr lang="en-US" altLang="en-US" dirty="0">
                <a:latin typeface="Calibri" pitchFamily="34" charset="0"/>
              </a:rPr>
              <a:t>Each spectroscopic technique provides different, important information about </a:t>
            </a:r>
            <a:r>
              <a:rPr lang="en-US" altLang="en-US" sz="3000" dirty="0">
                <a:latin typeface="Calibri" pitchFamily="34" charset="0"/>
              </a:rPr>
              <a:t>structure</a:t>
            </a:r>
          </a:p>
          <a:p>
            <a:pPr lvl="1">
              <a:buNone/>
            </a:pPr>
            <a:endParaRPr lang="en-US" altLang="en-US" sz="3000" dirty="0">
              <a:latin typeface="Calibri" pitchFamily="34" charset="0"/>
            </a:endParaRPr>
          </a:p>
          <a:p>
            <a:pPr>
              <a:buNone/>
            </a:pPr>
            <a:endParaRPr lang="en-US" altLang="en-US" sz="3000" dirty="0">
              <a:latin typeface="Calibri" pitchFamily="34"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02257" y="685800"/>
            <a:ext cx="7694761" cy="780691"/>
          </a:xfrm>
          <a:ln w="28575">
            <a:solidFill>
              <a:srgbClr val="FFC000"/>
            </a:solidFill>
          </a:ln>
        </p:spPr>
        <p:txBody>
          <a:bodyPr/>
          <a:lstStyle/>
          <a:p>
            <a:pPr algn="ctr"/>
            <a:r>
              <a:rPr lang="en-US" dirty="0"/>
              <a:t>Nitro compound: nitro benzene</a:t>
            </a:r>
          </a:p>
        </p:txBody>
      </p:sp>
      <p:pic>
        <p:nvPicPr>
          <p:cNvPr id="4" name="Picture 5"/>
          <p:cNvPicPr>
            <a:picLocks noGrp="1" noChangeAspect="1" noChangeArrowheads="1"/>
          </p:cNvPicPr>
          <p:nvPr>
            <p:ph idx="1"/>
          </p:nvPr>
        </p:nvPicPr>
        <p:blipFill>
          <a:blip r:embed="rId3" cstate="print"/>
          <a:srcRect/>
          <a:stretch>
            <a:fillRect/>
          </a:stretch>
        </p:blipFill>
        <p:spPr bwMode="auto">
          <a:xfrm>
            <a:off x="811045" y="2362413"/>
            <a:ext cx="7694600" cy="3884044"/>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pic>
        <p:nvPicPr>
          <p:cNvPr id="5" name="Picture 6"/>
          <p:cNvPicPr>
            <a:picLocks noChangeAspect="1" noChangeArrowheads="1"/>
          </p:cNvPicPr>
          <p:nvPr/>
        </p:nvPicPr>
        <p:blipFill>
          <a:blip r:embed="rId4" cstate="print"/>
          <a:srcRect/>
          <a:stretch>
            <a:fillRect/>
          </a:stretch>
        </p:blipFill>
        <p:spPr bwMode="auto">
          <a:xfrm>
            <a:off x="7141055" y="1524000"/>
            <a:ext cx="1419225" cy="685800"/>
          </a:xfrm>
          <a:prstGeom prst="rect">
            <a:avLst/>
          </a:prstGeom>
          <a:noFill/>
          <a:ln w="9525">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1028700" y="685800"/>
            <a:ext cx="7200900" cy="772064"/>
          </a:xfrm>
          <a:ln w="28575">
            <a:solidFill>
              <a:srgbClr val="FFC000"/>
            </a:solidFill>
          </a:ln>
        </p:spPr>
        <p:txBody>
          <a:bodyPr/>
          <a:lstStyle/>
          <a:p>
            <a:pPr algn="ctr"/>
            <a:r>
              <a:rPr lang="en-US" dirty="0"/>
              <a:t>Infrared Spectroscopy</a:t>
            </a:r>
          </a:p>
        </p:txBody>
      </p:sp>
      <p:sp>
        <p:nvSpPr>
          <p:cNvPr id="3" name="Content Placeholder 2"/>
          <p:cNvSpPr>
            <a:spLocks noGrp="1"/>
          </p:cNvSpPr>
          <p:nvPr>
            <p:ph idx="1"/>
          </p:nvPr>
        </p:nvSpPr>
        <p:spPr>
          <a:xfrm>
            <a:off x="1028700" y="1690777"/>
            <a:ext cx="7200900" cy="4176623"/>
          </a:xfrm>
          <a:ln w="28575">
            <a:solidFill>
              <a:srgbClr val="FFC000"/>
            </a:solidFill>
          </a:ln>
        </p:spPr>
        <p:txBody>
          <a:bodyPr/>
          <a:lstStyle/>
          <a:p>
            <a:r>
              <a:rPr lang="en-US" altLang="en-US" sz="2400" b="1" dirty="0"/>
              <a:t>Infrared</a:t>
            </a:r>
          </a:p>
          <a:p>
            <a:pPr lvl="1"/>
            <a:r>
              <a:rPr lang="en-US" altLang="en-US" sz="2400" dirty="0"/>
              <a:t>almost all organic compounds absorb in this region between the visible and radio waves</a:t>
            </a:r>
          </a:p>
          <a:p>
            <a:pPr lvl="1"/>
            <a:r>
              <a:rPr lang="en-US" altLang="en-US" sz="2400" dirty="0"/>
              <a:t>800 </a:t>
            </a:r>
            <a:r>
              <a:rPr lang="en-US" altLang="en-US" sz="2400" dirty="0">
                <a:sym typeface="Symbol" pitchFamily="18" charset="2"/>
              </a:rPr>
              <a:t>nm</a:t>
            </a:r>
            <a:r>
              <a:rPr lang="en-US" altLang="en-US" sz="2400" dirty="0"/>
              <a:t> to 10</a:t>
            </a:r>
            <a:r>
              <a:rPr lang="en-US" altLang="en-US" sz="2400" baseline="30000" dirty="0"/>
              <a:t>7</a:t>
            </a:r>
            <a:r>
              <a:rPr lang="en-US" altLang="en-US" sz="2400" dirty="0"/>
              <a:t> </a:t>
            </a:r>
            <a:r>
              <a:rPr lang="en-US" altLang="en-US" sz="2400" dirty="0">
                <a:sym typeface="Symbol" pitchFamily="18" charset="2"/>
              </a:rPr>
              <a:t>nm</a:t>
            </a:r>
            <a:endParaRPr lang="en-US" altLang="en-US" sz="2400" dirty="0">
              <a:sym typeface="MT Symbol"/>
            </a:endParaRPr>
          </a:p>
          <a:p>
            <a:pPr lvl="1">
              <a:buNone/>
            </a:pPr>
            <a:endParaRPr lang="en-US" altLang="en-US" sz="2400" dirty="0"/>
          </a:p>
          <a:p>
            <a:r>
              <a:rPr lang="en-US" altLang="en-US" sz="2400" dirty="0"/>
              <a:t>Area of greatest interest in organic chemistry is the </a:t>
            </a:r>
            <a:r>
              <a:rPr lang="en-US" altLang="en-US" sz="2400" dirty="0" err="1"/>
              <a:t>vibrational</a:t>
            </a:r>
            <a:r>
              <a:rPr lang="en-US" altLang="en-US" sz="2400" dirty="0"/>
              <a:t> portion</a:t>
            </a:r>
          </a:p>
          <a:p>
            <a:pPr lvl="1"/>
            <a:r>
              <a:rPr lang="en-US" altLang="en-US" sz="2400" dirty="0"/>
              <a:t>2,500</a:t>
            </a:r>
            <a:r>
              <a:rPr lang="en-US" altLang="en-US" sz="2400" dirty="0">
                <a:sym typeface="MT Symbol"/>
              </a:rPr>
              <a:t> nm (4,000 cm</a:t>
            </a:r>
            <a:r>
              <a:rPr lang="en-US" altLang="en-US" sz="2400" baseline="30000" dirty="0">
                <a:sym typeface="MT Symbol"/>
              </a:rPr>
              <a:t>-1</a:t>
            </a:r>
            <a:r>
              <a:rPr lang="en-US" altLang="en-US" sz="2400" dirty="0">
                <a:sym typeface="MT Symbol"/>
              </a:rPr>
              <a:t>) to 15,000 nm (~700 cm</a:t>
            </a:r>
            <a:r>
              <a:rPr lang="en-US" altLang="en-US" sz="2400" baseline="30000" dirty="0">
                <a:sym typeface="MT Symbol"/>
              </a:rPr>
              <a:t>-1</a:t>
            </a:r>
            <a:r>
              <a:rPr lang="en-US" altLang="en-US" sz="2400" dirty="0">
                <a:sym typeface="MT Symbol"/>
              </a:rPr>
              <a:t>) </a:t>
            </a:r>
          </a:p>
          <a:p>
            <a:pPr lvl="1">
              <a:buNone/>
            </a:pPr>
            <a:endParaRPr lang="en-US" altLang="en-US" dirty="0">
              <a:sym typeface="MT Symbol"/>
            </a:endParaRPr>
          </a:p>
          <a:p>
            <a:endParaRPr lang="en-US" altLang="en-US" dirty="0"/>
          </a:p>
          <a:p>
            <a:endParaRPr lang="en-US" dirty="0"/>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1028700" y="685800"/>
            <a:ext cx="7200900" cy="728932"/>
          </a:xfrm>
          <a:ln w="28575">
            <a:solidFill>
              <a:srgbClr val="FFC000"/>
            </a:solidFill>
          </a:ln>
        </p:spPr>
        <p:txBody>
          <a:bodyPr/>
          <a:lstStyle/>
          <a:p>
            <a:pPr algn="ctr"/>
            <a:r>
              <a:rPr lang="en-US" dirty="0"/>
              <a:t>Infrared Spectroscopy</a:t>
            </a:r>
          </a:p>
        </p:txBody>
      </p:sp>
      <p:sp>
        <p:nvSpPr>
          <p:cNvPr id="3" name="Content Placeholder 2"/>
          <p:cNvSpPr>
            <a:spLocks noGrp="1"/>
          </p:cNvSpPr>
          <p:nvPr>
            <p:ph idx="1"/>
          </p:nvPr>
        </p:nvSpPr>
        <p:spPr>
          <a:xfrm>
            <a:off x="1028700" y="1699404"/>
            <a:ext cx="7200900" cy="4167996"/>
          </a:xfrm>
          <a:ln w="28575">
            <a:solidFill>
              <a:srgbClr val="FFC000"/>
            </a:solidFill>
          </a:ln>
        </p:spPr>
        <p:txBody>
          <a:bodyPr>
            <a:normAutofit/>
          </a:bodyPr>
          <a:lstStyle/>
          <a:p>
            <a:pPr>
              <a:spcAft>
                <a:spcPts val="1200"/>
              </a:spcAft>
            </a:pPr>
            <a:r>
              <a:rPr lang="en-US" altLang="en-US" sz="2400" dirty="0">
                <a:sym typeface="MT Symbol"/>
              </a:rPr>
              <a:t>Radiation in the </a:t>
            </a:r>
            <a:r>
              <a:rPr lang="en-US" altLang="en-US" sz="2400" dirty="0" err="1">
                <a:sym typeface="MT Symbol"/>
              </a:rPr>
              <a:t>vibrational</a:t>
            </a:r>
            <a:r>
              <a:rPr lang="en-US" altLang="en-US" sz="2400" dirty="0">
                <a:sym typeface="MT Symbol"/>
              </a:rPr>
              <a:t> infrared region is expressed in frequency units called </a:t>
            </a:r>
            <a:r>
              <a:rPr lang="en-US" altLang="en-US" sz="2400" dirty="0">
                <a:solidFill>
                  <a:schemeClr val="accent2">
                    <a:lumMod val="75000"/>
                  </a:schemeClr>
                </a:solidFill>
                <a:sym typeface="MT Symbol"/>
              </a:rPr>
              <a:t>wave numbers</a:t>
            </a:r>
            <a:r>
              <a:rPr lang="en-US" altLang="en-US" sz="2400" dirty="0">
                <a:sym typeface="MT Symbol"/>
              </a:rPr>
              <a:t>, which are the reciprocal of the wavelength (</a:t>
            </a:r>
            <a:r>
              <a:rPr lang="en-US" altLang="en-US" sz="2400" dirty="0">
                <a:sym typeface="Symbol" pitchFamily="18" charset="2"/>
              </a:rPr>
              <a:t>) </a:t>
            </a:r>
            <a:r>
              <a:rPr lang="en-US" altLang="en-US" sz="2400" dirty="0">
                <a:sym typeface="MT Symbol"/>
              </a:rPr>
              <a:t>expressed in centimeters</a:t>
            </a:r>
            <a:r>
              <a:rPr lang="en-US" altLang="en-US" sz="2400" dirty="0" smtClean="0">
                <a:sym typeface="MT Symbol"/>
              </a:rPr>
              <a:t>.</a:t>
            </a:r>
            <a:endParaRPr lang="en-US" altLang="en-US" sz="1800" dirty="0">
              <a:sym typeface="Symbol" pitchFamily="18" charset="2"/>
            </a:endParaRPr>
          </a:p>
          <a:p>
            <a:pPr algn="ctr">
              <a:spcAft>
                <a:spcPts val="1200"/>
              </a:spcAft>
              <a:buNone/>
            </a:pPr>
            <a:r>
              <a:rPr lang="en-US" altLang="en-US" dirty="0">
                <a:sym typeface="Symbol" pitchFamily="18" charset="2"/>
              </a:rPr>
              <a:t>(cm</a:t>
            </a:r>
            <a:r>
              <a:rPr lang="en-US" altLang="en-US" baseline="30000" dirty="0">
                <a:sym typeface="Symbol" pitchFamily="18" charset="2"/>
              </a:rPr>
              <a:t>-1</a:t>
            </a:r>
            <a:r>
              <a:rPr lang="en-US" altLang="en-US" dirty="0">
                <a:sym typeface="Symbol" pitchFamily="18" charset="2"/>
              </a:rPr>
              <a:t>)   =   1 /   (cm)         (cm</a:t>
            </a:r>
            <a:r>
              <a:rPr lang="en-US" altLang="en-US" baseline="30000" dirty="0">
                <a:sym typeface="Symbol" pitchFamily="18" charset="2"/>
              </a:rPr>
              <a:t>-1</a:t>
            </a:r>
            <a:r>
              <a:rPr lang="en-US" altLang="en-US" dirty="0">
                <a:sym typeface="Symbol" pitchFamily="18" charset="2"/>
              </a:rPr>
              <a:t>) = (nm</a:t>
            </a:r>
            <a:r>
              <a:rPr lang="en-US" altLang="en-US" baseline="30000" dirty="0">
                <a:sym typeface="Symbol" pitchFamily="18" charset="2"/>
              </a:rPr>
              <a:t>-1</a:t>
            </a:r>
            <a:r>
              <a:rPr lang="en-US" altLang="en-US" dirty="0">
                <a:sym typeface="Symbol" pitchFamily="18" charset="2"/>
              </a:rPr>
              <a:t>) x 10</a:t>
            </a:r>
            <a:r>
              <a:rPr lang="en-US" altLang="en-US" baseline="30000" dirty="0">
                <a:sym typeface="Symbol" pitchFamily="18" charset="2"/>
              </a:rPr>
              <a:t>7</a:t>
            </a:r>
            <a:endParaRPr lang="en-US" altLang="en-US" baseline="30000" dirty="0"/>
          </a:p>
          <a:p>
            <a:pPr>
              <a:spcBef>
                <a:spcPts val="2400"/>
              </a:spcBef>
            </a:pPr>
            <a:r>
              <a:rPr lang="en-US" altLang="en-US" sz="2400" dirty="0" smtClean="0"/>
              <a:t>Wave </a:t>
            </a:r>
            <a:r>
              <a:rPr lang="en-US" altLang="en-US" sz="2400" dirty="0"/>
              <a:t>numbers can be converted to energy</a:t>
            </a:r>
            <a:r>
              <a:rPr lang="en-US" altLang="en-US" sz="2400" dirty="0">
                <a:sym typeface="Symbol" pitchFamily="18" charset="2"/>
              </a:rPr>
              <a:t> </a:t>
            </a:r>
            <a:r>
              <a:rPr lang="en-US" altLang="en-US" sz="2400" dirty="0"/>
              <a:t>by multiplying by </a:t>
            </a:r>
            <a:r>
              <a:rPr lang="en-US" altLang="en-US" sz="2400" dirty="0" err="1"/>
              <a:t>hc</a:t>
            </a:r>
            <a:r>
              <a:rPr lang="en-US" altLang="en-US" sz="2400" dirty="0"/>
              <a:t>. Thus, wave numbers are proportional to energy.</a:t>
            </a:r>
          </a:p>
        </p:txBody>
      </p:sp>
      <p:graphicFrame>
        <p:nvGraphicFramePr>
          <p:cNvPr id="8" name="Object 7"/>
          <p:cNvGraphicFramePr>
            <a:graphicFrameLocks noChangeAspect="1"/>
          </p:cNvGraphicFramePr>
          <p:nvPr/>
        </p:nvGraphicFramePr>
        <p:xfrm>
          <a:off x="4514850" y="3321050"/>
          <a:ext cx="114300" cy="215900"/>
        </p:xfrm>
        <a:graphic>
          <a:graphicData uri="http://schemas.openxmlformats.org/presentationml/2006/ole">
            <p:oleObj spid="_x0000_s1030" name="Equation" r:id="rId4" imgW="114120" imgH="215640" progId="Equation.3">
              <p:embed/>
            </p:oleObj>
          </a:graphicData>
        </a:graphic>
      </p:graphicFrame>
      <p:graphicFrame>
        <p:nvGraphicFramePr>
          <p:cNvPr id="1031" name="Object 7"/>
          <p:cNvGraphicFramePr>
            <a:graphicFrameLocks noChangeAspect="1"/>
          </p:cNvGraphicFramePr>
          <p:nvPr/>
        </p:nvGraphicFramePr>
        <p:xfrm>
          <a:off x="4779108" y="4938199"/>
          <a:ext cx="3005015" cy="638566"/>
        </p:xfrm>
        <a:graphic>
          <a:graphicData uri="http://schemas.openxmlformats.org/presentationml/2006/ole">
            <p:oleObj spid="_x0000_s1031" name="Equation" r:id="rId5" imgW="1015920" imgH="215640" progId="Equation.3">
              <p:embed/>
            </p:oleObj>
          </a:graphicData>
        </a:graphic>
      </p:graphicFrame>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8700" y="685800"/>
            <a:ext cx="7200900" cy="763438"/>
          </a:xfrm>
          <a:ln w="28575">
            <a:solidFill>
              <a:srgbClr val="FFC000"/>
            </a:solidFill>
          </a:ln>
        </p:spPr>
        <p:txBody>
          <a:bodyPr/>
          <a:lstStyle/>
          <a:p>
            <a:pPr algn="ctr"/>
            <a:r>
              <a:rPr lang="en-US" dirty="0"/>
              <a:t>Infrared Spectroscopy</a:t>
            </a:r>
          </a:p>
        </p:txBody>
      </p:sp>
      <p:sp>
        <p:nvSpPr>
          <p:cNvPr id="3" name="Content Placeholder 2"/>
          <p:cNvSpPr>
            <a:spLocks noGrp="1"/>
          </p:cNvSpPr>
          <p:nvPr>
            <p:ph idx="1"/>
          </p:nvPr>
        </p:nvSpPr>
        <p:spPr>
          <a:xfrm>
            <a:off x="1028700" y="1690777"/>
            <a:ext cx="7200900" cy="4176623"/>
          </a:xfrm>
          <a:ln w="28575">
            <a:solidFill>
              <a:srgbClr val="FFC000"/>
            </a:solidFill>
          </a:ln>
        </p:spPr>
        <p:txBody>
          <a:bodyPr>
            <a:normAutofit fontScale="85000" lnSpcReduction="10000"/>
          </a:bodyPr>
          <a:lstStyle/>
          <a:p>
            <a:pPr>
              <a:lnSpc>
                <a:spcPct val="90000"/>
              </a:lnSpc>
            </a:pPr>
            <a:r>
              <a:rPr lang="en-US" altLang="en-US" sz="2700" dirty="0">
                <a:latin typeface="Calibri" pitchFamily="34" charset="0"/>
              </a:rPr>
              <a:t>Two uses for IR</a:t>
            </a:r>
          </a:p>
          <a:p>
            <a:pPr lvl="1">
              <a:lnSpc>
                <a:spcPct val="90000"/>
              </a:lnSpc>
            </a:pPr>
            <a:r>
              <a:rPr lang="en-US" altLang="en-US" sz="2500" dirty="0">
                <a:latin typeface="Calibri" pitchFamily="34" charset="0"/>
              </a:rPr>
              <a:t>IR spectra can be used to distinguish one compound from another (“fingerprint”)</a:t>
            </a:r>
          </a:p>
          <a:p>
            <a:pPr lvl="1">
              <a:lnSpc>
                <a:spcPct val="90000"/>
              </a:lnSpc>
            </a:pPr>
            <a:r>
              <a:rPr lang="en-US" altLang="en-US" sz="2500" dirty="0">
                <a:latin typeface="Calibri" pitchFamily="34" charset="0"/>
                <a:sym typeface="PressWriter Symbols"/>
              </a:rPr>
              <a:t>Information about the </a:t>
            </a:r>
            <a:r>
              <a:rPr lang="en-US" altLang="en-US" sz="2500" dirty="0">
                <a:solidFill>
                  <a:schemeClr val="accent2">
                    <a:lumMod val="75000"/>
                  </a:schemeClr>
                </a:solidFill>
                <a:latin typeface="Calibri" pitchFamily="34" charset="0"/>
                <a:sym typeface="PressWriter Symbols"/>
              </a:rPr>
              <a:t>functional groups </a:t>
            </a:r>
            <a:r>
              <a:rPr lang="en-US" altLang="en-US" sz="2500" dirty="0">
                <a:latin typeface="Calibri" pitchFamily="34" charset="0"/>
                <a:sym typeface="PressWriter Symbols"/>
              </a:rPr>
              <a:t>present in a compound</a:t>
            </a:r>
          </a:p>
          <a:p>
            <a:pPr lvl="1">
              <a:lnSpc>
                <a:spcPct val="90000"/>
              </a:lnSpc>
              <a:buNone/>
            </a:pPr>
            <a:endParaRPr lang="en-US" altLang="en-US" sz="2700" dirty="0">
              <a:latin typeface="Calibri" pitchFamily="34" charset="0"/>
            </a:endParaRPr>
          </a:p>
          <a:p>
            <a:pPr>
              <a:lnSpc>
                <a:spcPct val="90000"/>
              </a:lnSpc>
            </a:pPr>
            <a:r>
              <a:rPr lang="en-US" altLang="en-US" sz="2700" dirty="0">
                <a:latin typeface="Calibri" pitchFamily="34" charset="0"/>
              </a:rPr>
              <a:t>Molecular Vibrations</a:t>
            </a:r>
          </a:p>
          <a:p>
            <a:pPr lvl="1">
              <a:lnSpc>
                <a:spcPct val="90000"/>
              </a:lnSpc>
            </a:pPr>
            <a:r>
              <a:rPr lang="en-US" altLang="en-US" sz="2500" dirty="0">
                <a:latin typeface="Calibri" pitchFamily="34" charset="0"/>
              </a:rPr>
              <a:t>Absorption of infrared radiation corresponds to energy changes on the order of 8-40 KJ/mole (2-10 kcal/mol)</a:t>
            </a:r>
          </a:p>
          <a:p>
            <a:pPr lvl="1">
              <a:lnSpc>
                <a:spcPct val="90000"/>
              </a:lnSpc>
            </a:pPr>
            <a:r>
              <a:rPr lang="en-US" altLang="en-US" sz="2500" dirty="0">
                <a:latin typeface="Calibri" pitchFamily="34" charset="0"/>
              </a:rPr>
              <a:t>The frequencies in this energy range correspond to the </a:t>
            </a:r>
            <a:r>
              <a:rPr lang="en-US" altLang="en-US" sz="2500" dirty="0">
                <a:solidFill>
                  <a:schemeClr val="accent2">
                    <a:lumMod val="75000"/>
                  </a:schemeClr>
                </a:solidFill>
                <a:latin typeface="Calibri" pitchFamily="34" charset="0"/>
              </a:rPr>
              <a:t>stretching</a:t>
            </a:r>
            <a:r>
              <a:rPr lang="en-US" altLang="en-US" sz="2500" dirty="0">
                <a:latin typeface="Calibri" pitchFamily="34" charset="0"/>
              </a:rPr>
              <a:t> and </a:t>
            </a:r>
            <a:r>
              <a:rPr lang="en-US" altLang="en-US" sz="2500" dirty="0">
                <a:solidFill>
                  <a:schemeClr val="accent2">
                    <a:lumMod val="75000"/>
                  </a:schemeClr>
                </a:solidFill>
                <a:latin typeface="Calibri" pitchFamily="34" charset="0"/>
              </a:rPr>
              <a:t>bending</a:t>
            </a:r>
            <a:r>
              <a:rPr lang="en-US" altLang="en-US" sz="2500" dirty="0">
                <a:latin typeface="Calibri" pitchFamily="34" charset="0"/>
              </a:rPr>
              <a:t> frequencies of covalent bonds, that is, changes in bond length and bond angle.</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028700" y="685800"/>
            <a:ext cx="7200900" cy="746185"/>
          </a:xfrm>
          <a:prstGeom prst="rect">
            <a:avLst/>
          </a:prstGeom>
          <a:ln w="28575">
            <a:solidFill>
              <a:srgbClr val="FFC000"/>
            </a:solidFill>
          </a:ln>
        </p:spPr>
        <p:txBody>
          <a:bodyPr vert="horz" lIns="91440" tIns="45720" rIns="91440" bIns="45720" rtlCol="0" anchor="t">
            <a:normAutofit/>
          </a:bodyPr>
          <a:lstStyle/>
          <a:p>
            <a:pPr marL="0" marR="0" lvl="0" indent="0" algn="ctr" defTabSz="685800" rtl="0" eaLnBrk="1" fontAlgn="auto" latinLnBrk="0" hangingPunct="1">
              <a:lnSpc>
                <a:spcPct val="89000"/>
              </a:lnSpc>
              <a:spcBef>
                <a:spcPct val="0"/>
              </a:spcBef>
              <a:spcAft>
                <a:spcPts val="0"/>
              </a:spcAft>
              <a:buClrTx/>
              <a:buSzTx/>
              <a:buFontTx/>
              <a:buNone/>
              <a:tabLst/>
              <a:defRPr/>
            </a:pPr>
            <a:r>
              <a:rPr kumimoji="0" lang="en-US" sz="4400" b="0" i="0" u="none" strike="noStrike" kern="1200" cap="none" spc="0" normalizeH="0" baseline="0" noProof="0">
                <a:ln>
                  <a:noFill/>
                </a:ln>
                <a:solidFill>
                  <a:schemeClr val="tx2"/>
                </a:solidFill>
                <a:effectLst/>
                <a:uLnTx/>
                <a:uFillTx/>
                <a:latin typeface="+mj-lt"/>
                <a:ea typeface="+mj-ea"/>
                <a:cs typeface="+mj-cs"/>
              </a:rPr>
              <a:t>Infrared (IR) Spectroscopy</a:t>
            </a:r>
            <a:endParaRPr kumimoji="0" lang="en-US" sz="4400" b="0" i="0" u="none" strike="noStrike" kern="1200" cap="none" spc="0" normalizeH="0" baseline="0" noProof="0" dirty="0">
              <a:ln>
                <a:noFill/>
              </a:ln>
              <a:solidFill>
                <a:schemeClr val="tx2"/>
              </a:solidFill>
              <a:effectLst/>
              <a:uLnTx/>
              <a:uFillTx/>
              <a:latin typeface="+mj-lt"/>
              <a:ea typeface="+mj-ea"/>
              <a:cs typeface="+mj-cs"/>
            </a:endParaRPr>
          </a:p>
        </p:txBody>
      </p:sp>
      <p:pic>
        <p:nvPicPr>
          <p:cNvPr id="5" name="Picture 11" descr="Asymmetrical_stretching.gif"/>
          <p:cNvPicPr>
            <a:picLocks noChangeAspect="1"/>
          </p:cNvPicPr>
          <p:nvPr/>
        </p:nvPicPr>
        <p:blipFill>
          <a:blip r:embed="rId3"/>
          <a:srcRect/>
          <a:stretch>
            <a:fillRect/>
          </a:stretch>
        </p:blipFill>
        <p:spPr bwMode="auto">
          <a:xfrm>
            <a:off x="3782323" y="1832036"/>
            <a:ext cx="2000250" cy="1428750"/>
          </a:xfrm>
          <a:prstGeom prst="rect">
            <a:avLst/>
          </a:prstGeom>
          <a:noFill/>
          <a:ln w="9525">
            <a:noFill/>
            <a:miter lim="800000"/>
            <a:headEnd/>
            <a:tailEnd/>
          </a:ln>
        </p:spPr>
      </p:pic>
      <p:pic>
        <p:nvPicPr>
          <p:cNvPr id="6" name="Picture 14" descr="Scissoring.gif"/>
          <p:cNvPicPr>
            <a:picLocks noChangeAspect="1"/>
          </p:cNvPicPr>
          <p:nvPr/>
        </p:nvPicPr>
        <p:blipFill>
          <a:blip r:embed="rId4"/>
          <a:srcRect/>
          <a:stretch>
            <a:fillRect/>
          </a:stretch>
        </p:blipFill>
        <p:spPr bwMode="auto">
          <a:xfrm>
            <a:off x="6213894" y="1780276"/>
            <a:ext cx="2000250" cy="1428750"/>
          </a:xfrm>
          <a:prstGeom prst="rect">
            <a:avLst/>
          </a:prstGeom>
          <a:noFill/>
          <a:ln w="9525">
            <a:noFill/>
            <a:miter lim="800000"/>
            <a:headEnd/>
            <a:tailEnd/>
          </a:ln>
        </p:spPr>
      </p:pic>
      <p:pic>
        <p:nvPicPr>
          <p:cNvPr id="7" name="Picture 15" descr="rocking.gif"/>
          <p:cNvPicPr>
            <a:picLocks noChangeAspect="1"/>
          </p:cNvPicPr>
          <p:nvPr/>
        </p:nvPicPr>
        <p:blipFill>
          <a:blip r:embed="rId5"/>
          <a:srcRect/>
          <a:stretch>
            <a:fillRect/>
          </a:stretch>
        </p:blipFill>
        <p:spPr bwMode="auto">
          <a:xfrm>
            <a:off x="971550" y="3962400"/>
            <a:ext cx="2000250" cy="1428750"/>
          </a:xfrm>
          <a:prstGeom prst="rect">
            <a:avLst/>
          </a:prstGeom>
          <a:noFill/>
          <a:ln w="9525">
            <a:noFill/>
            <a:miter lim="800000"/>
            <a:headEnd/>
            <a:tailEnd/>
          </a:ln>
        </p:spPr>
      </p:pic>
      <p:pic>
        <p:nvPicPr>
          <p:cNvPr id="8" name="Picture 16" descr="Wagging.gif"/>
          <p:cNvPicPr>
            <a:picLocks noChangeAspect="1"/>
          </p:cNvPicPr>
          <p:nvPr/>
        </p:nvPicPr>
        <p:blipFill>
          <a:blip r:embed="rId6"/>
          <a:srcRect/>
          <a:stretch>
            <a:fillRect/>
          </a:stretch>
        </p:blipFill>
        <p:spPr bwMode="auto">
          <a:xfrm>
            <a:off x="3810000" y="3962400"/>
            <a:ext cx="2000250" cy="1428750"/>
          </a:xfrm>
          <a:prstGeom prst="rect">
            <a:avLst/>
          </a:prstGeom>
          <a:noFill/>
          <a:ln w="9525">
            <a:noFill/>
            <a:miter lim="800000"/>
            <a:headEnd/>
            <a:tailEnd/>
          </a:ln>
        </p:spPr>
      </p:pic>
      <p:pic>
        <p:nvPicPr>
          <p:cNvPr id="9" name="Picture 17" descr="Twisting.gif"/>
          <p:cNvPicPr>
            <a:picLocks noChangeAspect="1"/>
          </p:cNvPicPr>
          <p:nvPr/>
        </p:nvPicPr>
        <p:blipFill>
          <a:blip r:embed="rId7"/>
          <a:srcRect/>
          <a:stretch>
            <a:fillRect/>
          </a:stretch>
        </p:blipFill>
        <p:spPr bwMode="auto">
          <a:xfrm>
            <a:off x="6610350" y="3981450"/>
            <a:ext cx="2000250" cy="1428750"/>
          </a:xfrm>
          <a:prstGeom prst="rect">
            <a:avLst/>
          </a:prstGeom>
          <a:noFill/>
          <a:ln w="9525">
            <a:noFill/>
            <a:miter lim="800000"/>
            <a:headEnd/>
            <a:tailEnd/>
          </a:ln>
        </p:spPr>
      </p:pic>
      <p:pic>
        <p:nvPicPr>
          <p:cNvPr id="10" name="Picture 13" descr="Symmetrical_stretching.gif"/>
          <p:cNvPicPr>
            <a:picLocks noChangeAspect="1"/>
          </p:cNvPicPr>
          <p:nvPr/>
        </p:nvPicPr>
        <p:blipFill>
          <a:blip r:embed="rId8"/>
          <a:srcRect/>
          <a:stretch>
            <a:fillRect/>
          </a:stretch>
        </p:blipFill>
        <p:spPr bwMode="auto">
          <a:xfrm>
            <a:off x="971550" y="1752600"/>
            <a:ext cx="2000250" cy="1428750"/>
          </a:xfrm>
          <a:prstGeom prst="rect">
            <a:avLst/>
          </a:prstGeom>
          <a:noFill/>
          <a:ln w="9525">
            <a:noFill/>
            <a:miter lim="800000"/>
            <a:headEnd/>
            <a:tailEnd/>
          </a:ln>
        </p:spPr>
      </p:pic>
      <p:pic>
        <p:nvPicPr>
          <p:cNvPr id="11" name="Picture 2"/>
          <p:cNvPicPr>
            <a:picLocks noChangeAspect="1" noChangeArrowheads="1"/>
          </p:cNvPicPr>
          <p:nvPr/>
        </p:nvPicPr>
        <p:blipFill>
          <a:blip r:embed="rId9"/>
          <a:srcRect/>
          <a:stretch>
            <a:fillRect/>
          </a:stretch>
        </p:blipFill>
        <p:spPr bwMode="auto">
          <a:xfrm>
            <a:off x="1452563" y="3295650"/>
            <a:ext cx="6238875" cy="266700"/>
          </a:xfrm>
          <a:prstGeom prst="rect">
            <a:avLst/>
          </a:prstGeom>
          <a:noFill/>
          <a:ln w="9525">
            <a:noFill/>
            <a:miter lim="800000"/>
            <a:headEnd/>
            <a:tailEnd/>
          </a:ln>
        </p:spPr>
      </p:pic>
      <p:pic>
        <p:nvPicPr>
          <p:cNvPr id="12" name="Picture 3"/>
          <p:cNvPicPr>
            <a:picLocks noChangeAspect="1" noChangeArrowheads="1"/>
          </p:cNvPicPr>
          <p:nvPr/>
        </p:nvPicPr>
        <p:blipFill>
          <a:blip r:embed="rId10"/>
          <a:srcRect/>
          <a:stretch>
            <a:fillRect/>
          </a:stretch>
        </p:blipFill>
        <p:spPr bwMode="auto">
          <a:xfrm>
            <a:off x="1487358" y="5467797"/>
            <a:ext cx="6474823" cy="321066"/>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8700" y="685800"/>
            <a:ext cx="7200900" cy="772064"/>
          </a:xfrm>
          <a:ln w="28575">
            <a:solidFill>
              <a:srgbClr val="FFC000"/>
            </a:solidFill>
          </a:ln>
        </p:spPr>
        <p:txBody>
          <a:bodyPr/>
          <a:lstStyle/>
          <a:p>
            <a:pPr algn="ctr"/>
            <a:r>
              <a:rPr lang="en-US" dirty="0"/>
              <a:t>Infrared Spectroscopy</a:t>
            </a:r>
          </a:p>
        </p:txBody>
      </p:sp>
      <p:pic>
        <p:nvPicPr>
          <p:cNvPr id="4" name="Picture 5"/>
          <p:cNvPicPr>
            <a:picLocks noGrp="1" noChangeAspect="1" noChangeArrowheads="1"/>
          </p:cNvPicPr>
          <p:nvPr>
            <p:ph idx="1"/>
          </p:nvPr>
        </p:nvPicPr>
        <p:blipFill>
          <a:blip r:embed="rId3" cstate="print"/>
          <a:srcRect/>
          <a:stretch>
            <a:fillRect/>
          </a:stretch>
        </p:blipFill>
        <p:spPr bwMode="auto">
          <a:xfrm>
            <a:off x="1199973" y="2514441"/>
            <a:ext cx="6796713" cy="3153114"/>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8700" y="685800"/>
            <a:ext cx="7200900" cy="711679"/>
          </a:xfrm>
          <a:ln w="28575">
            <a:solidFill>
              <a:srgbClr val="FFC000"/>
            </a:solidFill>
          </a:ln>
        </p:spPr>
        <p:txBody>
          <a:bodyPr/>
          <a:lstStyle/>
          <a:p>
            <a:pPr algn="ctr"/>
            <a:r>
              <a:rPr lang="en-US" dirty="0" err="1"/>
              <a:t>Alkane</a:t>
            </a:r>
            <a:r>
              <a:rPr lang="en-US" dirty="0"/>
              <a:t>: </a:t>
            </a:r>
            <a:r>
              <a:rPr lang="en-US" dirty="0" err="1"/>
              <a:t>Decane</a:t>
            </a:r>
            <a:endParaRPr lang="en-US" dirty="0"/>
          </a:p>
        </p:txBody>
      </p:sp>
      <p:pic>
        <p:nvPicPr>
          <p:cNvPr id="4" name="Content Placeholder 3" descr="decane-ir.gif"/>
          <p:cNvPicPr>
            <a:picLocks noGrp="1" noChangeAspect="1"/>
          </p:cNvPicPr>
          <p:nvPr>
            <p:ph idx="1"/>
          </p:nvPr>
        </p:nvPicPr>
        <p:blipFill>
          <a:blip r:embed="rId3" cstate="print"/>
          <a:stretch>
            <a:fillRect/>
          </a:stretch>
        </p:blipFill>
        <p:spPr>
          <a:xfrm>
            <a:off x="913654" y="2260121"/>
            <a:ext cx="7850784" cy="3838403"/>
          </a:xfrm>
          <a:prstGeom prst="rect">
            <a:avLst/>
          </a:prstGeom>
          <a:ln w="28575" cap="sq">
            <a:solidFill>
              <a:srgbClr val="FFC000"/>
            </a:solidFill>
            <a:prstDash val="solid"/>
            <a:miter lim="800000"/>
          </a:ln>
          <a:effectLst>
            <a:outerShdw blurRad="50800" dist="38100" dir="2700000" algn="tl" rotWithShape="0">
              <a:srgbClr val="000000">
                <a:alpha val="43000"/>
              </a:srgbClr>
            </a:outerShdw>
          </a:effectLst>
        </p:spPr>
      </p:pic>
      <p:sp>
        <p:nvSpPr>
          <p:cNvPr id="6" name="Rectangle 6"/>
          <p:cNvSpPr>
            <a:spLocks noChangeArrowheads="1"/>
          </p:cNvSpPr>
          <p:nvPr/>
        </p:nvSpPr>
        <p:spPr bwMode="auto">
          <a:xfrm>
            <a:off x="5943600" y="1752600"/>
            <a:ext cx="2103438" cy="338554"/>
          </a:xfrm>
          <a:prstGeom prst="rect">
            <a:avLst/>
          </a:prstGeom>
          <a:ln w="28575">
            <a:solidFill>
              <a:srgbClr val="FFC000"/>
            </a:solidFill>
          </a:ln>
        </p:spPr>
        <p:style>
          <a:lnRef idx="2">
            <a:schemeClr val="dk1"/>
          </a:lnRef>
          <a:fillRef idx="1">
            <a:schemeClr val="lt1"/>
          </a:fillRef>
          <a:effectRef idx="0">
            <a:schemeClr val="dk1"/>
          </a:effectRef>
          <a:fontRef idx="minor">
            <a:schemeClr val="dk1"/>
          </a:fontRef>
        </p:style>
        <p:txBody>
          <a:bodyPr>
            <a:spAutoFit/>
          </a:bodyPr>
          <a:lstStyle/>
          <a:p>
            <a:pPr algn="ctr">
              <a:defRPr/>
            </a:pPr>
            <a:r>
              <a:rPr lang="en-US" sz="1600" dirty="0">
                <a:solidFill>
                  <a:schemeClr val="tx2"/>
                </a:solidFill>
              </a:rPr>
              <a:t>CH</a:t>
            </a:r>
            <a:r>
              <a:rPr lang="en-US" sz="1600" baseline="-25000" dirty="0">
                <a:solidFill>
                  <a:schemeClr val="tx2"/>
                </a:solidFill>
              </a:rPr>
              <a:t>3</a:t>
            </a:r>
            <a:r>
              <a:rPr lang="en-US" sz="1600" dirty="0">
                <a:solidFill>
                  <a:schemeClr val="tx2"/>
                </a:solidFill>
              </a:rPr>
              <a:t>(CH</a:t>
            </a:r>
            <a:r>
              <a:rPr lang="en-US" sz="1600" baseline="-25000" dirty="0">
                <a:solidFill>
                  <a:schemeClr val="tx2"/>
                </a:solidFill>
              </a:rPr>
              <a:t>2</a:t>
            </a:r>
            <a:r>
              <a:rPr lang="en-US" sz="1600" dirty="0">
                <a:solidFill>
                  <a:schemeClr val="tx2"/>
                </a:solidFill>
              </a:rPr>
              <a:t>)</a:t>
            </a:r>
            <a:r>
              <a:rPr lang="en-US" sz="1600" baseline="-25000" dirty="0">
                <a:solidFill>
                  <a:schemeClr val="tx2"/>
                </a:solidFill>
              </a:rPr>
              <a:t>8</a:t>
            </a:r>
            <a:r>
              <a:rPr lang="en-US" sz="1600" dirty="0">
                <a:solidFill>
                  <a:schemeClr val="tx2"/>
                </a:solidFill>
              </a:rPr>
              <a:t>CH</a:t>
            </a:r>
            <a:r>
              <a:rPr lang="en-US" sz="1600" baseline="-25000" dirty="0">
                <a:solidFill>
                  <a:schemeClr val="tx2"/>
                </a:solidFill>
              </a:rPr>
              <a:t>3</a:t>
            </a:r>
            <a:endParaRPr lang="en-US" sz="1600" dirty="0">
              <a:solidFill>
                <a:schemeClr val="tx2"/>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02822" y="685800"/>
            <a:ext cx="7200900" cy="728932"/>
          </a:xfrm>
          <a:ln w="28575">
            <a:solidFill>
              <a:srgbClr val="FFC000"/>
            </a:solidFill>
          </a:ln>
        </p:spPr>
        <p:txBody>
          <a:bodyPr/>
          <a:lstStyle/>
          <a:p>
            <a:pPr algn="ctr"/>
            <a:r>
              <a:rPr lang="en-US" dirty="0"/>
              <a:t>Aromatic: </a:t>
            </a:r>
            <a:r>
              <a:rPr lang="en-US" dirty="0" err="1"/>
              <a:t>Isopropylbenzene</a:t>
            </a:r>
            <a:endParaRPr lang="en-US" dirty="0"/>
          </a:p>
        </p:txBody>
      </p:sp>
      <p:pic>
        <p:nvPicPr>
          <p:cNvPr id="4" name="Picture 6"/>
          <p:cNvPicPr>
            <a:picLocks noGrp="1" noChangeAspect="1" noChangeArrowheads="1"/>
          </p:cNvPicPr>
          <p:nvPr>
            <p:ph idx="1"/>
          </p:nvPr>
        </p:nvPicPr>
        <p:blipFill>
          <a:blip r:embed="rId3" cstate="print"/>
          <a:srcRect/>
          <a:stretch>
            <a:fillRect/>
          </a:stretch>
        </p:blipFill>
        <p:spPr bwMode="auto">
          <a:xfrm>
            <a:off x="1238673" y="2362414"/>
            <a:ext cx="6780953" cy="3428572"/>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pic>
        <p:nvPicPr>
          <p:cNvPr id="5" name="Picture 7"/>
          <p:cNvPicPr>
            <a:picLocks noChangeAspect="1" noChangeArrowheads="1"/>
          </p:cNvPicPr>
          <p:nvPr/>
        </p:nvPicPr>
        <p:blipFill>
          <a:blip r:embed="rId4" cstate="print"/>
          <a:srcRect/>
          <a:stretch>
            <a:fillRect/>
          </a:stretch>
        </p:blipFill>
        <p:spPr bwMode="auto">
          <a:xfrm>
            <a:off x="7065573" y="1525438"/>
            <a:ext cx="1838325" cy="771525"/>
          </a:xfrm>
          <a:prstGeom prst="rect">
            <a:avLst/>
          </a:prstGeom>
          <a:noFill/>
          <a:ln w="9525">
            <a:noFill/>
            <a:miter lim="800000"/>
            <a:headEnd/>
            <a:tailEnd/>
          </a:ln>
        </p:spPr>
      </p:pic>
    </p:spTree>
  </p:cSld>
  <p:clrMapOvr>
    <a:masterClrMapping/>
  </p:clrMapOvr>
</p:sld>
</file>

<file path=ppt/theme/theme1.xml><?xml version="1.0" encoding="utf-8"?>
<a:theme xmlns:a="http://schemas.openxmlformats.org/drawingml/2006/main" name="Crop">
  <a:themeElements>
    <a:clrScheme name="Custom 8">
      <a:dk1>
        <a:srgbClr val="006600"/>
      </a:dk1>
      <a:lt1>
        <a:srgbClr val="006600"/>
      </a:lt1>
      <a:dk2>
        <a:srgbClr val="FFC000"/>
      </a:dk2>
      <a:lt2>
        <a:srgbClr val="006600"/>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Crop" id="{EC9488ED-E761-4D60-9AC4-764D1FE2C171}" vid="{CE19780C-D67D-4C13-9DE9-A52BC3BA51B4}"/>
    </a:ext>
  </a:extLst>
</a:theme>
</file>

<file path=ppt/theme/theme2.xml><?xml version="1.0" encoding="utf-8"?>
<a:theme xmlns:a="http://schemas.openxmlformats.org/drawingml/2006/main" name="1_Crop">
  <a:themeElements>
    <a:clrScheme name="Custom 23">
      <a:dk1>
        <a:srgbClr val="FFFFFF"/>
      </a:dk1>
      <a:lt1>
        <a:srgbClr val="FFFFFF"/>
      </a:lt1>
      <a:dk2>
        <a:srgbClr val="006600"/>
      </a:dk2>
      <a:lt2>
        <a:srgbClr val="FFFFFF"/>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Crop" id="{EC9488ED-E761-4D60-9AC4-764D1FE2C171}" vid="{CE19780C-D67D-4C13-9DE9-A52BC3BA51B4}"/>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310</TotalTime>
  <Words>2029</Words>
  <Application>Microsoft Office PowerPoint</Application>
  <PresentationFormat>On-screen Show (4:3)</PresentationFormat>
  <Paragraphs>168</Paragraphs>
  <Slides>20</Slides>
  <Notes>19</Notes>
  <HiddenSlides>3</HiddenSlides>
  <MMClips>0</MMClips>
  <ScaleCrop>false</ScaleCrop>
  <HeadingPairs>
    <vt:vector size="6" baseType="variant">
      <vt:variant>
        <vt:lpstr>Theme</vt:lpstr>
      </vt:variant>
      <vt:variant>
        <vt:i4>2</vt:i4>
      </vt:variant>
      <vt:variant>
        <vt:lpstr>Embedded OLE Servers</vt:lpstr>
      </vt:variant>
      <vt:variant>
        <vt:i4>1</vt:i4>
      </vt:variant>
      <vt:variant>
        <vt:lpstr>Slide Titles</vt:lpstr>
      </vt:variant>
      <vt:variant>
        <vt:i4>20</vt:i4>
      </vt:variant>
    </vt:vector>
  </HeadingPairs>
  <TitlesOfParts>
    <vt:vector size="23" baseType="lpstr">
      <vt:lpstr>Crop</vt:lpstr>
      <vt:lpstr>1_Crop</vt:lpstr>
      <vt:lpstr>Microsoft Equation 3.0</vt:lpstr>
      <vt:lpstr>Ir Spectroscopy Review</vt:lpstr>
      <vt:lpstr>Spectroscopy &amp; Structure</vt:lpstr>
      <vt:lpstr>Infrared Spectroscopy</vt:lpstr>
      <vt:lpstr>Infrared Spectroscopy</vt:lpstr>
      <vt:lpstr>Infrared Spectroscopy</vt:lpstr>
      <vt:lpstr>Slide 6</vt:lpstr>
      <vt:lpstr>Infrared Spectroscopy</vt:lpstr>
      <vt:lpstr>Alkane: Decane</vt:lpstr>
      <vt:lpstr>Aromatic: Isopropylbenzene</vt:lpstr>
      <vt:lpstr>Alkyne: 1-pentyne</vt:lpstr>
      <vt:lpstr>Alcohol: 3-heptanol</vt:lpstr>
      <vt:lpstr>Amine: Benzylamine</vt:lpstr>
      <vt:lpstr>Ketone: 3-hexanone</vt:lpstr>
      <vt:lpstr>Aldehyde: hexanal</vt:lpstr>
      <vt:lpstr>Carboxylic Acid: propionic acid</vt:lpstr>
      <vt:lpstr>Ester: methyl benzoate</vt:lpstr>
      <vt:lpstr>Ether: butyl methyl ether</vt:lpstr>
      <vt:lpstr>Ether: methyl phenyl ether</vt:lpstr>
      <vt:lpstr>Nitrile: butyronitrile</vt:lpstr>
      <vt:lpstr>Nitro compound: nitro benzene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Ross, Arion E;Elizabeth Lang</dc:creator>
  <cp:lastModifiedBy>Owner</cp:lastModifiedBy>
  <cp:revision>56</cp:revision>
  <dcterms:created xsi:type="dcterms:W3CDTF">2016-08-04T16:44:57Z</dcterms:created>
  <dcterms:modified xsi:type="dcterms:W3CDTF">2018-09-08T22:31:33Z</dcterms:modified>
</cp:coreProperties>
</file>