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86" r:id="rId6"/>
    <p:sldId id="272" r:id="rId7"/>
    <p:sldId id="273" r:id="rId8"/>
    <p:sldId id="274" r:id="rId9"/>
    <p:sldId id="275" r:id="rId10"/>
    <p:sldId id="311" r:id="rId11"/>
    <p:sldId id="276" r:id="rId12"/>
    <p:sldId id="257" r:id="rId13"/>
    <p:sldId id="282" r:id="rId14"/>
    <p:sldId id="287" r:id="rId15"/>
    <p:sldId id="313" r:id="rId16"/>
    <p:sldId id="314" r:id="rId17"/>
    <p:sldId id="279" r:id="rId18"/>
    <p:sldId id="280" r:id="rId19"/>
    <p:sldId id="281" r:id="rId20"/>
    <p:sldId id="283" r:id="rId21"/>
    <p:sldId id="285" r:id="rId22"/>
    <p:sldId id="278" r:id="rId23"/>
    <p:sldId id="267" r:id="rId24"/>
    <p:sldId id="256" r:id="rId25"/>
    <p:sldId id="299" r:id="rId26"/>
    <p:sldId id="288" r:id="rId27"/>
    <p:sldId id="258" r:id="rId28"/>
    <p:sldId id="300" r:id="rId29"/>
    <p:sldId id="289" r:id="rId30"/>
    <p:sldId id="259" r:id="rId31"/>
    <p:sldId id="290" r:id="rId32"/>
    <p:sldId id="260" r:id="rId33"/>
    <p:sldId id="291" r:id="rId34"/>
    <p:sldId id="261" r:id="rId35"/>
    <p:sldId id="292" r:id="rId36"/>
    <p:sldId id="262" r:id="rId37"/>
    <p:sldId id="301" r:id="rId38"/>
    <p:sldId id="293" r:id="rId39"/>
    <p:sldId id="263" r:id="rId40"/>
    <p:sldId id="309" r:id="rId41"/>
    <p:sldId id="294" r:id="rId42"/>
    <p:sldId id="264" r:id="rId43"/>
    <p:sldId id="302" r:id="rId44"/>
    <p:sldId id="295" r:id="rId45"/>
    <p:sldId id="265" r:id="rId46"/>
    <p:sldId id="303" r:id="rId47"/>
    <p:sldId id="296" r:id="rId48"/>
    <p:sldId id="266" r:id="rId49"/>
    <p:sldId id="304" r:id="rId50"/>
    <p:sldId id="297" r:id="rId51"/>
    <p:sldId id="305" r:id="rId52"/>
    <p:sldId id="298" r:id="rId53"/>
    <p:sldId id="307" r:id="rId54"/>
    <p:sldId id="308" r:id="rId55"/>
    <p:sldId id="284" r:id="rId56"/>
    <p:sldId id="310" r:id="rId57"/>
    <p:sldId id="312" r:id="rId58"/>
    <p:sldId id="306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06F2-E839-44EF-8DFE-FBE939C434CA}" type="datetimeFigureOut">
              <a:rPr lang="en-US" smtClean="0"/>
              <a:pPr/>
              <a:t>2/12/2011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32B-F712-408F-A9DD-AA8865039A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06F2-E839-44EF-8DFE-FBE939C434CA}" type="datetimeFigureOut">
              <a:rPr lang="en-US" smtClean="0"/>
              <a:pPr/>
              <a:t>2/12/2011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32B-F712-408F-A9DD-AA8865039A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06F2-E839-44EF-8DFE-FBE939C434CA}" type="datetimeFigureOut">
              <a:rPr lang="en-US" smtClean="0"/>
              <a:pPr/>
              <a:t>2/12/2011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32B-F712-408F-A9DD-AA8865039A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06F2-E839-44EF-8DFE-FBE939C434CA}" type="datetimeFigureOut">
              <a:rPr lang="en-US" smtClean="0"/>
              <a:pPr/>
              <a:t>2/12/2011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32B-F712-408F-A9DD-AA8865039A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06F2-E839-44EF-8DFE-FBE939C434CA}" type="datetimeFigureOut">
              <a:rPr lang="en-US" smtClean="0"/>
              <a:pPr/>
              <a:t>2/12/2011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32B-F712-408F-A9DD-AA8865039A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06F2-E839-44EF-8DFE-FBE939C434CA}" type="datetimeFigureOut">
              <a:rPr lang="en-US" smtClean="0"/>
              <a:pPr/>
              <a:t>2/12/2011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32B-F712-408F-A9DD-AA8865039A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06F2-E839-44EF-8DFE-FBE939C434CA}" type="datetimeFigureOut">
              <a:rPr lang="en-US" smtClean="0"/>
              <a:pPr/>
              <a:t>2/12/2011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32B-F712-408F-A9DD-AA8865039A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06F2-E839-44EF-8DFE-FBE939C434CA}" type="datetimeFigureOut">
              <a:rPr lang="en-US" smtClean="0"/>
              <a:pPr/>
              <a:t>2/12/2011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32B-F712-408F-A9DD-AA8865039A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8747738" y="6550223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84A0D02C-41CB-4461-A0B2-1CD6B3BE2034}" type="slidenum">
              <a:rPr lang="en-US" sz="1400" smtClean="0"/>
              <a:pPr algn="ctr"/>
              <a:t>‹#›</a:t>
            </a:fld>
            <a:endParaRPr lang="en-US" sz="14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06F2-E839-44EF-8DFE-FBE939C434CA}" type="datetimeFigureOut">
              <a:rPr lang="en-US" smtClean="0"/>
              <a:pPr/>
              <a:t>2/12/2011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32B-F712-408F-A9DD-AA8865039A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06F2-E839-44EF-8DFE-FBE939C434CA}" type="datetimeFigureOut">
              <a:rPr lang="en-US" smtClean="0"/>
              <a:pPr/>
              <a:t>2/12/2011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32B-F712-408F-A9DD-AA8865039A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806F2-E839-44EF-8DFE-FBE939C434CA}" type="datetimeFigureOut">
              <a:rPr lang="en-US" smtClean="0"/>
              <a:pPr/>
              <a:t>2/12/2011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132B-F712-408F-A9DD-AA8865039A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esolutions.com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241" y="761937"/>
            <a:ext cx="84975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Characterizing the Impact of Horizontal Heat</a:t>
            </a:r>
          </a:p>
          <a:p>
            <a:pPr algn="ctr"/>
            <a:r>
              <a:rPr lang="en-US" sz="3600" dirty="0" smtClean="0"/>
              <a:t>Transfer on the Linear Relation of Heat Flow</a:t>
            </a:r>
          </a:p>
          <a:p>
            <a:pPr algn="ctr"/>
            <a:r>
              <a:rPr lang="en-US" sz="3600" dirty="0" smtClean="0"/>
              <a:t>and Heat Production</a:t>
            </a:r>
            <a:endParaRPr lang="en-US" sz="36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35075" y="3315271"/>
            <a:ext cx="6673850" cy="273305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400" b="1" dirty="0" smtClean="0"/>
              <a:t>Ronald G. Resmini</a:t>
            </a:r>
            <a:endParaRPr lang="en-US" sz="2400" dirty="0" smtClean="0"/>
          </a:p>
          <a:p>
            <a:pPr algn="ctr" eaLnBrk="0" hangingPunct="0">
              <a:lnSpc>
                <a:spcPct val="110000"/>
              </a:lnSpc>
            </a:pPr>
            <a:r>
              <a:rPr lang="en-US" sz="2000" dirty="0" smtClean="0"/>
              <a:t>Department of Geography and GeoInformation Science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000" dirty="0" smtClean="0"/>
              <a:t>College of Science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George </a:t>
            </a:r>
            <a:r>
              <a:rPr lang="en-US" sz="2000" dirty="0">
                <a:solidFill>
                  <a:schemeClr val="tx1"/>
                </a:solidFill>
              </a:rPr>
              <a:t>Mason University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000" dirty="0" smtClean="0"/>
              <a:t>4400 University Drive, MSN 6C3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000" dirty="0" smtClean="0"/>
              <a:t>Fairfax, VA 22030-4444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000" dirty="0" smtClean="0"/>
              <a:t>v: 703-470-3022   </a:t>
            </a:r>
            <a:r>
              <a:rPr lang="en-US" sz="3200" b="1" dirty="0" smtClean="0"/>
              <a:t>·</a:t>
            </a:r>
            <a:r>
              <a:rPr lang="en-US" sz="2000" dirty="0" smtClean="0"/>
              <a:t>  e: rresmini@gmu.edu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3106772" y="3214252"/>
          <a:ext cx="2930456" cy="1149926"/>
        </p:xfrm>
        <a:graphic>
          <a:graphicData uri="http://schemas.openxmlformats.org/presentationml/2006/ole">
            <p:oleObj spid="_x0000_s91138" name="Equation" r:id="rId3" imgW="1002960" imgH="39348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0146" y="1321058"/>
            <a:ext cx="79237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Surface </a:t>
            </a:r>
            <a:r>
              <a:rPr lang="en-US" sz="2400" smtClean="0"/>
              <a:t>heat flow, Q, </a:t>
            </a:r>
            <a:r>
              <a:rPr lang="en-US" sz="2400" dirty="0" smtClean="0"/>
              <a:t>was calculated </a:t>
            </a:r>
            <a:r>
              <a:rPr lang="en-US" sz="2400" smtClean="0"/>
              <a:t>with the eq</a:t>
            </a:r>
            <a:r>
              <a:rPr lang="en-US" sz="2400" dirty="0" smtClean="0"/>
              <a:t>. below where</a:t>
            </a:r>
            <a:br>
              <a:rPr lang="en-US" sz="2400" dirty="0" smtClean="0"/>
            </a:br>
            <a:r>
              <a:rPr lang="en-US" sz="2400" dirty="0" smtClean="0"/>
              <a:t>T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is the surface temperature (T = 0 °C at y = 0), T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 is</a:t>
            </a:r>
            <a:br>
              <a:rPr lang="en-US" sz="2400" dirty="0" smtClean="0"/>
            </a:br>
            <a:r>
              <a:rPr lang="en-US" sz="2400" dirty="0" smtClean="0"/>
              <a:t>the temperature at a depth of 1 km, k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is thermal conductivity,</a:t>
            </a:r>
            <a:br>
              <a:rPr lang="en-US" sz="2400" dirty="0" smtClean="0"/>
            </a:br>
            <a:r>
              <a:rPr lang="en-US" sz="2400" dirty="0" smtClean="0"/>
              <a:t>and d is a depth equal to 1 km: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7330" y="4687711"/>
            <a:ext cx="81293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method is used to maintain an internally consistent</a:t>
            </a:r>
            <a:br>
              <a:rPr lang="en-US" sz="2400" dirty="0" smtClean="0"/>
            </a:br>
            <a:r>
              <a:rPr lang="en-US" sz="2400" dirty="0" smtClean="0"/>
              <a:t>method of analyzing the results from both the analytical</a:t>
            </a:r>
            <a:br>
              <a:rPr lang="en-US" sz="2400" dirty="0" smtClean="0"/>
            </a:br>
            <a:r>
              <a:rPr lang="en-US" sz="2400" dirty="0" smtClean="0"/>
              <a:t>and numerical models and to simulate an actual field-measured</a:t>
            </a:r>
            <a:br>
              <a:rPr lang="en-US" sz="2400" dirty="0" smtClean="0"/>
            </a:br>
            <a:r>
              <a:rPr lang="en-US" sz="2400" dirty="0" smtClean="0"/>
              <a:t>thermal gradient and surface heat flux.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22977" y="304799"/>
            <a:ext cx="5498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Measuring Surface Heat Flow, Q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7706" y="475788"/>
            <a:ext cx="928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Tools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60132" y="1693858"/>
            <a:ext cx="662373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2400" dirty="0" smtClean="0"/>
              <a:t>Pencil-’n-paper </a:t>
            </a:r>
            <a:r>
              <a:rPr lang="en-US" sz="2400" dirty="0" smtClean="0">
                <a:sym typeface="Wingdings" pitchFamily="2" charset="2"/>
              </a:rPr>
              <a:t> for analytical calculations</a:t>
            </a:r>
            <a:br>
              <a:rPr lang="en-US" sz="2400" dirty="0" smtClean="0">
                <a:sym typeface="Wingdings" pitchFamily="2" charset="2"/>
              </a:rPr>
            </a:br>
            <a:endParaRPr lang="en-US" sz="2400" dirty="0" smtClean="0">
              <a:sym typeface="Wingdings" pitchFamily="2" charset="2"/>
            </a:endParaRPr>
          </a:p>
          <a:p>
            <a:pPr marL="804863" lvl="1" indent="-347663">
              <a:buSzPct val="75000"/>
              <a:buFont typeface="Wingdings" pitchFamily="2" charset="2"/>
              <a:buChar char="Ø"/>
            </a:pPr>
            <a:r>
              <a:rPr lang="en-US" sz="2400" dirty="0" smtClean="0">
                <a:sym typeface="Wingdings" pitchFamily="2" charset="2"/>
              </a:rPr>
              <a:t>Subsequently implemented in C and </a:t>
            </a:r>
            <a:r>
              <a:rPr lang="en-US" sz="2400" smtClean="0">
                <a:sym typeface="Wingdings" pitchFamily="2" charset="2"/>
              </a:rPr>
              <a:t>Pascal</a:t>
            </a:r>
            <a:r>
              <a:rPr lang="en-US" sz="2400" smtClean="0">
                <a:sym typeface="Wingdings" pitchFamily="2" charset="2"/>
              </a:rPr>
              <a:t>(!)</a:t>
            </a:r>
          </a:p>
          <a:p>
            <a:pPr marL="804863" lvl="1" indent="-347663">
              <a:buSzPct val="75000"/>
              <a:buFont typeface="Wingdings" pitchFamily="2" charset="2"/>
              <a:buChar char="Ø"/>
            </a:pPr>
            <a:r>
              <a:rPr lang="en-US" sz="2400" smtClean="0">
                <a:sym typeface="Wingdings" pitchFamily="2" charset="2"/>
              </a:rPr>
              <a:t>www.freepascal.org</a:t>
            </a:r>
            <a:r>
              <a:rPr lang="en-US" sz="2400" dirty="0" smtClean="0">
                <a:sym typeface="Wingdings" pitchFamily="2" charset="2"/>
              </a:rPr>
              <a:t/>
            </a:r>
            <a:br>
              <a:rPr lang="en-US" sz="2400" dirty="0" smtClean="0">
                <a:sym typeface="Wingdings" pitchFamily="2" charset="2"/>
              </a:rPr>
            </a:br>
            <a:endParaRPr lang="en-US" sz="2400" dirty="0" smtClean="0">
              <a:sym typeface="Wingdings" pitchFamily="2" charset="2"/>
            </a:endParaRPr>
          </a:p>
          <a:p>
            <a:pPr marL="347663" indent="-347663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The FlexPDE</a:t>
            </a:r>
            <a:r>
              <a:rPr lang="en-US" sz="2400" baseline="30000" dirty="0" smtClean="0">
                <a:sym typeface="Wingdings" pitchFamily="2" charset="2"/>
              </a:rPr>
              <a:t>©</a:t>
            </a:r>
            <a:r>
              <a:rPr lang="en-US" sz="2400" dirty="0" smtClean="0">
                <a:sym typeface="Wingdings" pitchFamily="2" charset="2"/>
              </a:rPr>
              <a:t> finite element software system</a:t>
            </a:r>
            <a:br>
              <a:rPr lang="en-US" sz="2400" dirty="0" smtClean="0">
                <a:sym typeface="Wingdings" pitchFamily="2" charset="2"/>
              </a:rPr>
            </a:br>
            <a:endParaRPr lang="en-US" sz="2400" dirty="0" smtClean="0">
              <a:sym typeface="Wingdings" pitchFamily="2" charset="2"/>
            </a:endParaRPr>
          </a:p>
          <a:p>
            <a:pPr marL="804863" lvl="1" indent="-347663">
              <a:buSzPct val="75000"/>
              <a:buFont typeface="Wingdings" pitchFamily="2" charset="2"/>
              <a:buChar char="Ø"/>
            </a:pPr>
            <a:r>
              <a:rPr lang="en-US" sz="2400" dirty="0" smtClean="0">
                <a:sym typeface="Wingdings" pitchFamily="2" charset="2"/>
                <a:hlinkClick r:id="rId2"/>
              </a:rPr>
              <a:t>www.pdesolutions.com</a:t>
            </a:r>
            <a:r>
              <a:rPr lang="en-US" sz="2400" dirty="0" smtClean="0">
                <a:sym typeface="Wingdings" pitchFamily="2" charset="2"/>
              </a:rPr>
              <a:t/>
            </a:r>
            <a:br>
              <a:rPr lang="en-US" sz="2400" dirty="0" smtClean="0">
                <a:sym typeface="Wingdings" pitchFamily="2" charset="2"/>
              </a:rPr>
            </a:br>
            <a:endParaRPr lang="en-US" sz="2400" dirty="0" smtClean="0">
              <a:sym typeface="Wingdings" pitchFamily="2" charset="2"/>
            </a:endParaRPr>
          </a:p>
          <a:p>
            <a:pPr marL="347663" indent="-347663">
              <a:buSzPct val="100000"/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MS Excel</a:t>
            </a:r>
            <a:r>
              <a:rPr lang="en-US" sz="2400" baseline="30000" dirty="0" smtClean="0">
                <a:sym typeface="Wingdings" pitchFamily="2" charset="2"/>
              </a:rPr>
              <a:t>©</a:t>
            </a:r>
            <a:endParaRPr lang="en-US" sz="24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003789" y="2310988"/>
            <a:ext cx="6553673" cy="3659121"/>
            <a:chOff x="1003789" y="2310988"/>
            <a:chExt cx="6553673" cy="365912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5937" y="3007319"/>
              <a:ext cx="4581525" cy="275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TextBox 2"/>
            <p:cNvSpPr txBox="1"/>
            <p:nvPr/>
          </p:nvSpPr>
          <p:spPr>
            <a:xfrm>
              <a:off x="4010586" y="2310988"/>
              <a:ext cx="25122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Model 1a (Mod1a)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03789" y="3630310"/>
              <a:ext cx="1337226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3.75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/>
                <a:t>W/m</a:t>
              </a:r>
              <a:r>
                <a:rPr lang="en-US" baseline="30000" dirty="0" smtClean="0"/>
                <a:t>3</a:t>
              </a:r>
            </a:p>
            <a:p>
              <a:r>
                <a:rPr lang="en-US" dirty="0" smtClean="0"/>
                <a:t>1.00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/>
                <a:t>W/m</a:t>
              </a:r>
              <a:r>
                <a:rPr lang="en-US" baseline="30000" dirty="0" smtClean="0"/>
                <a:t>3</a:t>
              </a:r>
              <a:endParaRPr lang="en-US" dirty="0" smtClean="0"/>
            </a:p>
            <a:p>
              <a:r>
                <a:rPr lang="en-US" dirty="0" smtClean="0"/>
                <a:t>4.35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/>
                <a:t>W/m</a:t>
              </a:r>
              <a:r>
                <a:rPr lang="en-US" baseline="30000" dirty="0" smtClean="0"/>
                <a:t>3</a:t>
              </a:r>
              <a:endParaRPr lang="en-US" dirty="0" smtClean="0"/>
            </a:p>
            <a:p>
              <a:r>
                <a:rPr lang="en-US" dirty="0" smtClean="0"/>
                <a:t>2.25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/>
                <a:t>W/m</a:t>
              </a:r>
              <a:r>
                <a:rPr lang="en-US" baseline="30000" dirty="0" smtClean="0"/>
                <a:t>3</a:t>
              </a:r>
              <a:endParaRPr lang="en-US" dirty="0" smtClean="0"/>
            </a:p>
            <a:p>
              <a:r>
                <a:rPr lang="en-US" dirty="0" smtClean="0"/>
                <a:t>6.50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/>
                <a:t>W/m</a:t>
              </a:r>
              <a:r>
                <a:rPr lang="en-US" baseline="30000" dirty="0" smtClean="0"/>
                <a:t>3</a:t>
              </a:r>
              <a:endParaRPr lang="en-US" dirty="0" smtClean="0"/>
            </a:p>
          </p:txBody>
        </p:sp>
        <p:sp>
          <p:nvSpPr>
            <p:cNvPr id="6" name="Right Arrow 5"/>
            <p:cNvSpPr/>
            <p:nvPr/>
          </p:nvSpPr>
          <p:spPr>
            <a:xfrm rot="5400000">
              <a:off x="3309122" y="3424260"/>
              <a:ext cx="1043189" cy="412124"/>
            </a:xfrm>
            <a:prstGeom prst="rightArrow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3.75 </a:t>
              </a:r>
              <a:r>
                <a:rPr lang="en-US" sz="1100" dirty="0" smtClean="0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1100" dirty="0" smtClean="0">
                  <a:solidFill>
                    <a:srgbClr val="FF0000"/>
                  </a:solidFill>
                </a:rPr>
                <a:t>W/m</a:t>
              </a:r>
              <a:r>
                <a:rPr lang="en-US" sz="1100" baseline="30000" dirty="0" smtClean="0">
                  <a:solidFill>
                    <a:srgbClr val="FF0000"/>
                  </a:solidFill>
                </a:rPr>
                <a:t>3</a:t>
              </a:r>
              <a:r>
                <a:rPr lang="en-US" sz="1100" dirty="0" smtClean="0">
                  <a:solidFill>
                    <a:srgbClr val="FF0000"/>
                  </a:solidFill>
                </a:rPr>
                <a:t> 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 rot="5400000">
              <a:off x="4118351" y="4272126"/>
              <a:ext cx="1043189" cy="412124"/>
            </a:xfrm>
            <a:prstGeom prst="rightArrow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1.00 </a:t>
              </a:r>
              <a:r>
                <a:rPr lang="en-US" sz="1100" dirty="0" smtClean="0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1100" dirty="0" smtClean="0">
                  <a:solidFill>
                    <a:srgbClr val="FF0000"/>
                  </a:solidFill>
                </a:rPr>
                <a:t>W/m</a:t>
              </a:r>
              <a:r>
                <a:rPr lang="en-US" sz="1100" baseline="30000" dirty="0" smtClean="0">
                  <a:solidFill>
                    <a:srgbClr val="FF0000"/>
                  </a:solidFill>
                </a:rPr>
                <a:t>3</a:t>
              </a:r>
              <a:r>
                <a:rPr lang="en-US" sz="1100" dirty="0" smtClean="0">
                  <a:solidFill>
                    <a:srgbClr val="FF0000"/>
                  </a:solidFill>
                </a:rPr>
                <a:t> 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 rot="5400000">
              <a:off x="4865319" y="3241811"/>
              <a:ext cx="1043189" cy="412124"/>
            </a:xfrm>
            <a:prstGeom prst="rightArrow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4.35 </a:t>
              </a:r>
              <a:r>
                <a:rPr lang="en-US" sz="1100" dirty="0" smtClean="0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1100" dirty="0" smtClean="0">
                  <a:solidFill>
                    <a:srgbClr val="FF0000"/>
                  </a:solidFill>
                </a:rPr>
                <a:t>W/m</a:t>
              </a:r>
              <a:r>
                <a:rPr lang="en-US" sz="1100" baseline="30000" dirty="0" smtClean="0">
                  <a:solidFill>
                    <a:srgbClr val="FF0000"/>
                  </a:solidFill>
                </a:rPr>
                <a:t>3</a:t>
              </a:r>
              <a:r>
                <a:rPr lang="en-US" sz="1100" dirty="0" smtClean="0">
                  <a:solidFill>
                    <a:srgbClr val="FF0000"/>
                  </a:solidFill>
                </a:rPr>
                <a:t> 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 rot="5400000">
              <a:off x="5635911" y="3896492"/>
              <a:ext cx="1043189" cy="412124"/>
            </a:xfrm>
            <a:prstGeom prst="rightArrow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2.25 </a:t>
              </a:r>
              <a:r>
                <a:rPr lang="en-US" sz="1100" dirty="0" smtClean="0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1100" dirty="0" smtClean="0">
                  <a:solidFill>
                    <a:srgbClr val="FF0000"/>
                  </a:solidFill>
                </a:rPr>
                <a:t>W/m</a:t>
              </a:r>
              <a:r>
                <a:rPr lang="en-US" sz="1100" baseline="30000" dirty="0" smtClean="0">
                  <a:solidFill>
                    <a:srgbClr val="FF0000"/>
                  </a:solidFill>
                </a:rPr>
                <a:t>3</a:t>
              </a:r>
              <a:r>
                <a:rPr lang="en-US" sz="1100" dirty="0" smtClean="0">
                  <a:solidFill>
                    <a:srgbClr val="FF0000"/>
                  </a:solidFill>
                </a:rPr>
                <a:t> 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 rot="16200000" flipV="1">
              <a:off x="6408636" y="3638921"/>
              <a:ext cx="1043189" cy="412124"/>
            </a:xfrm>
            <a:prstGeom prst="rightArrow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6.50 </a:t>
              </a:r>
              <a:r>
                <a:rPr lang="en-US" sz="1100" dirty="0" smtClean="0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1100" dirty="0" smtClean="0">
                  <a:solidFill>
                    <a:srgbClr val="FF0000"/>
                  </a:solidFill>
                </a:rPr>
                <a:t>W/m</a:t>
              </a:r>
              <a:r>
                <a:rPr lang="en-US" sz="1100" baseline="30000" dirty="0" smtClean="0">
                  <a:solidFill>
                    <a:srgbClr val="FF0000"/>
                  </a:solidFill>
                </a:rPr>
                <a:t>3</a:t>
              </a:r>
              <a:r>
                <a:rPr lang="en-US" sz="1100" dirty="0" smtClean="0">
                  <a:solidFill>
                    <a:srgbClr val="FF0000"/>
                  </a:solidFill>
                </a:rPr>
                <a:t> 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72748" y="5600777"/>
              <a:ext cx="323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Distance , x direction, kilometers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1480311" y="3913645"/>
              <a:ext cx="2851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Heat Production, A,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/>
                <a:t>W/m</a:t>
              </a:r>
              <a:r>
                <a:rPr lang="en-US" baseline="30000" dirty="0" smtClean="0"/>
                <a:t>3</a:t>
              </a:r>
              <a:endParaRPr lang="en-US" baseline="30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034319" y="239575"/>
            <a:ext cx="107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Results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072324" y="1005210"/>
            <a:ext cx="69993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2000" dirty="0" smtClean="0"/>
              <a:t>Model 1a (Mod1a) is comprised of five heat flow domains</a:t>
            </a:r>
            <a:r>
              <a:rPr lang="en-US" sz="2000" dirty="0" smtClean="0">
                <a:sym typeface="Wingdings" pitchFamily="2" charset="2"/>
              </a:rPr>
              <a:t> and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is shown below:</a:t>
            </a:r>
          </a:p>
          <a:p>
            <a:pPr marL="347663" indent="-347663">
              <a:buFont typeface="Arial" pitchFamily="34" charset="0"/>
              <a:buChar char="•"/>
            </a:pPr>
            <a:endParaRPr lang="en-US" sz="2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55032" y="2065790"/>
            <a:ext cx="4833937" cy="2822455"/>
            <a:chOff x="2155032" y="2017773"/>
            <a:chExt cx="4833937" cy="2822455"/>
          </a:xfrm>
        </p:grpSpPr>
        <p:sp>
          <p:nvSpPr>
            <p:cNvPr id="3" name="Rectangle 2"/>
            <p:cNvSpPr/>
            <p:nvPr/>
          </p:nvSpPr>
          <p:spPr>
            <a:xfrm>
              <a:off x="2160692" y="2028016"/>
              <a:ext cx="4828277" cy="281221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55032" y="2979801"/>
              <a:ext cx="4829175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>
              <a:off x="2687533" y="2508313"/>
              <a:ext cx="942975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3652731" y="2503549"/>
              <a:ext cx="952504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636988" y="2508313"/>
              <a:ext cx="942975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5573623" y="2498787"/>
              <a:ext cx="962028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215162" y="2228053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3.75</a:t>
            </a:r>
          </a:p>
          <a:p>
            <a:pPr algn="ctr"/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3204697" y="2238784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1.00</a:t>
            </a:r>
          </a:p>
          <a:p>
            <a:pPr algn="ctr"/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81353" y="2236636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4.35</a:t>
            </a:r>
          </a:p>
          <a:p>
            <a:pPr algn="ctr"/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5158009" y="2234488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2.25</a:t>
            </a:r>
          </a:p>
          <a:p>
            <a:pPr algn="ctr"/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83149" y="2232340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6.50</a:t>
            </a:r>
          </a:p>
          <a:p>
            <a:pPr algn="ctr"/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07103" y="3511646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0.00</a:t>
            </a:r>
          </a:p>
          <a:p>
            <a:pPr algn="ctr"/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3452144" y="368364"/>
            <a:ext cx="2239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I.e., Model 1a is: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176524" y="1906073"/>
            <a:ext cx="48167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72756" y="153258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125 km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5738733" y="3484133"/>
            <a:ext cx="2819683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19872" y="3333482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 km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6565" y="291091"/>
            <a:ext cx="561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Temperature at a depth of 1 km – Model 1a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03139" y="5898521"/>
            <a:ext cx="7137723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Analytical and numerical solutions are identical.</a:t>
            </a:r>
            <a:endParaRPr lang="en-US" sz="2800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 r="17149"/>
          <a:stretch>
            <a:fillRect/>
          </a:stretch>
        </p:blipFill>
        <p:spPr bwMode="auto">
          <a:xfrm>
            <a:off x="1898231" y="1438968"/>
            <a:ext cx="5326822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952315" y="5074274"/>
            <a:ext cx="3487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Distance in the x-Direction (Km)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888644" y="3000776"/>
            <a:ext cx="1875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Temperature (C)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779532" y="1184855"/>
            <a:ext cx="3804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Analytical and Numerical Solutions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8819" y="291091"/>
            <a:ext cx="5766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Temperature at a depth of 35 km – Model 1a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3139" y="5898521"/>
            <a:ext cx="7137723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Analytical and numerical solutions are identical.</a:t>
            </a:r>
            <a:endParaRPr lang="en-US" sz="2800" dirty="0"/>
          </a:p>
        </p:txBody>
      </p:sp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571625"/>
            <a:ext cx="5715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66170" y="5143549"/>
            <a:ext cx="3487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Distance in the x-Direction (Km)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611544" y="3083906"/>
            <a:ext cx="1875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Temperature (C)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724112" y="1281840"/>
            <a:ext cx="3804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Analytical and Numerical Solutions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wo_D_Heat_FLow_v7_10km09_Heat_Flow_Vector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913" y="627798"/>
            <a:ext cx="8052174" cy="6039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9044" y="177418"/>
            <a:ext cx="2865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mtClean="0"/>
              <a:t>Mod1a Heat Flow Vectors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81422" y="297835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1a (Mod 1a)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3573" y="967182"/>
            <a:ext cx="81968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linear relation between surface heat flow (Q) and the heat production (A)</a:t>
            </a:r>
          </a:p>
          <a:p>
            <a:pPr algn="ctr"/>
            <a:r>
              <a:rPr lang="en-US" sz="2000" dirty="0" smtClean="0"/>
              <a:t>of rocks exposed at the surface for Model 1a: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True depth: 10 km; true basal heat flow, Q, 25.0 mW/m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736532" y="5857959"/>
            <a:ext cx="767094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Note that retrieved depth (slope) is &lt;10 km (7.04 km) and the</a:t>
            </a:r>
          </a:p>
          <a:p>
            <a:pPr algn="ctr"/>
            <a:r>
              <a:rPr lang="en-US" sz="2000" dirty="0" smtClean="0"/>
              <a:t>retrieved reduced heat flow (intercept) is &gt;25.0 mW/m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(33.85 mW/m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  <a:endParaRPr lang="en-US" sz="2000" baseline="30000" dirty="0"/>
          </a:p>
        </p:txBody>
      </p:sp>
      <p:grpSp>
        <p:nvGrpSpPr>
          <p:cNvPr id="8" name="Group 7"/>
          <p:cNvGrpSpPr/>
          <p:nvPr/>
        </p:nvGrpSpPr>
        <p:grpSpPr>
          <a:xfrm>
            <a:off x="2176036" y="2537264"/>
            <a:ext cx="4791928" cy="2991474"/>
            <a:chOff x="2176036" y="2537264"/>
            <a:chExt cx="4791928" cy="299147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86439" y="2601335"/>
              <a:ext cx="4581525" cy="275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3028707" y="5190184"/>
              <a:ext cx="34284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Radiogenic Heat Production, A, </a:t>
              </a:r>
              <a:r>
                <a:rPr lang="en-US" sz="1600" dirty="0" smtClean="0">
                  <a:latin typeface="Symbol" pitchFamily="18" charset="2"/>
                </a:rPr>
                <a:t>m</a:t>
              </a:r>
              <a:r>
                <a:rPr lang="en-US" sz="1600" dirty="0" smtClean="0"/>
                <a:t>W/m</a:t>
              </a:r>
              <a:r>
                <a:rPr lang="en-US" sz="1600" baseline="30000" dirty="0" smtClean="0"/>
                <a:t>3</a:t>
              </a:r>
              <a:endParaRPr lang="en-US" sz="1600" baseline="30000" dirty="0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1019212" y="3694088"/>
              <a:ext cx="26522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Surface heat Flow, Q, mW/m</a:t>
              </a:r>
              <a:r>
                <a:rPr lang="en-US" sz="1600" baseline="30000" dirty="0" smtClean="0"/>
                <a:t>2</a:t>
              </a:r>
              <a:endParaRPr lang="en-US" sz="1600" baseline="30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1422" y="209578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1a (Mod 1a)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74578" y="816426"/>
            <a:ext cx="73948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2000" dirty="0" smtClean="0"/>
              <a:t>There are 12 more such plots for Model 1a...</a:t>
            </a:r>
            <a:br>
              <a:rPr lang="en-US" sz="2000" dirty="0" smtClean="0"/>
            </a:br>
            <a:endParaRPr lang="en-US" sz="2000" dirty="0" smtClean="0"/>
          </a:p>
          <a:p>
            <a:pPr marL="347663" indent="-347663">
              <a:buFont typeface="Arial" pitchFamily="34" charset="0"/>
              <a:buChar char="•"/>
            </a:pPr>
            <a:r>
              <a:rPr lang="en-US" sz="2000" dirty="0" smtClean="0"/>
              <a:t>There are 13 pairs of Q-A depth and reduced heat flow values</a:t>
            </a:r>
            <a:br>
              <a:rPr lang="en-US" sz="2000" dirty="0" smtClean="0"/>
            </a:br>
            <a:endParaRPr lang="en-US" sz="2000" dirty="0" smtClean="0"/>
          </a:p>
          <a:p>
            <a:pPr marL="347663" indent="-347663">
              <a:buFont typeface="Arial" pitchFamily="34" charset="0"/>
              <a:buChar char="•"/>
            </a:pPr>
            <a:r>
              <a:rPr lang="en-US" sz="2000" dirty="0" smtClean="0"/>
              <a:t>They are shown in the table below along with the calculation of</a:t>
            </a:r>
            <a:br>
              <a:rPr lang="en-US" sz="2000" dirty="0" smtClean="0"/>
            </a:br>
            <a:r>
              <a:rPr lang="en-US" sz="2000" dirty="0" smtClean="0"/>
              <a:t>(true depth, b – slope):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945921" y="3055149"/>
            <a:ext cx="5143153" cy="3571591"/>
            <a:chOff x="1945921" y="3055149"/>
            <a:chExt cx="5143153" cy="3571591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45921" y="3055149"/>
              <a:ext cx="4736998" cy="3567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8" name="Group 7"/>
            <p:cNvGrpSpPr/>
            <p:nvPr/>
          </p:nvGrpSpPr>
          <p:grpSpPr>
            <a:xfrm>
              <a:off x="6773490" y="3401755"/>
              <a:ext cx="315584" cy="3224985"/>
              <a:chOff x="7043949" y="3414634"/>
              <a:chExt cx="315584" cy="3224985"/>
            </a:xfrm>
          </p:grpSpPr>
          <p:sp>
            <p:nvSpPr>
              <p:cNvPr id="5" name="TextBox 4"/>
              <p:cNvSpPr txBox="1"/>
              <p:nvPr/>
            </p:nvSpPr>
            <p:spPr>
              <a:xfrm rot="5400000">
                <a:off x="5593152" y="4873238"/>
                <a:ext cx="32249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Intercept values converge to 25.0 mW/m</a:t>
                </a:r>
                <a:r>
                  <a:rPr lang="en-US" sz="1400" baseline="30000" dirty="0" smtClean="0"/>
                  <a:t>2</a:t>
                </a:r>
                <a:endParaRPr lang="en-US" sz="1400" baseline="30000" dirty="0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rot="5400000">
                <a:off x="5557233" y="5054957"/>
                <a:ext cx="297502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Left Arrow 8"/>
          <p:cNvSpPr/>
          <p:nvPr/>
        </p:nvSpPr>
        <p:spPr>
          <a:xfrm>
            <a:off x="7109134" y="4855334"/>
            <a:ext cx="940158" cy="386367"/>
          </a:xfrm>
          <a:prstGeom prst="leftArrow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4874" y="2704564"/>
            <a:ext cx="663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X-axis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7594" y="2702416"/>
            <a:ext cx="657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Y-axis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24775" y="2550013"/>
            <a:ext cx="1196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...on plot on</a:t>
            </a:r>
          </a:p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next slide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503831" y="2884868"/>
            <a:ext cx="78561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1422" y="273972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1a (Mod 1a)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9319" y="5486399"/>
            <a:ext cx="8585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slope of the linear portion is 3.59 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dirty="0" smtClean="0"/>
              <a:t>W/m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– remarkably close to 3.57 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dirty="0" smtClean="0"/>
              <a:t>W/m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06028" y="6027311"/>
            <a:ext cx="7331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intercept is also close to the true basal heat flux of 25.0 mW/m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4649" y="1712801"/>
            <a:ext cx="5594704" cy="336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 rot="16200000">
            <a:off x="104117" y="3070191"/>
            <a:ext cx="3232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Intercept, Reduced Heat Flow, Q, mW/m</a:t>
            </a:r>
            <a:r>
              <a:rPr lang="en-US" sz="1400" baseline="30000" dirty="0" smtClean="0"/>
              <a:t>2</a:t>
            </a:r>
            <a:endParaRPr lang="en-US" sz="14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3812145" y="4868212"/>
            <a:ext cx="1944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True Depth – Slope (km)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333638" y="1159098"/>
            <a:ext cx="447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Ten (10) points form a sloping linear segment.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 rot="16200000" flipH="1">
            <a:off x="4492647" y="1607790"/>
            <a:ext cx="1034466" cy="8757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14422" y="3554565"/>
            <a:ext cx="2951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linear regression is based</a:t>
            </a:r>
          </a:p>
          <a:p>
            <a:pPr algn="ctr"/>
            <a:r>
              <a:rPr lang="en-US" dirty="0" smtClean="0"/>
              <a:t>on the 10 points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0709" y="1287889"/>
            <a:ext cx="756258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Horizontal heat transfer impacts the linear relation between heat flow</a:t>
            </a:r>
            <a:br>
              <a:rPr lang="en-US" dirty="0" smtClean="0"/>
            </a:br>
            <a:r>
              <a:rPr lang="en-US" dirty="0" smtClean="0"/>
              <a:t>and heat production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Derived reduced heat flow and heat production depth values do not match</a:t>
            </a:r>
            <a:br>
              <a:rPr lang="en-US" dirty="0" smtClean="0"/>
            </a:br>
            <a:r>
              <a:rPr lang="en-US" dirty="0" smtClean="0"/>
              <a:t>actual  values </a:t>
            </a:r>
            <a:br>
              <a:rPr lang="en-US" dirty="0" smtClean="0"/>
            </a:br>
            <a:endParaRPr lang="en-US" dirty="0" smtClean="0"/>
          </a:p>
          <a:p>
            <a:pPr marL="804863" lvl="1" indent="-347663">
              <a:buSzPct val="75000"/>
              <a:buFont typeface="Wingdings" pitchFamily="2" charset="2"/>
              <a:buChar char="Ø"/>
            </a:pPr>
            <a:r>
              <a:rPr lang="en-US" dirty="0" smtClean="0"/>
              <a:t>Reduced heat flows are higher; depth values are lower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A method for characterizing the impact of horizontal heat transfer</a:t>
            </a:r>
            <a:br>
              <a:rPr lang="en-US" dirty="0" smtClean="0"/>
            </a:br>
            <a:r>
              <a:rPr lang="en-US" dirty="0" smtClean="0"/>
              <a:t>is presented here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It is applicable to the uniform heat production model for two-dimensional</a:t>
            </a:r>
            <a:br>
              <a:rPr lang="en-US" dirty="0" smtClean="0"/>
            </a:br>
            <a:r>
              <a:rPr lang="en-US" dirty="0" smtClean="0"/>
              <a:t>heat transfer 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The method suggests an approach for correcting the effects of horizontal</a:t>
            </a:r>
            <a:br>
              <a:rPr lang="en-US" dirty="0" smtClean="0"/>
            </a:br>
            <a:r>
              <a:rPr lang="en-US" dirty="0" smtClean="0"/>
              <a:t>heat transfer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02916" y="476517"/>
            <a:ext cx="1738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Introduction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7186" y="339214"/>
            <a:ext cx="3329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What is 3.57 </a:t>
            </a:r>
            <a:r>
              <a:rPr lang="en-US" sz="2800" dirty="0" smtClean="0">
                <a:latin typeface="Symbol" pitchFamily="18" charset="2"/>
              </a:rPr>
              <a:t>m</a:t>
            </a:r>
            <a:r>
              <a:rPr lang="en-US" sz="2800" dirty="0" smtClean="0"/>
              <a:t>W/m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88841" y="5163906"/>
            <a:ext cx="3166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HPE = Heat Producing Element</a:t>
            </a:r>
            <a:endParaRPr lang="en-US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469900" y="4367492"/>
          <a:ext cx="8204200" cy="457200"/>
        </p:xfrm>
        <a:graphic>
          <a:graphicData uri="http://schemas.openxmlformats.org/presentationml/2006/ole">
            <p:oleObj spid="_x0000_s28675" name="Equation" r:id="rId3" imgW="8204040" imgH="457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8090" y="1201648"/>
            <a:ext cx="77278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It’s a distance-weighted average of the</a:t>
            </a:r>
          </a:p>
          <a:p>
            <a:pPr algn="ctr"/>
            <a:r>
              <a:rPr lang="en-US" sz="3200" dirty="0" smtClean="0"/>
              <a:t>heat production values in the problem space: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99806" y="5872452"/>
            <a:ext cx="76799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One only needs to know the HPE values along the surface of the problem space.</a:t>
            </a:r>
          </a:p>
          <a:p>
            <a:pPr algn="ctr"/>
            <a:r>
              <a:rPr lang="en-US" dirty="0" smtClean="0"/>
              <a:t>(Readily obtainable from field and laboratory analyses.)</a:t>
            </a:r>
            <a:endParaRPr lang="en-US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3140435" y="2618080"/>
          <a:ext cx="2863130" cy="1410198"/>
        </p:xfrm>
        <a:graphic>
          <a:graphicData uri="http://schemas.openxmlformats.org/presentationml/2006/ole">
            <p:oleObj spid="_x0000_s28674" name="Equation" r:id="rId4" imgW="170172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527" y="1166843"/>
            <a:ext cx="832894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/>
              <a:t>This Intercept vs. Depth – Slope relationship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/>
              <a:t>is general; i.e., as will be shown next, it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/>
              <a:t>obtains when applied to several different models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/>
              <a:t>each with an average heat production value of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/>
              <a:t>3.57 </a:t>
            </a:r>
            <a:r>
              <a:rPr lang="en-US" sz="3200" dirty="0" smtClean="0">
                <a:latin typeface="Symbol" pitchFamily="18" charset="2"/>
              </a:rPr>
              <a:t>m</a:t>
            </a:r>
            <a:r>
              <a:rPr lang="en-US" sz="3200" dirty="0" smtClean="0"/>
              <a:t>W/m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.  Models with other average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/>
              <a:t>heat production values are shown, too.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9800" y="157499"/>
            <a:ext cx="2024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More Analyses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92046" y="686510"/>
            <a:ext cx="7159909" cy="5991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7663" indent="-347663">
              <a:lnSpc>
                <a:spcPts val="2300"/>
              </a:lnSpc>
              <a:buFont typeface="Arial" pitchFamily="34" charset="0"/>
              <a:buChar char="•"/>
            </a:pPr>
            <a:r>
              <a:rPr lang="en-US" sz="2000" dirty="0" smtClean="0"/>
              <a:t>Eleven (11) sets of 13 two-dimensional model calculations were</a:t>
            </a:r>
            <a:br>
              <a:rPr lang="en-US" sz="2000" dirty="0" smtClean="0"/>
            </a:br>
            <a:r>
              <a:rPr lang="en-US" sz="2000" dirty="0" smtClean="0"/>
              <a:t>completed in the present study</a:t>
            </a:r>
            <a:endParaRPr lang="en-US" sz="2000" dirty="0" smtClean="0">
              <a:sym typeface="Wingdings" pitchFamily="2" charset="2"/>
            </a:endParaRPr>
          </a:p>
          <a:p>
            <a:pPr marL="347663" indent="-347663">
              <a:lnSpc>
                <a:spcPts val="2300"/>
              </a:lnSpc>
              <a:buFont typeface="Arial" pitchFamily="34" charset="0"/>
              <a:buChar char="•"/>
            </a:pPr>
            <a:endParaRPr lang="en-US" sz="2000" dirty="0" smtClean="0">
              <a:sym typeface="Wingdings" pitchFamily="2" charset="2"/>
            </a:endParaRPr>
          </a:p>
          <a:p>
            <a:pPr marL="347663" indent="-347663">
              <a:lnSpc>
                <a:spcPts val="2300"/>
              </a:lnSpc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The problem domains are 125 km and 250 km in width</a:t>
            </a:r>
            <a:br>
              <a:rPr lang="en-US" sz="2000" dirty="0" smtClean="0">
                <a:sym typeface="Wingdings" pitchFamily="2" charset="2"/>
              </a:rPr>
            </a:br>
            <a:endParaRPr lang="en-US" sz="2000" dirty="0" smtClean="0">
              <a:sym typeface="Wingdings" pitchFamily="2" charset="2"/>
            </a:endParaRPr>
          </a:p>
          <a:p>
            <a:pPr marL="347663" indent="-347663">
              <a:lnSpc>
                <a:spcPts val="2300"/>
              </a:lnSpc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All problem domains are 35 km in depth (y direction)</a:t>
            </a:r>
            <a:br>
              <a:rPr lang="en-US" sz="2000" dirty="0" smtClean="0">
                <a:sym typeface="Wingdings" pitchFamily="2" charset="2"/>
              </a:rPr>
            </a:br>
            <a:endParaRPr lang="en-US" sz="2000" dirty="0" smtClean="0">
              <a:sym typeface="Wingdings" pitchFamily="2" charset="2"/>
            </a:endParaRPr>
          </a:p>
          <a:p>
            <a:pPr marL="347663" indent="-347663">
              <a:lnSpc>
                <a:spcPts val="2300"/>
              </a:lnSpc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The model configurations are given in the next several slides</a:t>
            </a:r>
            <a:br>
              <a:rPr lang="en-US" sz="2000" dirty="0" smtClean="0">
                <a:sym typeface="Wingdings" pitchFamily="2" charset="2"/>
              </a:rPr>
            </a:br>
            <a:endParaRPr lang="en-US" sz="2000" dirty="0" smtClean="0">
              <a:sym typeface="Wingdings" pitchFamily="2" charset="2"/>
            </a:endParaRPr>
          </a:p>
          <a:p>
            <a:pPr marL="347663" indent="-347663">
              <a:lnSpc>
                <a:spcPts val="2300"/>
              </a:lnSpc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Many of the models were configured so that the average heat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production value is 3.57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US" sz="2000" dirty="0" smtClean="0">
                <a:sym typeface="Wingdings" pitchFamily="2" charset="2"/>
              </a:rPr>
              <a:t>W/m</a:t>
            </a:r>
            <a:r>
              <a:rPr lang="en-US" sz="2000" baseline="30000" dirty="0" smtClean="0">
                <a:sym typeface="Wingdings" pitchFamily="2" charset="2"/>
              </a:rPr>
              <a:t>3</a:t>
            </a:r>
          </a:p>
          <a:p>
            <a:pPr marL="347663" indent="-347663">
              <a:lnSpc>
                <a:spcPts val="2300"/>
              </a:lnSpc>
              <a:buFont typeface="Arial" pitchFamily="34" charset="0"/>
              <a:buChar char="•"/>
            </a:pPr>
            <a:endParaRPr lang="en-US" sz="2000" dirty="0" smtClean="0">
              <a:sym typeface="Wingdings" pitchFamily="2" charset="2"/>
            </a:endParaRPr>
          </a:p>
          <a:p>
            <a:pPr marL="347663" indent="-347663">
              <a:lnSpc>
                <a:spcPts val="2300"/>
              </a:lnSpc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One model has unphysical heat production values to purposely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yield an average of 0.0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US" sz="2000" dirty="0" smtClean="0">
                <a:sym typeface="Wingdings" pitchFamily="2" charset="2"/>
              </a:rPr>
              <a:t>W/m</a:t>
            </a:r>
            <a:r>
              <a:rPr lang="en-US" sz="2000" baseline="30000" dirty="0" smtClean="0">
                <a:sym typeface="Wingdings" pitchFamily="2" charset="2"/>
              </a:rPr>
              <a:t>3</a:t>
            </a:r>
          </a:p>
          <a:p>
            <a:pPr marL="347663" indent="-347663">
              <a:lnSpc>
                <a:spcPts val="2300"/>
              </a:lnSpc>
              <a:buFont typeface="Arial" pitchFamily="34" charset="0"/>
              <a:buChar char="•"/>
            </a:pPr>
            <a:endParaRPr lang="en-US" sz="2000" dirty="0" smtClean="0">
              <a:sym typeface="Wingdings" pitchFamily="2" charset="2"/>
            </a:endParaRPr>
          </a:p>
          <a:p>
            <a:pPr marL="347663" indent="-347663">
              <a:lnSpc>
                <a:spcPts val="2300"/>
              </a:lnSpc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The heat production domain widths are varied</a:t>
            </a:r>
            <a:br>
              <a:rPr lang="en-US" sz="2000" dirty="0" smtClean="0">
                <a:sym typeface="Wingdings" pitchFamily="2" charset="2"/>
              </a:rPr>
            </a:br>
            <a:endParaRPr lang="en-US" sz="2000" dirty="0" smtClean="0">
              <a:sym typeface="Wingdings" pitchFamily="2" charset="2"/>
            </a:endParaRPr>
          </a:p>
          <a:p>
            <a:pPr marL="347663" indent="-347663">
              <a:lnSpc>
                <a:spcPts val="2300"/>
              </a:lnSpc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Q</a:t>
            </a:r>
            <a:r>
              <a:rPr lang="en-US" sz="2000" baseline="-25000" dirty="0" smtClean="0">
                <a:sym typeface="Wingdings" pitchFamily="2" charset="2"/>
              </a:rPr>
              <a:t>f</a:t>
            </a:r>
            <a:r>
              <a:rPr lang="en-US" sz="2000" dirty="0" smtClean="0">
                <a:sym typeface="Wingdings" pitchFamily="2" charset="2"/>
              </a:rPr>
              <a:t>, applied basal heat flow, is always 25.0 mW/m</a:t>
            </a:r>
            <a:r>
              <a:rPr lang="en-US" sz="2000" baseline="30000" dirty="0" smtClean="0">
                <a:sym typeface="Wingdings" pitchFamily="2" charset="2"/>
              </a:rPr>
              <a:t>2</a:t>
            </a:r>
          </a:p>
          <a:p>
            <a:pPr marL="347663" indent="-347663">
              <a:lnSpc>
                <a:spcPts val="2300"/>
              </a:lnSpc>
              <a:buFont typeface="Arial" pitchFamily="34" charset="0"/>
              <a:buChar char="•"/>
            </a:pPr>
            <a:endParaRPr lang="en-US" sz="2000" dirty="0" smtClean="0">
              <a:sym typeface="Wingdings" pitchFamily="2" charset="2"/>
            </a:endParaRPr>
          </a:p>
          <a:p>
            <a:pPr marL="347663" indent="-347663">
              <a:lnSpc>
                <a:spcPts val="2300"/>
              </a:lnSpc>
              <a:buFont typeface="Arial" pitchFamily="34" charset="0"/>
              <a:buChar char="•"/>
            </a:pPr>
            <a:r>
              <a:rPr lang="en-US" sz="2000" dirty="0" smtClean="0">
                <a:sym typeface="Wingdings" pitchFamily="2" charset="2"/>
              </a:rPr>
              <a:t>The linear heat flow vs. (true depth – slope) relation is obtained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140435" y="3819597"/>
          <a:ext cx="2863130" cy="1410198"/>
        </p:xfrm>
        <a:graphic>
          <a:graphicData uri="http://schemas.openxmlformats.org/presentationml/2006/ole">
            <p:oleObj spid="_x0000_s1028" name="Equation" r:id="rId3" imgW="1701720" imgH="8380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88841" y="6227667"/>
            <a:ext cx="3166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HPE = Heat Producing Element</a:t>
            </a:r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69900" y="5495286"/>
          <a:ext cx="8204200" cy="457200"/>
        </p:xfrm>
        <a:graphic>
          <a:graphicData uri="http://schemas.openxmlformats.org/presentationml/2006/ole">
            <p:oleObj spid="_x0000_s1029" name="Equation" r:id="rId4" imgW="8204040" imgH="457200" progId="Equation.3">
              <p:embed/>
            </p:oleObj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707" y="271400"/>
            <a:ext cx="8160588" cy="334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2709" y="1857179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463363" y="770130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1 (Mod1)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 rot="5400000">
            <a:off x="3180136" y="2269766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3.75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4002244" y="3117632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1.00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4774970" y="2074438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4.35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5519804" y="2729119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2.25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6200000" flipV="1">
            <a:off x="6305408" y="2484427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6.50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0561" y="2437179"/>
            <a:ext cx="133722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3.75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1.00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4.35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2.25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6.50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669520" y="4497799"/>
            <a:ext cx="323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, x direction, kilometers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1338446" y="2772030"/>
            <a:ext cx="28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 Production, A,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15" name="Oval 14"/>
          <p:cNvSpPr/>
          <p:nvPr/>
        </p:nvSpPr>
        <p:spPr>
          <a:xfrm>
            <a:off x="7018023" y="4278858"/>
            <a:ext cx="373487" cy="24469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55139" y="5154625"/>
            <a:ext cx="24879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...similar to Mod1a except</a:t>
            </a:r>
          </a:p>
          <a:p>
            <a:r>
              <a:rPr lang="en-US" sz="1600" dirty="0" smtClean="0"/>
              <a:t>the problem space is longer</a:t>
            </a:r>
          </a:p>
          <a:p>
            <a:r>
              <a:rPr lang="en-US" sz="1600" dirty="0" smtClean="0"/>
              <a:t>in the horizontal direction</a:t>
            </a:r>
            <a:endParaRPr lang="en-US" sz="1600" dirty="0"/>
          </a:p>
        </p:txBody>
      </p:sp>
      <p:cxnSp>
        <p:nvCxnSpPr>
          <p:cNvPr id="18" name="Straight Arrow Connector 17"/>
          <p:cNvCxnSpPr>
            <a:stCxn id="16" idx="0"/>
          </p:cNvCxnSpPr>
          <p:nvPr/>
        </p:nvCxnSpPr>
        <p:spPr>
          <a:xfrm rot="16200000" flipV="1">
            <a:off x="7015379" y="4770902"/>
            <a:ext cx="592427" cy="175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363" y="557342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1 (Mod1)</a:t>
            </a:r>
            <a:endParaRPr lang="en-US" sz="2400" dirty="0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5550" y="2992329"/>
            <a:ext cx="41529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977191" y="5572903"/>
            <a:ext cx="3428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Radiogenic Heat Production, A,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W/m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135123" y="4076807"/>
            <a:ext cx="2652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Surface heat Flow, Q, mW/m</a:t>
            </a:r>
            <a:r>
              <a:rPr lang="en-US" sz="1600" baseline="30000" dirty="0" smtClean="0"/>
              <a:t>2</a:t>
            </a:r>
            <a:endParaRPr lang="en-US" sz="16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73573" y="1130958"/>
            <a:ext cx="81968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linear relation between surface heat flow (Q) and the heat production (A)</a:t>
            </a:r>
          </a:p>
          <a:p>
            <a:pPr algn="ctr"/>
            <a:r>
              <a:rPr lang="en-US" sz="2000" dirty="0" smtClean="0"/>
              <a:t>of rocks exposed at the surface for Model 1: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True depth: 10 km; true basal heat flow, Q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, 25.0 mW/m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363" y="811074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1 (Mod1)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1276705" y="3209677"/>
            <a:ext cx="193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Intercept,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3761108" y="4857324"/>
            <a:ext cx="190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 – Slope, km</a:t>
            </a:r>
            <a:endParaRPr lang="en-US" dirty="0"/>
          </a:p>
        </p:txBody>
      </p:sp>
      <p:sp>
        <p:nvSpPr>
          <p:cNvPr id="89092" name="AutoShape 4"/>
          <p:cNvSpPr>
            <a:spLocks noChangeAspect="1" noChangeArrowheads="1" noTextEdit="1"/>
          </p:cNvSpPr>
          <p:nvPr/>
        </p:nvSpPr>
        <p:spPr bwMode="auto">
          <a:xfrm>
            <a:off x="2281238" y="2076736"/>
            <a:ext cx="45815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2771776" y="2224374"/>
            <a:ext cx="3838575" cy="2333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2762251" y="2219611"/>
            <a:ext cx="9525" cy="2333625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097" name="Freeform 9"/>
          <p:cNvSpPr>
            <a:spLocks noEditPoints="1"/>
          </p:cNvSpPr>
          <p:nvPr/>
        </p:nvSpPr>
        <p:spPr bwMode="auto">
          <a:xfrm>
            <a:off x="2728913" y="2214849"/>
            <a:ext cx="38100" cy="2343150"/>
          </a:xfrm>
          <a:custGeom>
            <a:avLst/>
            <a:gdLst/>
            <a:ahLst/>
            <a:cxnLst>
              <a:cxn ang="0">
                <a:pos x="0" y="1470"/>
              </a:cxn>
              <a:cxn ang="0">
                <a:pos x="24" y="1470"/>
              </a:cxn>
              <a:cxn ang="0">
                <a:pos x="24" y="1476"/>
              </a:cxn>
              <a:cxn ang="0">
                <a:pos x="0" y="1476"/>
              </a:cxn>
              <a:cxn ang="0">
                <a:pos x="0" y="1470"/>
              </a:cxn>
              <a:cxn ang="0">
                <a:pos x="0" y="1176"/>
              </a:cxn>
              <a:cxn ang="0">
                <a:pos x="24" y="1176"/>
              </a:cxn>
              <a:cxn ang="0">
                <a:pos x="24" y="1182"/>
              </a:cxn>
              <a:cxn ang="0">
                <a:pos x="0" y="1182"/>
              </a:cxn>
              <a:cxn ang="0">
                <a:pos x="0" y="1176"/>
              </a:cxn>
              <a:cxn ang="0">
                <a:pos x="0" y="882"/>
              </a:cxn>
              <a:cxn ang="0">
                <a:pos x="24" y="882"/>
              </a:cxn>
              <a:cxn ang="0">
                <a:pos x="24" y="888"/>
              </a:cxn>
              <a:cxn ang="0">
                <a:pos x="0" y="888"/>
              </a:cxn>
              <a:cxn ang="0">
                <a:pos x="0" y="882"/>
              </a:cxn>
              <a:cxn ang="0">
                <a:pos x="0" y="588"/>
              </a:cxn>
              <a:cxn ang="0">
                <a:pos x="24" y="588"/>
              </a:cxn>
              <a:cxn ang="0">
                <a:pos x="24" y="594"/>
              </a:cxn>
              <a:cxn ang="0">
                <a:pos x="0" y="594"/>
              </a:cxn>
              <a:cxn ang="0">
                <a:pos x="0" y="588"/>
              </a:cxn>
              <a:cxn ang="0">
                <a:pos x="0" y="294"/>
              </a:cxn>
              <a:cxn ang="0">
                <a:pos x="24" y="294"/>
              </a:cxn>
              <a:cxn ang="0">
                <a:pos x="24" y="300"/>
              </a:cxn>
              <a:cxn ang="0">
                <a:pos x="0" y="300"/>
              </a:cxn>
              <a:cxn ang="0">
                <a:pos x="0" y="294"/>
              </a:cxn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4" h="1476">
                <a:moveTo>
                  <a:pt x="0" y="1470"/>
                </a:moveTo>
                <a:lnTo>
                  <a:pt x="24" y="1470"/>
                </a:lnTo>
                <a:lnTo>
                  <a:pt x="24" y="1476"/>
                </a:lnTo>
                <a:lnTo>
                  <a:pt x="0" y="1476"/>
                </a:lnTo>
                <a:lnTo>
                  <a:pt x="0" y="1470"/>
                </a:lnTo>
                <a:close/>
                <a:moveTo>
                  <a:pt x="0" y="1176"/>
                </a:moveTo>
                <a:lnTo>
                  <a:pt x="24" y="1176"/>
                </a:lnTo>
                <a:lnTo>
                  <a:pt x="24" y="1182"/>
                </a:lnTo>
                <a:lnTo>
                  <a:pt x="0" y="1182"/>
                </a:lnTo>
                <a:lnTo>
                  <a:pt x="0" y="1176"/>
                </a:lnTo>
                <a:close/>
                <a:moveTo>
                  <a:pt x="0" y="882"/>
                </a:moveTo>
                <a:lnTo>
                  <a:pt x="24" y="882"/>
                </a:lnTo>
                <a:lnTo>
                  <a:pt x="24" y="888"/>
                </a:lnTo>
                <a:lnTo>
                  <a:pt x="0" y="888"/>
                </a:lnTo>
                <a:lnTo>
                  <a:pt x="0" y="882"/>
                </a:lnTo>
                <a:close/>
                <a:moveTo>
                  <a:pt x="0" y="588"/>
                </a:moveTo>
                <a:lnTo>
                  <a:pt x="24" y="588"/>
                </a:lnTo>
                <a:lnTo>
                  <a:pt x="24" y="594"/>
                </a:lnTo>
                <a:lnTo>
                  <a:pt x="0" y="594"/>
                </a:lnTo>
                <a:lnTo>
                  <a:pt x="0" y="588"/>
                </a:lnTo>
                <a:close/>
                <a:moveTo>
                  <a:pt x="0" y="294"/>
                </a:moveTo>
                <a:lnTo>
                  <a:pt x="24" y="294"/>
                </a:lnTo>
                <a:lnTo>
                  <a:pt x="24" y="300"/>
                </a:lnTo>
                <a:lnTo>
                  <a:pt x="0" y="300"/>
                </a:lnTo>
                <a:lnTo>
                  <a:pt x="0" y="294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2767013" y="4548474"/>
            <a:ext cx="3838575" cy="9525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099" name="Freeform 11"/>
          <p:cNvSpPr>
            <a:spLocks noEditPoints="1"/>
          </p:cNvSpPr>
          <p:nvPr/>
        </p:nvSpPr>
        <p:spPr bwMode="auto">
          <a:xfrm>
            <a:off x="2762251" y="4553236"/>
            <a:ext cx="3848100" cy="381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24"/>
              </a:cxn>
              <a:cxn ang="0">
                <a:pos x="0" y="24"/>
              </a:cxn>
              <a:cxn ang="0">
                <a:pos x="0" y="0"/>
              </a:cxn>
              <a:cxn ang="0">
                <a:pos x="6" y="0"/>
              </a:cxn>
              <a:cxn ang="0">
                <a:pos x="312" y="0"/>
              </a:cxn>
              <a:cxn ang="0">
                <a:pos x="312" y="24"/>
              </a:cxn>
              <a:cxn ang="0">
                <a:pos x="306" y="24"/>
              </a:cxn>
              <a:cxn ang="0">
                <a:pos x="306" y="0"/>
              </a:cxn>
              <a:cxn ang="0">
                <a:pos x="312" y="0"/>
              </a:cxn>
              <a:cxn ang="0">
                <a:pos x="612" y="0"/>
              </a:cxn>
              <a:cxn ang="0">
                <a:pos x="612" y="24"/>
              </a:cxn>
              <a:cxn ang="0">
                <a:pos x="606" y="24"/>
              </a:cxn>
              <a:cxn ang="0">
                <a:pos x="606" y="0"/>
              </a:cxn>
              <a:cxn ang="0">
                <a:pos x="612" y="0"/>
              </a:cxn>
              <a:cxn ang="0">
                <a:pos x="912" y="0"/>
              </a:cxn>
              <a:cxn ang="0">
                <a:pos x="912" y="24"/>
              </a:cxn>
              <a:cxn ang="0">
                <a:pos x="906" y="24"/>
              </a:cxn>
              <a:cxn ang="0">
                <a:pos x="906" y="0"/>
              </a:cxn>
              <a:cxn ang="0">
                <a:pos x="912" y="0"/>
              </a:cxn>
              <a:cxn ang="0">
                <a:pos x="1218" y="0"/>
              </a:cxn>
              <a:cxn ang="0">
                <a:pos x="1218" y="24"/>
              </a:cxn>
              <a:cxn ang="0">
                <a:pos x="1212" y="24"/>
              </a:cxn>
              <a:cxn ang="0">
                <a:pos x="1212" y="0"/>
              </a:cxn>
              <a:cxn ang="0">
                <a:pos x="1218" y="0"/>
              </a:cxn>
              <a:cxn ang="0">
                <a:pos x="1518" y="0"/>
              </a:cxn>
              <a:cxn ang="0">
                <a:pos x="1518" y="24"/>
              </a:cxn>
              <a:cxn ang="0">
                <a:pos x="1512" y="24"/>
              </a:cxn>
              <a:cxn ang="0">
                <a:pos x="1512" y="0"/>
              </a:cxn>
              <a:cxn ang="0">
                <a:pos x="1518" y="0"/>
              </a:cxn>
              <a:cxn ang="0">
                <a:pos x="1818" y="0"/>
              </a:cxn>
              <a:cxn ang="0">
                <a:pos x="1818" y="24"/>
              </a:cxn>
              <a:cxn ang="0">
                <a:pos x="1812" y="24"/>
              </a:cxn>
              <a:cxn ang="0">
                <a:pos x="1812" y="0"/>
              </a:cxn>
              <a:cxn ang="0">
                <a:pos x="1818" y="0"/>
              </a:cxn>
              <a:cxn ang="0">
                <a:pos x="2124" y="0"/>
              </a:cxn>
              <a:cxn ang="0">
                <a:pos x="2124" y="24"/>
              </a:cxn>
              <a:cxn ang="0">
                <a:pos x="2118" y="24"/>
              </a:cxn>
              <a:cxn ang="0">
                <a:pos x="2118" y="0"/>
              </a:cxn>
              <a:cxn ang="0">
                <a:pos x="2124" y="0"/>
              </a:cxn>
              <a:cxn ang="0">
                <a:pos x="2424" y="0"/>
              </a:cxn>
              <a:cxn ang="0">
                <a:pos x="2424" y="24"/>
              </a:cxn>
              <a:cxn ang="0">
                <a:pos x="2418" y="24"/>
              </a:cxn>
              <a:cxn ang="0">
                <a:pos x="2418" y="0"/>
              </a:cxn>
              <a:cxn ang="0">
                <a:pos x="2424" y="0"/>
              </a:cxn>
            </a:cxnLst>
            <a:rect l="0" t="0" r="r" b="b"/>
            <a:pathLst>
              <a:path w="2424" h="24">
                <a:moveTo>
                  <a:pt x="6" y="0"/>
                </a:moveTo>
                <a:lnTo>
                  <a:pt x="6" y="24"/>
                </a:lnTo>
                <a:lnTo>
                  <a:pt x="0" y="24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312" y="0"/>
                </a:moveTo>
                <a:lnTo>
                  <a:pt x="312" y="24"/>
                </a:lnTo>
                <a:lnTo>
                  <a:pt x="306" y="24"/>
                </a:lnTo>
                <a:lnTo>
                  <a:pt x="306" y="0"/>
                </a:lnTo>
                <a:lnTo>
                  <a:pt x="312" y="0"/>
                </a:lnTo>
                <a:close/>
                <a:moveTo>
                  <a:pt x="612" y="0"/>
                </a:moveTo>
                <a:lnTo>
                  <a:pt x="612" y="24"/>
                </a:lnTo>
                <a:lnTo>
                  <a:pt x="606" y="24"/>
                </a:lnTo>
                <a:lnTo>
                  <a:pt x="606" y="0"/>
                </a:lnTo>
                <a:lnTo>
                  <a:pt x="612" y="0"/>
                </a:lnTo>
                <a:close/>
                <a:moveTo>
                  <a:pt x="912" y="0"/>
                </a:moveTo>
                <a:lnTo>
                  <a:pt x="912" y="24"/>
                </a:lnTo>
                <a:lnTo>
                  <a:pt x="906" y="24"/>
                </a:lnTo>
                <a:lnTo>
                  <a:pt x="906" y="0"/>
                </a:lnTo>
                <a:lnTo>
                  <a:pt x="912" y="0"/>
                </a:lnTo>
                <a:close/>
                <a:moveTo>
                  <a:pt x="1218" y="0"/>
                </a:moveTo>
                <a:lnTo>
                  <a:pt x="1218" y="24"/>
                </a:lnTo>
                <a:lnTo>
                  <a:pt x="1212" y="24"/>
                </a:lnTo>
                <a:lnTo>
                  <a:pt x="1212" y="0"/>
                </a:lnTo>
                <a:lnTo>
                  <a:pt x="1218" y="0"/>
                </a:lnTo>
                <a:close/>
                <a:moveTo>
                  <a:pt x="1518" y="0"/>
                </a:moveTo>
                <a:lnTo>
                  <a:pt x="1518" y="24"/>
                </a:lnTo>
                <a:lnTo>
                  <a:pt x="1512" y="24"/>
                </a:lnTo>
                <a:lnTo>
                  <a:pt x="1512" y="0"/>
                </a:lnTo>
                <a:lnTo>
                  <a:pt x="1518" y="0"/>
                </a:lnTo>
                <a:close/>
                <a:moveTo>
                  <a:pt x="1818" y="0"/>
                </a:moveTo>
                <a:lnTo>
                  <a:pt x="1818" y="24"/>
                </a:lnTo>
                <a:lnTo>
                  <a:pt x="1812" y="24"/>
                </a:lnTo>
                <a:lnTo>
                  <a:pt x="1812" y="0"/>
                </a:lnTo>
                <a:lnTo>
                  <a:pt x="1818" y="0"/>
                </a:lnTo>
                <a:close/>
                <a:moveTo>
                  <a:pt x="2124" y="0"/>
                </a:moveTo>
                <a:lnTo>
                  <a:pt x="2124" y="24"/>
                </a:lnTo>
                <a:lnTo>
                  <a:pt x="2118" y="24"/>
                </a:lnTo>
                <a:lnTo>
                  <a:pt x="2118" y="0"/>
                </a:lnTo>
                <a:lnTo>
                  <a:pt x="2124" y="0"/>
                </a:lnTo>
                <a:close/>
                <a:moveTo>
                  <a:pt x="2424" y="0"/>
                </a:moveTo>
                <a:lnTo>
                  <a:pt x="2424" y="24"/>
                </a:lnTo>
                <a:lnTo>
                  <a:pt x="2418" y="24"/>
                </a:lnTo>
                <a:lnTo>
                  <a:pt x="2418" y="0"/>
                </a:lnTo>
                <a:lnTo>
                  <a:pt x="2424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0" name="Freeform 12"/>
          <p:cNvSpPr>
            <a:spLocks/>
          </p:cNvSpPr>
          <p:nvPr/>
        </p:nvSpPr>
        <p:spPr bwMode="auto">
          <a:xfrm>
            <a:off x="5907088" y="2381536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1" name="Freeform 13"/>
          <p:cNvSpPr>
            <a:spLocks noEditPoints="1"/>
          </p:cNvSpPr>
          <p:nvPr/>
        </p:nvSpPr>
        <p:spPr bwMode="auto">
          <a:xfrm>
            <a:off x="5902326" y="2376774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3" y="88"/>
              </a:cxn>
              <a:cxn ang="0">
                <a:pos x="0" y="83"/>
              </a:cxn>
              <a:cxn ang="0">
                <a:pos x="3" y="77"/>
              </a:cxn>
              <a:cxn ang="0">
                <a:pos x="77" y="3"/>
              </a:cxn>
              <a:cxn ang="0">
                <a:pos x="88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8"/>
              </a:cxn>
              <a:cxn ang="0">
                <a:pos x="88" y="163"/>
              </a:cxn>
              <a:cxn ang="0">
                <a:pos x="152" y="77"/>
              </a:cxn>
              <a:cxn ang="0">
                <a:pos x="152" y="88"/>
              </a:cxn>
              <a:cxn ang="0">
                <a:pos x="77" y="14"/>
              </a:cxn>
              <a:cxn ang="0">
                <a:pos x="88" y="14"/>
              </a:cxn>
              <a:cxn ang="0">
                <a:pos x="14" y="88"/>
              </a:cxn>
              <a:cxn ang="0">
                <a:pos x="14" y="77"/>
              </a:cxn>
              <a:cxn ang="0">
                <a:pos x="88" y="151"/>
              </a:cxn>
              <a:cxn ang="0">
                <a:pos x="77" y="151"/>
              </a:cxn>
              <a:cxn ang="0">
                <a:pos x="152" y="77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3" y="88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3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7"/>
                </a:lnTo>
                <a:cubicBezTo>
                  <a:pt x="165" y="79"/>
                  <a:pt x="165" y="81"/>
                  <a:pt x="165" y="83"/>
                </a:cubicBezTo>
                <a:cubicBezTo>
                  <a:pt x="165" y="85"/>
                  <a:pt x="165" y="87"/>
                  <a:pt x="163" y="88"/>
                </a:cubicBezTo>
                <a:lnTo>
                  <a:pt x="88" y="163"/>
                </a:lnTo>
                <a:close/>
                <a:moveTo>
                  <a:pt x="152" y="77"/>
                </a:moveTo>
                <a:lnTo>
                  <a:pt x="152" y="88"/>
                </a:lnTo>
                <a:lnTo>
                  <a:pt x="77" y="14"/>
                </a:lnTo>
                <a:lnTo>
                  <a:pt x="88" y="14"/>
                </a:lnTo>
                <a:lnTo>
                  <a:pt x="14" y="88"/>
                </a:lnTo>
                <a:lnTo>
                  <a:pt x="14" y="77"/>
                </a:lnTo>
                <a:lnTo>
                  <a:pt x="88" y="151"/>
                </a:lnTo>
                <a:lnTo>
                  <a:pt x="77" y="151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2" name="Freeform 14"/>
          <p:cNvSpPr>
            <a:spLocks/>
          </p:cNvSpPr>
          <p:nvPr/>
        </p:nvSpPr>
        <p:spPr bwMode="auto">
          <a:xfrm>
            <a:off x="5495926" y="2559336"/>
            <a:ext cx="90488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7" y="28"/>
              </a:cxn>
              <a:cxn ang="0">
                <a:pos x="28" y="56"/>
              </a:cxn>
            </a:cxnLst>
            <a:rect l="0" t="0" r="r" b="b"/>
            <a:pathLst>
              <a:path w="57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7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3" name="Freeform 15"/>
          <p:cNvSpPr>
            <a:spLocks noEditPoints="1"/>
          </p:cNvSpPr>
          <p:nvPr/>
        </p:nvSpPr>
        <p:spPr bwMode="auto">
          <a:xfrm>
            <a:off x="5491163" y="2554574"/>
            <a:ext cx="100013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7" y="163"/>
              </a:cxn>
              <a:cxn ang="0">
                <a:pos x="3" y="89"/>
              </a:cxn>
              <a:cxn ang="0">
                <a:pos x="0" y="83"/>
              </a:cxn>
              <a:cxn ang="0">
                <a:pos x="3" y="77"/>
              </a:cxn>
              <a:cxn ang="0">
                <a:pos x="77" y="3"/>
              </a:cxn>
              <a:cxn ang="0">
                <a:pos x="89" y="3"/>
              </a:cxn>
              <a:cxn ang="0">
                <a:pos x="163" y="77"/>
              </a:cxn>
              <a:cxn ang="0">
                <a:pos x="166" y="83"/>
              </a:cxn>
              <a:cxn ang="0">
                <a:pos x="163" y="89"/>
              </a:cxn>
              <a:cxn ang="0">
                <a:pos x="89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7"/>
              </a:cxn>
              <a:cxn ang="0">
                <a:pos x="89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6" h="166">
                <a:moveTo>
                  <a:pt x="89" y="163"/>
                </a:moveTo>
                <a:cubicBezTo>
                  <a:pt x="85" y="166"/>
                  <a:pt x="80" y="166"/>
                  <a:pt x="77" y="163"/>
                </a:cubicBezTo>
                <a:lnTo>
                  <a:pt x="3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3" y="77"/>
                </a:cubicBezTo>
                <a:lnTo>
                  <a:pt x="77" y="3"/>
                </a:lnTo>
                <a:cubicBezTo>
                  <a:pt x="80" y="0"/>
                  <a:pt x="85" y="0"/>
                  <a:pt x="89" y="3"/>
                </a:cubicBezTo>
                <a:lnTo>
                  <a:pt x="163" y="77"/>
                </a:lnTo>
                <a:cubicBezTo>
                  <a:pt x="165" y="79"/>
                  <a:pt x="166" y="81"/>
                  <a:pt x="166" y="83"/>
                </a:cubicBezTo>
                <a:cubicBezTo>
                  <a:pt x="166" y="85"/>
                  <a:pt x="165" y="87"/>
                  <a:pt x="163" y="89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4"/>
                </a:lnTo>
                <a:lnTo>
                  <a:pt x="89" y="14"/>
                </a:lnTo>
                <a:lnTo>
                  <a:pt x="14" y="89"/>
                </a:lnTo>
                <a:lnTo>
                  <a:pt x="14" y="77"/>
                </a:lnTo>
                <a:lnTo>
                  <a:pt x="89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4" name="Freeform 16"/>
          <p:cNvSpPr>
            <a:spLocks/>
          </p:cNvSpPr>
          <p:nvPr/>
        </p:nvSpPr>
        <p:spPr bwMode="auto">
          <a:xfrm>
            <a:off x="5124451" y="2719674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5" name="Freeform 17"/>
          <p:cNvSpPr>
            <a:spLocks noEditPoints="1"/>
          </p:cNvSpPr>
          <p:nvPr/>
        </p:nvSpPr>
        <p:spPr bwMode="auto">
          <a:xfrm>
            <a:off x="5119688" y="2714911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7"/>
              </a:cxn>
              <a:cxn ang="0">
                <a:pos x="77" y="3"/>
              </a:cxn>
              <a:cxn ang="0">
                <a:pos x="88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1" y="77"/>
              </a:cxn>
              <a:cxn ang="0">
                <a:pos x="151" y="89"/>
              </a:cxn>
              <a:cxn ang="0">
                <a:pos x="77" y="14"/>
              </a:cxn>
              <a:cxn ang="0">
                <a:pos x="88" y="14"/>
              </a:cxn>
              <a:cxn ang="0">
                <a:pos x="13" y="89"/>
              </a:cxn>
              <a:cxn ang="0">
                <a:pos x="13" y="77"/>
              </a:cxn>
              <a:cxn ang="0">
                <a:pos x="88" y="152"/>
              </a:cxn>
              <a:cxn ang="0">
                <a:pos x="77" y="152"/>
              </a:cxn>
              <a:cxn ang="0">
                <a:pos x="151" y="77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7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3" y="89"/>
                </a:cubicBezTo>
                <a:lnTo>
                  <a:pt x="88" y="163"/>
                </a:lnTo>
                <a:close/>
                <a:moveTo>
                  <a:pt x="151" y="77"/>
                </a:moveTo>
                <a:lnTo>
                  <a:pt x="151" y="89"/>
                </a:lnTo>
                <a:lnTo>
                  <a:pt x="77" y="14"/>
                </a:lnTo>
                <a:lnTo>
                  <a:pt x="88" y="14"/>
                </a:lnTo>
                <a:lnTo>
                  <a:pt x="13" y="89"/>
                </a:lnTo>
                <a:lnTo>
                  <a:pt x="13" y="77"/>
                </a:lnTo>
                <a:lnTo>
                  <a:pt x="88" y="152"/>
                </a:lnTo>
                <a:lnTo>
                  <a:pt x="77" y="152"/>
                </a:lnTo>
                <a:lnTo>
                  <a:pt x="151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6" name="Freeform 18"/>
          <p:cNvSpPr>
            <a:spLocks/>
          </p:cNvSpPr>
          <p:nvPr/>
        </p:nvSpPr>
        <p:spPr bwMode="auto">
          <a:xfrm>
            <a:off x="4792663" y="2862549"/>
            <a:ext cx="88900" cy="88900"/>
          </a:xfrm>
          <a:custGeom>
            <a:avLst/>
            <a:gdLst/>
            <a:ahLst/>
            <a:cxnLst>
              <a:cxn ang="0">
                <a:pos x="29" y="56"/>
              </a:cxn>
              <a:cxn ang="0">
                <a:pos x="0" y="29"/>
              </a:cxn>
              <a:cxn ang="0">
                <a:pos x="29" y="0"/>
              </a:cxn>
              <a:cxn ang="0">
                <a:pos x="56" y="29"/>
              </a:cxn>
              <a:cxn ang="0">
                <a:pos x="29" y="56"/>
              </a:cxn>
            </a:cxnLst>
            <a:rect l="0" t="0" r="r" b="b"/>
            <a:pathLst>
              <a:path w="56" h="56">
                <a:moveTo>
                  <a:pt x="29" y="56"/>
                </a:moveTo>
                <a:lnTo>
                  <a:pt x="0" y="29"/>
                </a:lnTo>
                <a:lnTo>
                  <a:pt x="29" y="0"/>
                </a:lnTo>
                <a:lnTo>
                  <a:pt x="56" y="29"/>
                </a:lnTo>
                <a:lnTo>
                  <a:pt x="29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7" name="Freeform 19"/>
          <p:cNvSpPr>
            <a:spLocks noEditPoints="1"/>
          </p:cNvSpPr>
          <p:nvPr/>
        </p:nvSpPr>
        <p:spPr bwMode="auto">
          <a:xfrm>
            <a:off x="4787901" y="2857786"/>
            <a:ext cx="98425" cy="100013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7" y="164"/>
              </a:cxn>
              <a:cxn ang="0">
                <a:pos x="3" y="89"/>
              </a:cxn>
              <a:cxn ang="0">
                <a:pos x="0" y="84"/>
              </a:cxn>
              <a:cxn ang="0">
                <a:pos x="3" y="78"/>
              </a:cxn>
              <a:cxn ang="0">
                <a:pos x="77" y="4"/>
              </a:cxn>
              <a:cxn ang="0">
                <a:pos x="89" y="4"/>
              </a:cxn>
              <a:cxn ang="0">
                <a:pos x="163" y="78"/>
              </a:cxn>
              <a:cxn ang="0">
                <a:pos x="165" y="84"/>
              </a:cxn>
              <a:cxn ang="0">
                <a:pos x="163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9" y="15"/>
              </a:cxn>
              <a:cxn ang="0">
                <a:pos x="14" y="89"/>
              </a:cxn>
              <a:cxn ang="0">
                <a:pos x="14" y="78"/>
              </a:cxn>
              <a:cxn ang="0">
                <a:pos x="89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5" h="167">
                <a:moveTo>
                  <a:pt x="89" y="164"/>
                </a:moveTo>
                <a:cubicBezTo>
                  <a:pt x="85" y="167"/>
                  <a:pt x="80" y="167"/>
                  <a:pt x="77" y="164"/>
                </a:cubicBezTo>
                <a:lnTo>
                  <a:pt x="3" y="89"/>
                </a:lnTo>
                <a:cubicBezTo>
                  <a:pt x="1" y="88"/>
                  <a:pt x="0" y="86"/>
                  <a:pt x="0" y="84"/>
                </a:cubicBezTo>
                <a:cubicBezTo>
                  <a:pt x="0" y="81"/>
                  <a:pt x="1" y="79"/>
                  <a:pt x="3" y="78"/>
                </a:cubicBezTo>
                <a:lnTo>
                  <a:pt x="77" y="4"/>
                </a:lnTo>
                <a:cubicBezTo>
                  <a:pt x="80" y="0"/>
                  <a:pt x="85" y="0"/>
                  <a:pt x="89" y="4"/>
                </a:cubicBezTo>
                <a:lnTo>
                  <a:pt x="163" y="78"/>
                </a:lnTo>
                <a:cubicBezTo>
                  <a:pt x="165" y="79"/>
                  <a:pt x="165" y="81"/>
                  <a:pt x="165" y="84"/>
                </a:cubicBezTo>
                <a:cubicBezTo>
                  <a:pt x="165" y="86"/>
                  <a:pt x="165" y="88"/>
                  <a:pt x="163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9" y="15"/>
                </a:lnTo>
                <a:lnTo>
                  <a:pt x="14" y="89"/>
                </a:lnTo>
                <a:lnTo>
                  <a:pt x="14" y="78"/>
                </a:lnTo>
                <a:lnTo>
                  <a:pt x="89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8" name="Freeform 20"/>
          <p:cNvSpPr>
            <a:spLocks/>
          </p:cNvSpPr>
          <p:nvPr/>
        </p:nvSpPr>
        <p:spPr bwMode="auto">
          <a:xfrm>
            <a:off x="4503738" y="2989549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9" name="Freeform 21"/>
          <p:cNvSpPr>
            <a:spLocks noEditPoints="1"/>
          </p:cNvSpPr>
          <p:nvPr/>
        </p:nvSpPr>
        <p:spPr bwMode="auto">
          <a:xfrm>
            <a:off x="4498976" y="2983199"/>
            <a:ext cx="98425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7" y="163"/>
              </a:cxn>
              <a:cxn ang="0">
                <a:pos x="3" y="89"/>
              </a:cxn>
              <a:cxn ang="0">
                <a:pos x="0" y="83"/>
              </a:cxn>
              <a:cxn ang="0">
                <a:pos x="3" y="77"/>
              </a:cxn>
              <a:cxn ang="0">
                <a:pos x="77" y="3"/>
              </a:cxn>
              <a:cxn ang="0">
                <a:pos x="89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9"/>
              </a:cxn>
              <a:cxn ang="0">
                <a:pos x="89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5"/>
              </a:cxn>
              <a:cxn ang="0">
                <a:pos x="89" y="15"/>
              </a:cxn>
              <a:cxn ang="0">
                <a:pos x="14" y="89"/>
              </a:cxn>
              <a:cxn ang="0">
                <a:pos x="14" y="77"/>
              </a:cxn>
              <a:cxn ang="0">
                <a:pos x="89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5" h="166">
                <a:moveTo>
                  <a:pt x="89" y="163"/>
                </a:moveTo>
                <a:cubicBezTo>
                  <a:pt x="85" y="166"/>
                  <a:pt x="80" y="166"/>
                  <a:pt x="77" y="163"/>
                </a:cubicBezTo>
                <a:lnTo>
                  <a:pt x="3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3" y="77"/>
                </a:cubicBezTo>
                <a:lnTo>
                  <a:pt x="77" y="3"/>
                </a:lnTo>
                <a:cubicBezTo>
                  <a:pt x="80" y="0"/>
                  <a:pt x="85" y="0"/>
                  <a:pt x="89" y="3"/>
                </a:cubicBezTo>
                <a:lnTo>
                  <a:pt x="163" y="77"/>
                </a:lnTo>
                <a:cubicBezTo>
                  <a:pt x="165" y="79"/>
                  <a:pt x="165" y="81"/>
                  <a:pt x="165" y="83"/>
                </a:cubicBezTo>
                <a:cubicBezTo>
                  <a:pt x="165" y="85"/>
                  <a:pt x="165" y="87"/>
                  <a:pt x="163" y="89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5"/>
                </a:lnTo>
                <a:lnTo>
                  <a:pt x="89" y="15"/>
                </a:lnTo>
                <a:lnTo>
                  <a:pt x="14" y="89"/>
                </a:lnTo>
                <a:lnTo>
                  <a:pt x="14" y="77"/>
                </a:lnTo>
                <a:lnTo>
                  <a:pt x="89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0" name="Freeform 22"/>
          <p:cNvSpPr>
            <a:spLocks/>
          </p:cNvSpPr>
          <p:nvPr/>
        </p:nvSpPr>
        <p:spPr bwMode="auto">
          <a:xfrm>
            <a:off x="4256088" y="3095911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1" name="Freeform 23"/>
          <p:cNvSpPr>
            <a:spLocks noEditPoints="1"/>
          </p:cNvSpPr>
          <p:nvPr/>
        </p:nvSpPr>
        <p:spPr bwMode="auto">
          <a:xfrm>
            <a:off x="4251326" y="3091149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7"/>
              </a:cxn>
              <a:cxn ang="0">
                <a:pos x="77" y="3"/>
              </a:cxn>
              <a:cxn ang="0">
                <a:pos x="88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1" y="77"/>
              </a:cxn>
              <a:cxn ang="0">
                <a:pos x="151" y="89"/>
              </a:cxn>
              <a:cxn ang="0">
                <a:pos x="77" y="14"/>
              </a:cxn>
              <a:cxn ang="0">
                <a:pos x="88" y="14"/>
              </a:cxn>
              <a:cxn ang="0">
                <a:pos x="13" y="89"/>
              </a:cxn>
              <a:cxn ang="0">
                <a:pos x="13" y="77"/>
              </a:cxn>
              <a:cxn ang="0">
                <a:pos x="88" y="152"/>
              </a:cxn>
              <a:cxn ang="0">
                <a:pos x="77" y="152"/>
              </a:cxn>
              <a:cxn ang="0">
                <a:pos x="151" y="77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7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3" y="89"/>
                </a:cubicBezTo>
                <a:lnTo>
                  <a:pt x="88" y="163"/>
                </a:lnTo>
                <a:close/>
                <a:moveTo>
                  <a:pt x="151" y="77"/>
                </a:moveTo>
                <a:lnTo>
                  <a:pt x="151" y="89"/>
                </a:lnTo>
                <a:lnTo>
                  <a:pt x="77" y="14"/>
                </a:lnTo>
                <a:lnTo>
                  <a:pt x="88" y="14"/>
                </a:lnTo>
                <a:lnTo>
                  <a:pt x="13" y="89"/>
                </a:lnTo>
                <a:lnTo>
                  <a:pt x="13" y="77"/>
                </a:lnTo>
                <a:lnTo>
                  <a:pt x="88" y="152"/>
                </a:lnTo>
                <a:lnTo>
                  <a:pt x="77" y="152"/>
                </a:lnTo>
                <a:lnTo>
                  <a:pt x="151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2" name="Freeform 24"/>
          <p:cNvSpPr>
            <a:spLocks/>
          </p:cNvSpPr>
          <p:nvPr/>
        </p:nvSpPr>
        <p:spPr bwMode="auto">
          <a:xfrm>
            <a:off x="4052888" y="3183224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3" name="Freeform 25"/>
          <p:cNvSpPr>
            <a:spLocks noEditPoints="1"/>
          </p:cNvSpPr>
          <p:nvPr/>
        </p:nvSpPr>
        <p:spPr bwMode="auto">
          <a:xfrm>
            <a:off x="4048126" y="3178461"/>
            <a:ext cx="98425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7" y="163"/>
              </a:cxn>
              <a:cxn ang="0">
                <a:pos x="3" y="88"/>
              </a:cxn>
              <a:cxn ang="0">
                <a:pos x="0" y="83"/>
              </a:cxn>
              <a:cxn ang="0">
                <a:pos x="3" y="77"/>
              </a:cxn>
              <a:cxn ang="0">
                <a:pos x="77" y="3"/>
              </a:cxn>
              <a:cxn ang="0">
                <a:pos x="89" y="3"/>
              </a:cxn>
              <a:cxn ang="0">
                <a:pos x="163" y="77"/>
              </a:cxn>
              <a:cxn ang="0">
                <a:pos x="166" y="83"/>
              </a:cxn>
              <a:cxn ang="0">
                <a:pos x="163" y="88"/>
              </a:cxn>
              <a:cxn ang="0">
                <a:pos x="89" y="163"/>
              </a:cxn>
              <a:cxn ang="0">
                <a:pos x="152" y="77"/>
              </a:cxn>
              <a:cxn ang="0">
                <a:pos x="152" y="88"/>
              </a:cxn>
              <a:cxn ang="0">
                <a:pos x="77" y="14"/>
              </a:cxn>
              <a:cxn ang="0">
                <a:pos x="89" y="14"/>
              </a:cxn>
              <a:cxn ang="0">
                <a:pos x="14" y="88"/>
              </a:cxn>
              <a:cxn ang="0">
                <a:pos x="14" y="77"/>
              </a:cxn>
              <a:cxn ang="0">
                <a:pos x="89" y="151"/>
              </a:cxn>
              <a:cxn ang="0">
                <a:pos x="77" y="151"/>
              </a:cxn>
              <a:cxn ang="0">
                <a:pos x="152" y="77"/>
              </a:cxn>
            </a:cxnLst>
            <a:rect l="0" t="0" r="r" b="b"/>
            <a:pathLst>
              <a:path w="166" h="166">
                <a:moveTo>
                  <a:pt x="89" y="163"/>
                </a:moveTo>
                <a:cubicBezTo>
                  <a:pt x="86" y="166"/>
                  <a:pt x="80" y="166"/>
                  <a:pt x="77" y="163"/>
                </a:cubicBezTo>
                <a:lnTo>
                  <a:pt x="3" y="88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3" y="77"/>
                </a:cubicBezTo>
                <a:lnTo>
                  <a:pt x="77" y="3"/>
                </a:lnTo>
                <a:cubicBezTo>
                  <a:pt x="80" y="0"/>
                  <a:pt x="86" y="0"/>
                  <a:pt x="89" y="3"/>
                </a:cubicBezTo>
                <a:lnTo>
                  <a:pt x="163" y="77"/>
                </a:lnTo>
                <a:cubicBezTo>
                  <a:pt x="165" y="79"/>
                  <a:pt x="166" y="81"/>
                  <a:pt x="166" y="83"/>
                </a:cubicBezTo>
                <a:cubicBezTo>
                  <a:pt x="166" y="85"/>
                  <a:pt x="165" y="87"/>
                  <a:pt x="163" y="88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8"/>
                </a:lnTo>
                <a:lnTo>
                  <a:pt x="77" y="14"/>
                </a:lnTo>
                <a:lnTo>
                  <a:pt x="89" y="14"/>
                </a:lnTo>
                <a:lnTo>
                  <a:pt x="14" y="88"/>
                </a:lnTo>
                <a:lnTo>
                  <a:pt x="14" y="77"/>
                </a:lnTo>
                <a:lnTo>
                  <a:pt x="89" y="151"/>
                </a:lnTo>
                <a:lnTo>
                  <a:pt x="77" y="151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4" name="Freeform 26"/>
          <p:cNvSpPr>
            <a:spLocks/>
          </p:cNvSpPr>
          <p:nvPr/>
        </p:nvSpPr>
        <p:spPr bwMode="auto">
          <a:xfrm>
            <a:off x="3892551" y="3253074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5" name="Freeform 27"/>
          <p:cNvSpPr>
            <a:spLocks noEditPoints="1"/>
          </p:cNvSpPr>
          <p:nvPr/>
        </p:nvSpPr>
        <p:spPr bwMode="auto">
          <a:xfrm>
            <a:off x="3887788" y="3246724"/>
            <a:ext cx="98425" cy="100013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8"/>
              </a:cxn>
              <a:cxn ang="0">
                <a:pos x="77" y="3"/>
              </a:cxn>
              <a:cxn ang="0">
                <a:pos x="88" y="3"/>
              </a:cxn>
              <a:cxn ang="0">
                <a:pos x="163" y="78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1" y="78"/>
              </a:cxn>
              <a:cxn ang="0">
                <a:pos x="151" y="89"/>
              </a:cxn>
              <a:cxn ang="0">
                <a:pos x="77" y="15"/>
              </a:cxn>
              <a:cxn ang="0">
                <a:pos x="88" y="15"/>
              </a:cxn>
              <a:cxn ang="0">
                <a:pos x="13" y="89"/>
              </a:cxn>
              <a:cxn ang="0">
                <a:pos x="13" y="78"/>
              </a:cxn>
              <a:cxn ang="0">
                <a:pos x="88" y="152"/>
              </a:cxn>
              <a:cxn ang="0">
                <a:pos x="77" y="152"/>
              </a:cxn>
              <a:cxn ang="0">
                <a:pos x="151" y="78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8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3" y="89"/>
                </a:cubicBezTo>
                <a:lnTo>
                  <a:pt x="88" y="163"/>
                </a:lnTo>
                <a:close/>
                <a:moveTo>
                  <a:pt x="151" y="78"/>
                </a:moveTo>
                <a:lnTo>
                  <a:pt x="151" y="89"/>
                </a:lnTo>
                <a:lnTo>
                  <a:pt x="77" y="15"/>
                </a:lnTo>
                <a:lnTo>
                  <a:pt x="88" y="15"/>
                </a:lnTo>
                <a:lnTo>
                  <a:pt x="13" y="89"/>
                </a:lnTo>
                <a:lnTo>
                  <a:pt x="13" y="78"/>
                </a:lnTo>
                <a:lnTo>
                  <a:pt x="88" y="152"/>
                </a:lnTo>
                <a:lnTo>
                  <a:pt x="77" y="152"/>
                </a:lnTo>
                <a:lnTo>
                  <a:pt x="151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6" name="Freeform 28"/>
          <p:cNvSpPr>
            <a:spLocks/>
          </p:cNvSpPr>
          <p:nvPr/>
        </p:nvSpPr>
        <p:spPr bwMode="auto">
          <a:xfrm>
            <a:off x="3778251" y="3302286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7" name="Freeform 29"/>
          <p:cNvSpPr>
            <a:spLocks noEditPoints="1"/>
          </p:cNvSpPr>
          <p:nvPr/>
        </p:nvSpPr>
        <p:spPr bwMode="auto">
          <a:xfrm>
            <a:off x="3773488" y="3295936"/>
            <a:ext cx="98425" cy="100013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8"/>
              </a:cxn>
              <a:cxn ang="0">
                <a:pos x="77" y="3"/>
              </a:cxn>
              <a:cxn ang="0">
                <a:pos x="88" y="3"/>
              </a:cxn>
              <a:cxn ang="0">
                <a:pos x="163" y="78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1" y="78"/>
              </a:cxn>
              <a:cxn ang="0">
                <a:pos x="151" y="89"/>
              </a:cxn>
              <a:cxn ang="0">
                <a:pos x="77" y="15"/>
              </a:cxn>
              <a:cxn ang="0">
                <a:pos x="88" y="15"/>
              </a:cxn>
              <a:cxn ang="0">
                <a:pos x="13" y="89"/>
              </a:cxn>
              <a:cxn ang="0">
                <a:pos x="13" y="78"/>
              </a:cxn>
              <a:cxn ang="0">
                <a:pos x="88" y="152"/>
              </a:cxn>
              <a:cxn ang="0">
                <a:pos x="77" y="152"/>
              </a:cxn>
              <a:cxn ang="0">
                <a:pos x="151" y="78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8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3" y="89"/>
                </a:cubicBezTo>
                <a:lnTo>
                  <a:pt x="88" y="163"/>
                </a:lnTo>
                <a:close/>
                <a:moveTo>
                  <a:pt x="151" y="78"/>
                </a:moveTo>
                <a:lnTo>
                  <a:pt x="151" y="89"/>
                </a:lnTo>
                <a:lnTo>
                  <a:pt x="77" y="15"/>
                </a:lnTo>
                <a:lnTo>
                  <a:pt x="88" y="15"/>
                </a:lnTo>
                <a:lnTo>
                  <a:pt x="13" y="89"/>
                </a:lnTo>
                <a:lnTo>
                  <a:pt x="13" y="78"/>
                </a:lnTo>
                <a:lnTo>
                  <a:pt x="88" y="152"/>
                </a:lnTo>
                <a:lnTo>
                  <a:pt x="77" y="152"/>
                </a:lnTo>
                <a:lnTo>
                  <a:pt x="151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8" name="Freeform 30"/>
          <p:cNvSpPr>
            <a:spLocks/>
          </p:cNvSpPr>
          <p:nvPr/>
        </p:nvSpPr>
        <p:spPr bwMode="auto">
          <a:xfrm>
            <a:off x="3709988" y="3332449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9" name="Freeform 31"/>
          <p:cNvSpPr>
            <a:spLocks noEditPoints="1"/>
          </p:cNvSpPr>
          <p:nvPr/>
        </p:nvSpPr>
        <p:spPr bwMode="auto">
          <a:xfrm>
            <a:off x="3705226" y="3326099"/>
            <a:ext cx="98425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7" y="163"/>
              </a:cxn>
              <a:cxn ang="0">
                <a:pos x="3" y="89"/>
              </a:cxn>
              <a:cxn ang="0">
                <a:pos x="0" y="83"/>
              </a:cxn>
              <a:cxn ang="0">
                <a:pos x="3" y="77"/>
              </a:cxn>
              <a:cxn ang="0">
                <a:pos x="77" y="3"/>
              </a:cxn>
              <a:cxn ang="0">
                <a:pos x="89" y="3"/>
              </a:cxn>
              <a:cxn ang="0">
                <a:pos x="163" y="77"/>
              </a:cxn>
              <a:cxn ang="0">
                <a:pos x="166" y="83"/>
              </a:cxn>
              <a:cxn ang="0">
                <a:pos x="163" y="89"/>
              </a:cxn>
              <a:cxn ang="0">
                <a:pos x="89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5"/>
              </a:cxn>
              <a:cxn ang="0">
                <a:pos x="89" y="15"/>
              </a:cxn>
              <a:cxn ang="0">
                <a:pos x="14" y="89"/>
              </a:cxn>
              <a:cxn ang="0">
                <a:pos x="14" y="77"/>
              </a:cxn>
              <a:cxn ang="0">
                <a:pos x="89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6" h="166">
                <a:moveTo>
                  <a:pt x="89" y="163"/>
                </a:moveTo>
                <a:cubicBezTo>
                  <a:pt x="86" y="166"/>
                  <a:pt x="81" y="166"/>
                  <a:pt x="77" y="163"/>
                </a:cubicBezTo>
                <a:lnTo>
                  <a:pt x="3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3" y="77"/>
                </a:cubicBezTo>
                <a:lnTo>
                  <a:pt x="77" y="3"/>
                </a:lnTo>
                <a:cubicBezTo>
                  <a:pt x="81" y="0"/>
                  <a:pt x="86" y="0"/>
                  <a:pt x="89" y="3"/>
                </a:cubicBezTo>
                <a:lnTo>
                  <a:pt x="163" y="77"/>
                </a:lnTo>
                <a:cubicBezTo>
                  <a:pt x="165" y="79"/>
                  <a:pt x="166" y="81"/>
                  <a:pt x="166" y="83"/>
                </a:cubicBezTo>
                <a:cubicBezTo>
                  <a:pt x="166" y="85"/>
                  <a:pt x="165" y="87"/>
                  <a:pt x="163" y="89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5"/>
                </a:lnTo>
                <a:lnTo>
                  <a:pt x="89" y="15"/>
                </a:lnTo>
                <a:lnTo>
                  <a:pt x="14" y="89"/>
                </a:lnTo>
                <a:lnTo>
                  <a:pt x="14" y="77"/>
                </a:lnTo>
                <a:lnTo>
                  <a:pt x="89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20" name="Freeform 32"/>
          <p:cNvSpPr>
            <a:spLocks/>
          </p:cNvSpPr>
          <p:nvPr/>
        </p:nvSpPr>
        <p:spPr bwMode="auto">
          <a:xfrm>
            <a:off x="3743326" y="2424399"/>
            <a:ext cx="2211388" cy="963613"/>
          </a:xfrm>
          <a:custGeom>
            <a:avLst/>
            <a:gdLst/>
            <a:ahLst/>
            <a:cxnLst>
              <a:cxn ang="0">
                <a:pos x="6" y="1602"/>
              </a:cxn>
              <a:cxn ang="0">
                <a:pos x="3702" y="2"/>
              </a:cxn>
              <a:cxn ang="0">
                <a:pos x="3713" y="6"/>
              </a:cxn>
              <a:cxn ang="0">
                <a:pos x="3709" y="17"/>
              </a:cxn>
              <a:cxn ang="0">
                <a:pos x="13" y="1617"/>
              </a:cxn>
              <a:cxn ang="0">
                <a:pos x="2" y="1613"/>
              </a:cxn>
              <a:cxn ang="0">
                <a:pos x="6" y="1602"/>
              </a:cxn>
            </a:cxnLst>
            <a:rect l="0" t="0" r="r" b="b"/>
            <a:pathLst>
              <a:path w="3715" h="1619">
                <a:moveTo>
                  <a:pt x="6" y="1602"/>
                </a:moveTo>
                <a:lnTo>
                  <a:pt x="3702" y="2"/>
                </a:lnTo>
                <a:cubicBezTo>
                  <a:pt x="3706" y="0"/>
                  <a:pt x="3711" y="2"/>
                  <a:pt x="3713" y="6"/>
                </a:cubicBezTo>
                <a:cubicBezTo>
                  <a:pt x="3715" y="10"/>
                  <a:pt x="3713" y="15"/>
                  <a:pt x="3709" y="17"/>
                </a:cubicBezTo>
                <a:lnTo>
                  <a:pt x="13" y="1617"/>
                </a:lnTo>
                <a:cubicBezTo>
                  <a:pt x="9" y="1619"/>
                  <a:pt x="4" y="1617"/>
                  <a:pt x="2" y="1613"/>
                </a:cubicBezTo>
                <a:cubicBezTo>
                  <a:pt x="0" y="1609"/>
                  <a:pt x="2" y="1604"/>
                  <a:pt x="6" y="1602"/>
                </a:cubicBez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21" name="Rectangle 33"/>
          <p:cNvSpPr>
            <a:spLocks noChangeArrowheads="1"/>
          </p:cNvSpPr>
          <p:nvPr/>
        </p:nvSpPr>
        <p:spPr bwMode="auto">
          <a:xfrm>
            <a:off x="3087688" y="2470436"/>
            <a:ext cx="1136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y = 3.57x + 23.215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22" name="Rectangle 34"/>
          <p:cNvSpPr>
            <a:spLocks noChangeArrowheads="1"/>
          </p:cNvSpPr>
          <p:nvPr/>
        </p:nvSpPr>
        <p:spPr bwMode="auto">
          <a:xfrm>
            <a:off x="3523676" y="2683220"/>
            <a:ext cx="3606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R² = 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23" name="Rectangle 35"/>
          <p:cNvSpPr>
            <a:spLocks noChangeArrowheads="1"/>
          </p:cNvSpPr>
          <p:nvPr/>
        </p:nvSpPr>
        <p:spPr bwMode="auto">
          <a:xfrm>
            <a:off x="2428876" y="448497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24" name="Rectangle 36"/>
          <p:cNvSpPr>
            <a:spLocks noChangeArrowheads="1"/>
          </p:cNvSpPr>
          <p:nvPr/>
        </p:nvSpPr>
        <p:spPr bwMode="auto">
          <a:xfrm>
            <a:off x="2428876" y="40182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25" name="Rectangle 37"/>
          <p:cNvSpPr>
            <a:spLocks noChangeArrowheads="1"/>
          </p:cNvSpPr>
          <p:nvPr/>
        </p:nvSpPr>
        <p:spPr bwMode="auto">
          <a:xfrm>
            <a:off x="2428876" y="355152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24.0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26" name="Rectangle 38"/>
          <p:cNvSpPr>
            <a:spLocks noChangeArrowheads="1"/>
          </p:cNvSpPr>
          <p:nvPr/>
        </p:nvSpPr>
        <p:spPr bwMode="auto">
          <a:xfrm>
            <a:off x="2428876" y="308479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26.0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27" name="Rectangle 39"/>
          <p:cNvSpPr>
            <a:spLocks noChangeArrowheads="1"/>
          </p:cNvSpPr>
          <p:nvPr/>
        </p:nvSpPr>
        <p:spPr bwMode="auto">
          <a:xfrm>
            <a:off x="2428876" y="261807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28.0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28" name="Rectangle 40"/>
          <p:cNvSpPr>
            <a:spLocks noChangeArrowheads="1"/>
          </p:cNvSpPr>
          <p:nvPr/>
        </p:nvSpPr>
        <p:spPr bwMode="auto">
          <a:xfrm>
            <a:off x="2428876" y="2152936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29" name="Rectangle 41"/>
          <p:cNvSpPr>
            <a:spLocks noChangeArrowheads="1"/>
          </p:cNvSpPr>
          <p:nvPr/>
        </p:nvSpPr>
        <p:spPr bwMode="auto">
          <a:xfrm>
            <a:off x="2659063" y="4686586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30" name="Rectangle 42"/>
          <p:cNvSpPr>
            <a:spLocks noChangeArrowheads="1"/>
          </p:cNvSpPr>
          <p:nvPr/>
        </p:nvSpPr>
        <p:spPr bwMode="auto">
          <a:xfrm>
            <a:off x="3138488" y="4686586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0.25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31" name="Rectangle 43"/>
          <p:cNvSpPr>
            <a:spLocks noChangeArrowheads="1"/>
          </p:cNvSpPr>
          <p:nvPr/>
        </p:nvSpPr>
        <p:spPr bwMode="auto">
          <a:xfrm>
            <a:off x="3617913" y="4686586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32" name="Rectangle 44"/>
          <p:cNvSpPr>
            <a:spLocks noChangeArrowheads="1"/>
          </p:cNvSpPr>
          <p:nvPr/>
        </p:nvSpPr>
        <p:spPr bwMode="auto">
          <a:xfrm>
            <a:off x="4097338" y="4686586"/>
            <a:ext cx="28416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0.75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33" name="Rectangle 45"/>
          <p:cNvSpPr>
            <a:spLocks noChangeArrowheads="1"/>
          </p:cNvSpPr>
          <p:nvPr/>
        </p:nvSpPr>
        <p:spPr bwMode="auto">
          <a:xfrm>
            <a:off x="4578351" y="4686586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34" name="Rectangle 46"/>
          <p:cNvSpPr>
            <a:spLocks noChangeArrowheads="1"/>
          </p:cNvSpPr>
          <p:nvPr/>
        </p:nvSpPr>
        <p:spPr bwMode="auto">
          <a:xfrm>
            <a:off x="5057776" y="4686586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1.25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35" name="Rectangle 47"/>
          <p:cNvSpPr>
            <a:spLocks noChangeArrowheads="1"/>
          </p:cNvSpPr>
          <p:nvPr/>
        </p:nvSpPr>
        <p:spPr bwMode="auto">
          <a:xfrm>
            <a:off x="5537201" y="4686586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36" name="Rectangle 48"/>
          <p:cNvSpPr>
            <a:spLocks noChangeArrowheads="1"/>
          </p:cNvSpPr>
          <p:nvPr/>
        </p:nvSpPr>
        <p:spPr bwMode="auto">
          <a:xfrm>
            <a:off x="6016626" y="4686586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1.75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137" name="Rectangle 49"/>
          <p:cNvSpPr>
            <a:spLocks noChangeArrowheads="1"/>
          </p:cNvSpPr>
          <p:nvPr/>
        </p:nvSpPr>
        <p:spPr bwMode="auto">
          <a:xfrm>
            <a:off x="6496051" y="4686586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5637" y="1640912"/>
            <a:ext cx="6280628" cy="37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63363" y="914105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2 (Mod2)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21999" y="5195572"/>
            <a:ext cx="323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, x direction, kilometers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605306" y="3160707"/>
            <a:ext cx="28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 Production, A,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373488" y="2401152"/>
            <a:ext cx="1080745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3.75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1.00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4.35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2.25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6.50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3.75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1.00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4.35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2.25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6.50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</p:txBody>
      </p:sp>
      <p:sp>
        <p:nvSpPr>
          <p:cNvPr id="8" name="Right Arrow 7"/>
          <p:cNvSpPr/>
          <p:nvPr/>
        </p:nvSpPr>
        <p:spPr>
          <a:xfrm rot="5400000">
            <a:off x="2595094" y="2642380"/>
            <a:ext cx="798510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3.75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3133866" y="3812222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1.00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3674770" y="2395537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4.35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4187789" y="3282037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2.25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6200000" flipV="1">
            <a:off x="4728691" y="2316126"/>
            <a:ext cx="798512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6.50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5246020" y="2640232"/>
            <a:ext cx="798510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3.75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5784792" y="3810074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1.00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6325696" y="2393389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4.35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6838715" y="3279889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2.25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16200000" flipV="1">
            <a:off x="7379617" y="2313978"/>
            <a:ext cx="798512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6.50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363" y="573298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2 (Mod2)</a:t>
            </a:r>
            <a:endParaRPr lang="en-US" sz="2400" dirty="0"/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7223" y="2918131"/>
            <a:ext cx="44386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131739" y="5498705"/>
            <a:ext cx="3428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Radiogenic Heat Production, A,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W/m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122244" y="3989730"/>
            <a:ext cx="2652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Surface heat Flow, Q, mW/m</a:t>
            </a:r>
            <a:r>
              <a:rPr lang="en-US" sz="1600" baseline="30000" dirty="0" smtClean="0"/>
              <a:t>2</a:t>
            </a:r>
            <a:endParaRPr lang="en-US" sz="16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73573" y="1185550"/>
            <a:ext cx="81968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linear relation between surface heat flow (Q) and the heat production (A)</a:t>
            </a:r>
          </a:p>
          <a:p>
            <a:pPr algn="ctr"/>
            <a:r>
              <a:rPr lang="en-US" sz="2000" dirty="0" smtClean="0"/>
              <a:t>of rocks exposed at the surface for Model 2: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True depth: 10 km; true basal heat flow, Q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, 25.0 mW/m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363" y="914105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2 (Mod2)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61108" y="4736560"/>
            <a:ext cx="190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 – Slope, km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207697" y="3209677"/>
            <a:ext cx="193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Intercept,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90116" name="AutoShape 4"/>
          <p:cNvSpPr>
            <a:spLocks noChangeAspect="1" noChangeArrowheads="1" noTextEdit="1"/>
          </p:cNvSpPr>
          <p:nvPr/>
        </p:nvSpPr>
        <p:spPr bwMode="auto">
          <a:xfrm>
            <a:off x="2281238" y="2148174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2771776" y="2295812"/>
            <a:ext cx="3838575" cy="2190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2762251" y="2291049"/>
            <a:ext cx="9525" cy="2190750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1" name="Freeform 9"/>
          <p:cNvSpPr>
            <a:spLocks noEditPoints="1"/>
          </p:cNvSpPr>
          <p:nvPr/>
        </p:nvSpPr>
        <p:spPr bwMode="auto">
          <a:xfrm>
            <a:off x="2728913" y="2286287"/>
            <a:ext cx="38100" cy="2200275"/>
          </a:xfrm>
          <a:custGeom>
            <a:avLst/>
            <a:gdLst/>
            <a:ahLst/>
            <a:cxnLst>
              <a:cxn ang="0">
                <a:pos x="0" y="1380"/>
              </a:cxn>
              <a:cxn ang="0">
                <a:pos x="24" y="1380"/>
              </a:cxn>
              <a:cxn ang="0">
                <a:pos x="24" y="1386"/>
              </a:cxn>
              <a:cxn ang="0">
                <a:pos x="0" y="1386"/>
              </a:cxn>
              <a:cxn ang="0">
                <a:pos x="0" y="1380"/>
              </a:cxn>
              <a:cxn ang="0">
                <a:pos x="0" y="1206"/>
              </a:cxn>
              <a:cxn ang="0">
                <a:pos x="24" y="1206"/>
              </a:cxn>
              <a:cxn ang="0">
                <a:pos x="24" y="1212"/>
              </a:cxn>
              <a:cxn ang="0">
                <a:pos x="0" y="1212"/>
              </a:cxn>
              <a:cxn ang="0">
                <a:pos x="0" y="1206"/>
              </a:cxn>
              <a:cxn ang="0">
                <a:pos x="0" y="1038"/>
              </a:cxn>
              <a:cxn ang="0">
                <a:pos x="24" y="1038"/>
              </a:cxn>
              <a:cxn ang="0">
                <a:pos x="24" y="1044"/>
              </a:cxn>
              <a:cxn ang="0">
                <a:pos x="0" y="1044"/>
              </a:cxn>
              <a:cxn ang="0">
                <a:pos x="0" y="1038"/>
              </a:cxn>
              <a:cxn ang="0">
                <a:pos x="0" y="864"/>
              </a:cxn>
              <a:cxn ang="0">
                <a:pos x="24" y="864"/>
              </a:cxn>
              <a:cxn ang="0">
                <a:pos x="24" y="870"/>
              </a:cxn>
              <a:cxn ang="0">
                <a:pos x="0" y="870"/>
              </a:cxn>
              <a:cxn ang="0">
                <a:pos x="0" y="864"/>
              </a:cxn>
              <a:cxn ang="0">
                <a:pos x="0" y="690"/>
              </a:cxn>
              <a:cxn ang="0">
                <a:pos x="24" y="690"/>
              </a:cxn>
              <a:cxn ang="0">
                <a:pos x="24" y="696"/>
              </a:cxn>
              <a:cxn ang="0">
                <a:pos x="0" y="696"/>
              </a:cxn>
              <a:cxn ang="0">
                <a:pos x="0" y="690"/>
              </a:cxn>
              <a:cxn ang="0">
                <a:pos x="0" y="522"/>
              </a:cxn>
              <a:cxn ang="0">
                <a:pos x="24" y="522"/>
              </a:cxn>
              <a:cxn ang="0">
                <a:pos x="24" y="528"/>
              </a:cxn>
              <a:cxn ang="0">
                <a:pos x="0" y="528"/>
              </a:cxn>
              <a:cxn ang="0">
                <a:pos x="0" y="522"/>
              </a:cxn>
              <a:cxn ang="0">
                <a:pos x="0" y="348"/>
              </a:cxn>
              <a:cxn ang="0">
                <a:pos x="24" y="348"/>
              </a:cxn>
              <a:cxn ang="0">
                <a:pos x="24" y="354"/>
              </a:cxn>
              <a:cxn ang="0">
                <a:pos x="0" y="354"/>
              </a:cxn>
              <a:cxn ang="0">
                <a:pos x="0" y="348"/>
              </a:cxn>
              <a:cxn ang="0">
                <a:pos x="0" y="174"/>
              </a:cxn>
              <a:cxn ang="0">
                <a:pos x="24" y="174"/>
              </a:cxn>
              <a:cxn ang="0">
                <a:pos x="24" y="180"/>
              </a:cxn>
              <a:cxn ang="0">
                <a:pos x="0" y="180"/>
              </a:cxn>
              <a:cxn ang="0">
                <a:pos x="0" y="174"/>
              </a:cxn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4" h="1386">
                <a:moveTo>
                  <a:pt x="0" y="1380"/>
                </a:moveTo>
                <a:lnTo>
                  <a:pt x="24" y="1380"/>
                </a:lnTo>
                <a:lnTo>
                  <a:pt x="24" y="1386"/>
                </a:lnTo>
                <a:lnTo>
                  <a:pt x="0" y="1386"/>
                </a:lnTo>
                <a:lnTo>
                  <a:pt x="0" y="1380"/>
                </a:lnTo>
                <a:close/>
                <a:moveTo>
                  <a:pt x="0" y="1206"/>
                </a:moveTo>
                <a:lnTo>
                  <a:pt x="24" y="1206"/>
                </a:lnTo>
                <a:lnTo>
                  <a:pt x="24" y="1212"/>
                </a:lnTo>
                <a:lnTo>
                  <a:pt x="0" y="1212"/>
                </a:lnTo>
                <a:lnTo>
                  <a:pt x="0" y="1206"/>
                </a:lnTo>
                <a:close/>
                <a:moveTo>
                  <a:pt x="0" y="1038"/>
                </a:moveTo>
                <a:lnTo>
                  <a:pt x="24" y="1038"/>
                </a:lnTo>
                <a:lnTo>
                  <a:pt x="24" y="1044"/>
                </a:lnTo>
                <a:lnTo>
                  <a:pt x="0" y="1044"/>
                </a:lnTo>
                <a:lnTo>
                  <a:pt x="0" y="1038"/>
                </a:lnTo>
                <a:close/>
                <a:moveTo>
                  <a:pt x="0" y="864"/>
                </a:moveTo>
                <a:lnTo>
                  <a:pt x="24" y="864"/>
                </a:lnTo>
                <a:lnTo>
                  <a:pt x="24" y="870"/>
                </a:lnTo>
                <a:lnTo>
                  <a:pt x="0" y="870"/>
                </a:lnTo>
                <a:lnTo>
                  <a:pt x="0" y="864"/>
                </a:lnTo>
                <a:close/>
                <a:moveTo>
                  <a:pt x="0" y="690"/>
                </a:moveTo>
                <a:lnTo>
                  <a:pt x="24" y="690"/>
                </a:lnTo>
                <a:lnTo>
                  <a:pt x="24" y="696"/>
                </a:lnTo>
                <a:lnTo>
                  <a:pt x="0" y="696"/>
                </a:lnTo>
                <a:lnTo>
                  <a:pt x="0" y="690"/>
                </a:lnTo>
                <a:close/>
                <a:moveTo>
                  <a:pt x="0" y="522"/>
                </a:moveTo>
                <a:lnTo>
                  <a:pt x="24" y="522"/>
                </a:lnTo>
                <a:lnTo>
                  <a:pt x="24" y="528"/>
                </a:lnTo>
                <a:lnTo>
                  <a:pt x="0" y="528"/>
                </a:lnTo>
                <a:lnTo>
                  <a:pt x="0" y="522"/>
                </a:lnTo>
                <a:close/>
                <a:moveTo>
                  <a:pt x="0" y="348"/>
                </a:moveTo>
                <a:lnTo>
                  <a:pt x="24" y="348"/>
                </a:lnTo>
                <a:lnTo>
                  <a:pt x="24" y="354"/>
                </a:lnTo>
                <a:lnTo>
                  <a:pt x="0" y="354"/>
                </a:lnTo>
                <a:lnTo>
                  <a:pt x="0" y="348"/>
                </a:lnTo>
                <a:close/>
                <a:moveTo>
                  <a:pt x="0" y="174"/>
                </a:moveTo>
                <a:lnTo>
                  <a:pt x="24" y="174"/>
                </a:lnTo>
                <a:lnTo>
                  <a:pt x="24" y="180"/>
                </a:lnTo>
                <a:lnTo>
                  <a:pt x="0" y="180"/>
                </a:lnTo>
                <a:lnTo>
                  <a:pt x="0" y="174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2767013" y="4477037"/>
            <a:ext cx="3838575" cy="9525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3" name="Freeform 11"/>
          <p:cNvSpPr>
            <a:spLocks noEditPoints="1"/>
          </p:cNvSpPr>
          <p:nvPr/>
        </p:nvSpPr>
        <p:spPr bwMode="auto">
          <a:xfrm>
            <a:off x="2762251" y="4481799"/>
            <a:ext cx="3848100" cy="381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24"/>
              </a:cxn>
              <a:cxn ang="0">
                <a:pos x="0" y="24"/>
              </a:cxn>
              <a:cxn ang="0">
                <a:pos x="0" y="0"/>
              </a:cxn>
              <a:cxn ang="0">
                <a:pos x="6" y="0"/>
              </a:cxn>
              <a:cxn ang="0">
                <a:pos x="354" y="0"/>
              </a:cxn>
              <a:cxn ang="0">
                <a:pos x="354" y="24"/>
              </a:cxn>
              <a:cxn ang="0">
                <a:pos x="348" y="24"/>
              </a:cxn>
              <a:cxn ang="0">
                <a:pos x="348" y="0"/>
              </a:cxn>
              <a:cxn ang="0">
                <a:pos x="354" y="0"/>
              </a:cxn>
              <a:cxn ang="0">
                <a:pos x="696" y="0"/>
              </a:cxn>
              <a:cxn ang="0">
                <a:pos x="696" y="24"/>
              </a:cxn>
              <a:cxn ang="0">
                <a:pos x="690" y="24"/>
              </a:cxn>
              <a:cxn ang="0">
                <a:pos x="690" y="0"/>
              </a:cxn>
              <a:cxn ang="0">
                <a:pos x="696" y="0"/>
              </a:cxn>
              <a:cxn ang="0">
                <a:pos x="1044" y="0"/>
              </a:cxn>
              <a:cxn ang="0">
                <a:pos x="1044" y="24"/>
              </a:cxn>
              <a:cxn ang="0">
                <a:pos x="1038" y="24"/>
              </a:cxn>
              <a:cxn ang="0">
                <a:pos x="1038" y="0"/>
              </a:cxn>
              <a:cxn ang="0">
                <a:pos x="1044" y="0"/>
              </a:cxn>
              <a:cxn ang="0">
                <a:pos x="1386" y="0"/>
              </a:cxn>
              <a:cxn ang="0">
                <a:pos x="1386" y="24"/>
              </a:cxn>
              <a:cxn ang="0">
                <a:pos x="1380" y="24"/>
              </a:cxn>
              <a:cxn ang="0">
                <a:pos x="1380" y="0"/>
              </a:cxn>
              <a:cxn ang="0">
                <a:pos x="1386" y="0"/>
              </a:cxn>
              <a:cxn ang="0">
                <a:pos x="1734" y="0"/>
              </a:cxn>
              <a:cxn ang="0">
                <a:pos x="1734" y="24"/>
              </a:cxn>
              <a:cxn ang="0">
                <a:pos x="1728" y="24"/>
              </a:cxn>
              <a:cxn ang="0">
                <a:pos x="1728" y="0"/>
              </a:cxn>
              <a:cxn ang="0">
                <a:pos x="1734" y="0"/>
              </a:cxn>
              <a:cxn ang="0">
                <a:pos x="2076" y="0"/>
              </a:cxn>
              <a:cxn ang="0">
                <a:pos x="2076" y="24"/>
              </a:cxn>
              <a:cxn ang="0">
                <a:pos x="2070" y="24"/>
              </a:cxn>
              <a:cxn ang="0">
                <a:pos x="2070" y="0"/>
              </a:cxn>
              <a:cxn ang="0">
                <a:pos x="2076" y="0"/>
              </a:cxn>
              <a:cxn ang="0">
                <a:pos x="2424" y="0"/>
              </a:cxn>
              <a:cxn ang="0">
                <a:pos x="2424" y="24"/>
              </a:cxn>
              <a:cxn ang="0">
                <a:pos x="2418" y="24"/>
              </a:cxn>
              <a:cxn ang="0">
                <a:pos x="2418" y="0"/>
              </a:cxn>
              <a:cxn ang="0">
                <a:pos x="2424" y="0"/>
              </a:cxn>
            </a:cxnLst>
            <a:rect l="0" t="0" r="r" b="b"/>
            <a:pathLst>
              <a:path w="2424" h="24">
                <a:moveTo>
                  <a:pt x="6" y="0"/>
                </a:moveTo>
                <a:lnTo>
                  <a:pt x="6" y="24"/>
                </a:lnTo>
                <a:lnTo>
                  <a:pt x="0" y="24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354" y="0"/>
                </a:moveTo>
                <a:lnTo>
                  <a:pt x="354" y="24"/>
                </a:lnTo>
                <a:lnTo>
                  <a:pt x="348" y="24"/>
                </a:lnTo>
                <a:lnTo>
                  <a:pt x="348" y="0"/>
                </a:lnTo>
                <a:lnTo>
                  <a:pt x="354" y="0"/>
                </a:lnTo>
                <a:close/>
                <a:moveTo>
                  <a:pt x="696" y="0"/>
                </a:moveTo>
                <a:lnTo>
                  <a:pt x="696" y="24"/>
                </a:lnTo>
                <a:lnTo>
                  <a:pt x="690" y="24"/>
                </a:lnTo>
                <a:lnTo>
                  <a:pt x="690" y="0"/>
                </a:lnTo>
                <a:lnTo>
                  <a:pt x="696" y="0"/>
                </a:lnTo>
                <a:close/>
                <a:moveTo>
                  <a:pt x="1044" y="0"/>
                </a:moveTo>
                <a:lnTo>
                  <a:pt x="1044" y="24"/>
                </a:lnTo>
                <a:lnTo>
                  <a:pt x="1038" y="24"/>
                </a:lnTo>
                <a:lnTo>
                  <a:pt x="1038" y="0"/>
                </a:lnTo>
                <a:lnTo>
                  <a:pt x="1044" y="0"/>
                </a:lnTo>
                <a:close/>
                <a:moveTo>
                  <a:pt x="1386" y="0"/>
                </a:moveTo>
                <a:lnTo>
                  <a:pt x="1386" y="24"/>
                </a:lnTo>
                <a:lnTo>
                  <a:pt x="1380" y="24"/>
                </a:lnTo>
                <a:lnTo>
                  <a:pt x="1380" y="0"/>
                </a:lnTo>
                <a:lnTo>
                  <a:pt x="1386" y="0"/>
                </a:lnTo>
                <a:close/>
                <a:moveTo>
                  <a:pt x="1734" y="0"/>
                </a:moveTo>
                <a:lnTo>
                  <a:pt x="1734" y="24"/>
                </a:lnTo>
                <a:lnTo>
                  <a:pt x="1728" y="24"/>
                </a:lnTo>
                <a:lnTo>
                  <a:pt x="1728" y="0"/>
                </a:lnTo>
                <a:lnTo>
                  <a:pt x="1734" y="0"/>
                </a:lnTo>
                <a:close/>
                <a:moveTo>
                  <a:pt x="2076" y="0"/>
                </a:moveTo>
                <a:lnTo>
                  <a:pt x="2076" y="24"/>
                </a:lnTo>
                <a:lnTo>
                  <a:pt x="2070" y="24"/>
                </a:lnTo>
                <a:lnTo>
                  <a:pt x="2070" y="0"/>
                </a:lnTo>
                <a:lnTo>
                  <a:pt x="2076" y="0"/>
                </a:lnTo>
                <a:close/>
                <a:moveTo>
                  <a:pt x="2424" y="0"/>
                </a:moveTo>
                <a:lnTo>
                  <a:pt x="2424" y="24"/>
                </a:lnTo>
                <a:lnTo>
                  <a:pt x="2418" y="24"/>
                </a:lnTo>
                <a:lnTo>
                  <a:pt x="2418" y="0"/>
                </a:lnTo>
                <a:lnTo>
                  <a:pt x="2424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4" name="Freeform 12"/>
          <p:cNvSpPr>
            <a:spLocks/>
          </p:cNvSpPr>
          <p:nvPr/>
        </p:nvSpPr>
        <p:spPr bwMode="auto">
          <a:xfrm>
            <a:off x="6211888" y="2443449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5" name="Freeform 13"/>
          <p:cNvSpPr>
            <a:spLocks noEditPoints="1"/>
          </p:cNvSpPr>
          <p:nvPr/>
        </p:nvSpPr>
        <p:spPr bwMode="auto">
          <a:xfrm>
            <a:off x="6207126" y="2438687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8"/>
              </a:cxn>
              <a:cxn ang="0">
                <a:pos x="0" y="83"/>
              </a:cxn>
              <a:cxn ang="0">
                <a:pos x="2" y="77"/>
              </a:cxn>
              <a:cxn ang="0">
                <a:pos x="77" y="3"/>
              </a:cxn>
              <a:cxn ang="0">
                <a:pos x="88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8"/>
              </a:cxn>
              <a:cxn ang="0">
                <a:pos x="88" y="163"/>
              </a:cxn>
              <a:cxn ang="0">
                <a:pos x="152" y="77"/>
              </a:cxn>
              <a:cxn ang="0">
                <a:pos x="152" y="88"/>
              </a:cxn>
              <a:cxn ang="0">
                <a:pos x="77" y="14"/>
              </a:cxn>
              <a:cxn ang="0">
                <a:pos x="88" y="14"/>
              </a:cxn>
              <a:cxn ang="0">
                <a:pos x="14" y="88"/>
              </a:cxn>
              <a:cxn ang="0">
                <a:pos x="14" y="77"/>
              </a:cxn>
              <a:cxn ang="0">
                <a:pos x="88" y="151"/>
              </a:cxn>
              <a:cxn ang="0">
                <a:pos x="77" y="151"/>
              </a:cxn>
              <a:cxn ang="0">
                <a:pos x="152" y="77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8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7"/>
                </a:lnTo>
                <a:cubicBezTo>
                  <a:pt x="165" y="79"/>
                  <a:pt x="165" y="81"/>
                  <a:pt x="165" y="83"/>
                </a:cubicBezTo>
                <a:cubicBezTo>
                  <a:pt x="165" y="85"/>
                  <a:pt x="165" y="87"/>
                  <a:pt x="163" y="88"/>
                </a:cubicBezTo>
                <a:lnTo>
                  <a:pt x="88" y="163"/>
                </a:lnTo>
                <a:close/>
                <a:moveTo>
                  <a:pt x="152" y="77"/>
                </a:moveTo>
                <a:lnTo>
                  <a:pt x="152" y="88"/>
                </a:lnTo>
                <a:lnTo>
                  <a:pt x="77" y="14"/>
                </a:lnTo>
                <a:lnTo>
                  <a:pt x="88" y="14"/>
                </a:lnTo>
                <a:lnTo>
                  <a:pt x="14" y="88"/>
                </a:lnTo>
                <a:lnTo>
                  <a:pt x="14" y="77"/>
                </a:lnTo>
                <a:lnTo>
                  <a:pt x="88" y="151"/>
                </a:lnTo>
                <a:lnTo>
                  <a:pt x="77" y="151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6" name="Freeform 14"/>
          <p:cNvSpPr>
            <a:spLocks/>
          </p:cNvSpPr>
          <p:nvPr/>
        </p:nvSpPr>
        <p:spPr bwMode="auto">
          <a:xfrm>
            <a:off x="5692776" y="2673637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7" name="Freeform 15"/>
          <p:cNvSpPr>
            <a:spLocks noEditPoints="1"/>
          </p:cNvSpPr>
          <p:nvPr/>
        </p:nvSpPr>
        <p:spPr bwMode="auto">
          <a:xfrm>
            <a:off x="5688013" y="2668874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8"/>
              </a:cxn>
              <a:cxn ang="0">
                <a:pos x="77" y="3"/>
              </a:cxn>
              <a:cxn ang="0">
                <a:pos x="88" y="3"/>
              </a:cxn>
              <a:cxn ang="0">
                <a:pos x="163" y="78"/>
              </a:cxn>
              <a:cxn ang="0">
                <a:pos x="166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8" y="15"/>
              </a:cxn>
              <a:cxn ang="0">
                <a:pos x="14" y="89"/>
              </a:cxn>
              <a:cxn ang="0">
                <a:pos x="14" y="78"/>
              </a:cxn>
              <a:cxn ang="0">
                <a:pos x="88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6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8"/>
                </a:lnTo>
                <a:cubicBezTo>
                  <a:pt x="165" y="79"/>
                  <a:pt x="166" y="81"/>
                  <a:pt x="166" y="83"/>
                </a:cubicBezTo>
                <a:cubicBezTo>
                  <a:pt x="166" y="85"/>
                  <a:pt x="165" y="87"/>
                  <a:pt x="163" y="89"/>
                </a:cubicBezTo>
                <a:lnTo>
                  <a:pt x="88" y="163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8" y="15"/>
                </a:lnTo>
                <a:lnTo>
                  <a:pt x="14" y="89"/>
                </a:lnTo>
                <a:lnTo>
                  <a:pt x="14" y="78"/>
                </a:lnTo>
                <a:lnTo>
                  <a:pt x="88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8" name="Freeform 16"/>
          <p:cNvSpPr>
            <a:spLocks/>
          </p:cNvSpPr>
          <p:nvPr/>
        </p:nvSpPr>
        <p:spPr bwMode="auto">
          <a:xfrm>
            <a:off x="5213351" y="2886362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9" name="Freeform 17"/>
          <p:cNvSpPr>
            <a:spLocks noEditPoints="1"/>
          </p:cNvSpPr>
          <p:nvPr/>
        </p:nvSpPr>
        <p:spPr bwMode="auto">
          <a:xfrm>
            <a:off x="5208588" y="2881599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8"/>
              </a:cxn>
              <a:cxn ang="0">
                <a:pos x="77" y="3"/>
              </a:cxn>
              <a:cxn ang="0">
                <a:pos x="88" y="3"/>
              </a:cxn>
              <a:cxn ang="0">
                <a:pos x="163" y="78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8" y="15"/>
              </a:cxn>
              <a:cxn ang="0">
                <a:pos x="13" y="89"/>
              </a:cxn>
              <a:cxn ang="0">
                <a:pos x="13" y="78"/>
              </a:cxn>
              <a:cxn ang="0">
                <a:pos x="88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0" y="88"/>
                  <a:pt x="0" y="85"/>
                  <a:pt x="0" y="83"/>
                </a:cubicBezTo>
                <a:cubicBezTo>
                  <a:pt x="0" y="81"/>
                  <a:pt x="0" y="79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8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8"/>
                  <a:pt x="163" y="89"/>
                </a:cubicBezTo>
                <a:lnTo>
                  <a:pt x="88" y="163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8" y="15"/>
                </a:lnTo>
                <a:lnTo>
                  <a:pt x="13" y="89"/>
                </a:lnTo>
                <a:lnTo>
                  <a:pt x="13" y="78"/>
                </a:lnTo>
                <a:lnTo>
                  <a:pt x="88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0" name="Freeform 18"/>
          <p:cNvSpPr>
            <a:spLocks/>
          </p:cNvSpPr>
          <p:nvPr/>
        </p:nvSpPr>
        <p:spPr bwMode="auto">
          <a:xfrm>
            <a:off x="4778376" y="3080037"/>
            <a:ext cx="88900" cy="88900"/>
          </a:xfrm>
          <a:custGeom>
            <a:avLst/>
            <a:gdLst/>
            <a:ahLst/>
            <a:cxnLst>
              <a:cxn ang="0">
                <a:pos x="29" y="56"/>
              </a:cxn>
              <a:cxn ang="0">
                <a:pos x="0" y="28"/>
              </a:cxn>
              <a:cxn ang="0">
                <a:pos x="29" y="0"/>
              </a:cxn>
              <a:cxn ang="0">
                <a:pos x="56" y="28"/>
              </a:cxn>
              <a:cxn ang="0">
                <a:pos x="29" y="56"/>
              </a:cxn>
            </a:cxnLst>
            <a:rect l="0" t="0" r="r" b="b"/>
            <a:pathLst>
              <a:path w="56" h="56">
                <a:moveTo>
                  <a:pt x="29" y="56"/>
                </a:moveTo>
                <a:lnTo>
                  <a:pt x="0" y="28"/>
                </a:lnTo>
                <a:lnTo>
                  <a:pt x="29" y="0"/>
                </a:lnTo>
                <a:lnTo>
                  <a:pt x="56" y="28"/>
                </a:lnTo>
                <a:lnTo>
                  <a:pt x="29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1" name="Freeform 19"/>
          <p:cNvSpPr>
            <a:spLocks noEditPoints="1"/>
          </p:cNvSpPr>
          <p:nvPr/>
        </p:nvSpPr>
        <p:spPr bwMode="auto">
          <a:xfrm>
            <a:off x="4773613" y="3073687"/>
            <a:ext cx="98425" cy="100013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8"/>
              </a:cxn>
              <a:cxn ang="0">
                <a:pos x="77" y="3"/>
              </a:cxn>
              <a:cxn ang="0">
                <a:pos x="88" y="3"/>
              </a:cxn>
              <a:cxn ang="0">
                <a:pos x="163" y="78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8" y="15"/>
              </a:cxn>
              <a:cxn ang="0">
                <a:pos x="13" y="89"/>
              </a:cxn>
              <a:cxn ang="0">
                <a:pos x="13" y="78"/>
              </a:cxn>
              <a:cxn ang="0">
                <a:pos x="88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5" h="167">
                <a:moveTo>
                  <a:pt x="88" y="163"/>
                </a:moveTo>
                <a:cubicBezTo>
                  <a:pt x="85" y="167"/>
                  <a:pt x="80" y="167"/>
                  <a:pt x="77" y="163"/>
                </a:cubicBezTo>
                <a:lnTo>
                  <a:pt x="2" y="89"/>
                </a:lnTo>
                <a:cubicBezTo>
                  <a:pt x="1" y="88"/>
                  <a:pt x="0" y="86"/>
                  <a:pt x="0" y="83"/>
                </a:cubicBezTo>
                <a:cubicBezTo>
                  <a:pt x="0" y="81"/>
                  <a:pt x="1" y="79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8"/>
                </a:lnTo>
                <a:cubicBezTo>
                  <a:pt x="165" y="79"/>
                  <a:pt x="165" y="81"/>
                  <a:pt x="165" y="83"/>
                </a:cubicBezTo>
                <a:cubicBezTo>
                  <a:pt x="165" y="86"/>
                  <a:pt x="165" y="88"/>
                  <a:pt x="163" y="89"/>
                </a:cubicBezTo>
                <a:lnTo>
                  <a:pt x="88" y="163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8" y="15"/>
                </a:lnTo>
                <a:lnTo>
                  <a:pt x="13" y="89"/>
                </a:lnTo>
                <a:lnTo>
                  <a:pt x="13" y="78"/>
                </a:lnTo>
                <a:lnTo>
                  <a:pt x="88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2" name="Freeform 20"/>
          <p:cNvSpPr>
            <a:spLocks/>
          </p:cNvSpPr>
          <p:nvPr/>
        </p:nvSpPr>
        <p:spPr bwMode="auto">
          <a:xfrm>
            <a:off x="4392613" y="3251487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3" name="Freeform 21"/>
          <p:cNvSpPr>
            <a:spLocks noEditPoints="1"/>
          </p:cNvSpPr>
          <p:nvPr/>
        </p:nvSpPr>
        <p:spPr bwMode="auto">
          <a:xfrm>
            <a:off x="4387851" y="3245137"/>
            <a:ext cx="98425" cy="100013"/>
          </a:xfrm>
          <a:custGeom>
            <a:avLst/>
            <a:gdLst/>
            <a:ahLst/>
            <a:cxnLst>
              <a:cxn ang="0">
                <a:pos x="88" y="164"/>
              </a:cxn>
              <a:cxn ang="0">
                <a:pos x="77" y="164"/>
              </a:cxn>
              <a:cxn ang="0">
                <a:pos x="2" y="89"/>
              </a:cxn>
              <a:cxn ang="0">
                <a:pos x="0" y="84"/>
              </a:cxn>
              <a:cxn ang="0">
                <a:pos x="2" y="78"/>
              </a:cxn>
              <a:cxn ang="0">
                <a:pos x="77" y="4"/>
              </a:cxn>
              <a:cxn ang="0">
                <a:pos x="88" y="4"/>
              </a:cxn>
              <a:cxn ang="0">
                <a:pos x="163" y="78"/>
              </a:cxn>
              <a:cxn ang="0">
                <a:pos x="165" y="84"/>
              </a:cxn>
              <a:cxn ang="0">
                <a:pos x="163" y="89"/>
              </a:cxn>
              <a:cxn ang="0">
                <a:pos x="88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8" y="15"/>
              </a:cxn>
              <a:cxn ang="0">
                <a:pos x="13" y="89"/>
              </a:cxn>
              <a:cxn ang="0">
                <a:pos x="13" y="78"/>
              </a:cxn>
              <a:cxn ang="0">
                <a:pos x="88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5" h="167">
                <a:moveTo>
                  <a:pt x="88" y="164"/>
                </a:moveTo>
                <a:cubicBezTo>
                  <a:pt x="85" y="167"/>
                  <a:pt x="80" y="167"/>
                  <a:pt x="77" y="164"/>
                </a:cubicBezTo>
                <a:lnTo>
                  <a:pt x="2" y="89"/>
                </a:lnTo>
                <a:cubicBezTo>
                  <a:pt x="1" y="88"/>
                  <a:pt x="0" y="86"/>
                  <a:pt x="0" y="84"/>
                </a:cubicBezTo>
                <a:cubicBezTo>
                  <a:pt x="0" y="81"/>
                  <a:pt x="1" y="79"/>
                  <a:pt x="2" y="78"/>
                </a:cubicBezTo>
                <a:lnTo>
                  <a:pt x="77" y="4"/>
                </a:lnTo>
                <a:cubicBezTo>
                  <a:pt x="80" y="0"/>
                  <a:pt x="85" y="0"/>
                  <a:pt x="88" y="4"/>
                </a:cubicBezTo>
                <a:lnTo>
                  <a:pt x="163" y="78"/>
                </a:lnTo>
                <a:cubicBezTo>
                  <a:pt x="165" y="79"/>
                  <a:pt x="165" y="81"/>
                  <a:pt x="165" y="84"/>
                </a:cubicBezTo>
                <a:cubicBezTo>
                  <a:pt x="165" y="86"/>
                  <a:pt x="165" y="88"/>
                  <a:pt x="163" y="89"/>
                </a:cubicBezTo>
                <a:lnTo>
                  <a:pt x="88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8" y="15"/>
                </a:lnTo>
                <a:lnTo>
                  <a:pt x="13" y="89"/>
                </a:lnTo>
                <a:lnTo>
                  <a:pt x="13" y="78"/>
                </a:lnTo>
                <a:lnTo>
                  <a:pt x="88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4" name="Freeform 22"/>
          <p:cNvSpPr>
            <a:spLocks/>
          </p:cNvSpPr>
          <p:nvPr/>
        </p:nvSpPr>
        <p:spPr bwMode="auto">
          <a:xfrm>
            <a:off x="4057651" y="3400712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5" name="Freeform 23"/>
          <p:cNvSpPr>
            <a:spLocks noEditPoints="1"/>
          </p:cNvSpPr>
          <p:nvPr/>
        </p:nvSpPr>
        <p:spPr bwMode="auto">
          <a:xfrm>
            <a:off x="4052888" y="3394362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8"/>
              </a:cxn>
              <a:cxn ang="0">
                <a:pos x="77" y="3"/>
              </a:cxn>
              <a:cxn ang="0">
                <a:pos x="88" y="3"/>
              </a:cxn>
              <a:cxn ang="0">
                <a:pos x="163" y="78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8" y="15"/>
              </a:cxn>
              <a:cxn ang="0">
                <a:pos x="13" y="89"/>
              </a:cxn>
              <a:cxn ang="0">
                <a:pos x="13" y="78"/>
              </a:cxn>
              <a:cxn ang="0">
                <a:pos x="88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0" y="87"/>
                  <a:pt x="0" y="85"/>
                  <a:pt x="0" y="83"/>
                </a:cubicBezTo>
                <a:cubicBezTo>
                  <a:pt x="0" y="81"/>
                  <a:pt x="0" y="79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8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3" y="89"/>
                </a:cubicBezTo>
                <a:lnTo>
                  <a:pt x="88" y="163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8" y="15"/>
                </a:lnTo>
                <a:lnTo>
                  <a:pt x="13" y="89"/>
                </a:lnTo>
                <a:lnTo>
                  <a:pt x="13" y="78"/>
                </a:lnTo>
                <a:lnTo>
                  <a:pt x="88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6" name="Freeform 24"/>
          <p:cNvSpPr>
            <a:spLocks/>
          </p:cNvSpPr>
          <p:nvPr/>
        </p:nvSpPr>
        <p:spPr bwMode="auto">
          <a:xfrm>
            <a:off x="3778251" y="3524537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7" name="Freeform 25"/>
          <p:cNvSpPr>
            <a:spLocks noEditPoints="1"/>
          </p:cNvSpPr>
          <p:nvPr/>
        </p:nvSpPr>
        <p:spPr bwMode="auto">
          <a:xfrm>
            <a:off x="3773488" y="3518187"/>
            <a:ext cx="98425" cy="100013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7" y="164"/>
              </a:cxn>
              <a:cxn ang="0">
                <a:pos x="3" y="89"/>
              </a:cxn>
              <a:cxn ang="0">
                <a:pos x="0" y="84"/>
              </a:cxn>
              <a:cxn ang="0">
                <a:pos x="3" y="78"/>
              </a:cxn>
              <a:cxn ang="0">
                <a:pos x="77" y="4"/>
              </a:cxn>
              <a:cxn ang="0">
                <a:pos x="89" y="4"/>
              </a:cxn>
              <a:cxn ang="0">
                <a:pos x="164" y="78"/>
              </a:cxn>
              <a:cxn ang="0">
                <a:pos x="166" y="84"/>
              </a:cxn>
              <a:cxn ang="0">
                <a:pos x="164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9" y="15"/>
              </a:cxn>
              <a:cxn ang="0">
                <a:pos x="14" y="89"/>
              </a:cxn>
              <a:cxn ang="0">
                <a:pos x="14" y="78"/>
              </a:cxn>
              <a:cxn ang="0">
                <a:pos x="89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9" y="164"/>
                </a:moveTo>
                <a:cubicBezTo>
                  <a:pt x="86" y="167"/>
                  <a:pt x="81" y="167"/>
                  <a:pt x="77" y="164"/>
                </a:cubicBezTo>
                <a:lnTo>
                  <a:pt x="3" y="89"/>
                </a:lnTo>
                <a:cubicBezTo>
                  <a:pt x="1" y="88"/>
                  <a:pt x="0" y="86"/>
                  <a:pt x="0" y="84"/>
                </a:cubicBezTo>
                <a:cubicBezTo>
                  <a:pt x="0" y="81"/>
                  <a:pt x="1" y="79"/>
                  <a:pt x="3" y="78"/>
                </a:cubicBezTo>
                <a:lnTo>
                  <a:pt x="77" y="4"/>
                </a:lnTo>
                <a:cubicBezTo>
                  <a:pt x="81" y="0"/>
                  <a:pt x="86" y="0"/>
                  <a:pt x="89" y="4"/>
                </a:cubicBezTo>
                <a:lnTo>
                  <a:pt x="164" y="78"/>
                </a:lnTo>
                <a:cubicBezTo>
                  <a:pt x="165" y="79"/>
                  <a:pt x="166" y="81"/>
                  <a:pt x="166" y="84"/>
                </a:cubicBezTo>
                <a:cubicBezTo>
                  <a:pt x="166" y="86"/>
                  <a:pt x="165" y="88"/>
                  <a:pt x="164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9" y="15"/>
                </a:lnTo>
                <a:lnTo>
                  <a:pt x="14" y="89"/>
                </a:lnTo>
                <a:lnTo>
                  <a:pt x="14" y="78"/>
                </a:lnTo>
                <a:lnTo>
                  <a:pt x="89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8" name="Freeform 26"/>
          <p:cNvSpPr>
            <a:spLocks/>
          </p:cNvSpPr>
          <p:nvPr/>
        </p:nvSpPr>
        <p:spPr bwMode="auto">
          <a:xfrm>
            <a:off x="3557588" y="3621374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9"/>
              </a:cxn>
              <a:cxn ang="0">
                <a:pos x="28" y="0"/>
              </a:cxn>
              <a:cxn ang="0">
                <a:pos x="56" y="29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9"/>
                </a:lnTo>
                <a:lnTo>
                  <a:pt x="28" y="0"/>
                </a:lnTo>
                <a:lnTo>
                  <a:pt x="56" y="29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9" name="Freeform 27"/>
          <p:cNvSpPr>
            <a:spLocks noEditPoints="1"/>
          </p:cNvSpPr>
          <p:nvPr/>
        </p:nvSpPr>
        <p:spPr bwMode="auto">
          <a:xfrm>
            <a:off x="3552826" y="3616612"/>
            <a:ext cx="98425" cy="100013"/>
          </a:xfrm>
          <a:custGeom>
            <a:avLst/>
            <a:gdLst/>
            <a:ahLst/>
            <a:cxnLst>
              <a:cxn ang="0">
                <a:pos x="88" y="164"/>
              </a:cxn>
              <a:cxn ang="0">
                <a:pos x="77" y="164"/>
              </a:cxn>
              <a:cxn ang="0">
                <a:pos x="2" y="89"/>
              </a:cxn>
              <a:cxn ang="0">
                <a:pos x="0" y="84"/>
              </a:cxn>
              <a:cxn ang="0">
                <a:pos x="2" y="78"/>
              </a:cxn>
              <a:cxn ang="0">
                <a:pos x="77" y="4"/>
              </a:cxn>
              <a:cxn ang="0">
                <a:pos x="88" y="4"/>
              </a:cxn>
              <a:cxn ang="0">
                <a:pos x="163" y="78"/>
              </a:cxn>
              <a:cxn ang="0">
                <a:pos x="166" y="84"/>
              </a:cxn>
              <a:cxn ang="0">
                <a:pos x="163" y="89"/>
              </a:cxn>
              <a:cxn ang="0">
                <a:pos x="88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8" y="15"/>
              </a:cxn>
              <a:cxn ang="0">
                <a:pos x="14" y="89"/>
              </a:cxn>
              <a:cxn ang="0">
                <a:pos x="14" y="78"/>
              </a:cxn>
              <a:cxn ang="0">
                <a:pos x="88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8" y="164"/>
                </a:moveTo>
                <a:cubicBezTo>
                  <a:pt x="85" y="167"/>
                  <a:pt x="80" y="167"/>
                  <a:pt x="77" y="164"/>
                </a:cubicBezTo>
                <a:lnTo>
                  <a:pt x="2" y="89"/>
                </a:lnTo>
                <a:cubicBezTo>
                  <a:pt x="1" y="88"/>
                  <a:pt x="0" y="86"/>
                  <a:pt x="0" y="84"/>
                </a:cubicBezTo>
                <a:cubicBezTo>
                  <a:pt x="0" y="81"/>
                  <a:pt x="1" y="79"/>
                  <a:pt x="2" y="78"/>
                </a:cubicBezTo>
                <a:lnTo>
                  <a:pt x="77" y="4"/>
                </a:lnTo>
                <a:cubicBezTo>
                  <a:pt x="80" y="0"/>
                  <a:pt x="85" y="0"/>
                  <a:pt x="88" y="4"/>
                </a:cubicBezTo>
                <a:lnTo>
                  <a:pt x="163" y="78"/>
                </a:lnTo>
                <a:cubicBezTo>
                  <a:pt x="165" y="79"/>
                  <a:pt x="166" y="81"/>
                  <a:pt x="166" y="84"/>
                </a:cubicBezTo>
                <a:cubicBezTo>
                  <a:pt x="166" y="86"/>
                  <a:pt x="165" y="88"/>
                  <a:pt x="163" y="89"/>
                </a:cubicBezTo>
                <a:lnTo>
                  <a:pt x="88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8" y="15"/>
                </a:lnTo>
                <a:lnTo>
                  <a:pt x="14" y="89"/>
                </a:lnTo>
                <a:lnTo>
                  <a:pt x="14" y="78"/>
                </a:lnTo>
                <a:lnTo>
                  <a:pt x="88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40" name="Freeform 28"/>
          <p:cNvSpPr>
            <a:spLocks/>
          </p:cNvSpPr>
          <p:nvPr/>
        </p:nvSpPr>
        <p:spPr bwMode="auto">
          <a:xfrm>
            <a:off x="3397251" y="3692812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41" name="Freeform 29"/>
          <p:cNvSpPr>
            <a:spLocks noEditPoints="1"/>
          </p:cNvSpPr>
          <p:nvPr/>
        </p:nvSpPr>
        <p:spPr bwMode="auto">
          <a:xfrm>
            <a:off x="3392488" y="3688049"/>
            <a:ext cx="98425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7" y="163"/>
              </a:cxn>
              <a:cxn ang="0">
                <a:pos x="3" y="88"/>
              </a:cxn>
              <a:cxn ang="0">
                <a:pos x="0" y="83"/>
              </a:cxn>
              <a:cxn ang="0">
                <a:pos x="3" y="77"/>
              </a:cxn>
              <a:cxn ang="0">
                <a:pos x="77" y="3"/>
              </a:cxn>
              <a:cxn ang="0">
                <a:pos x="89" y="3"/>
              </a:cxn>
              <a:cxn ang="0">
                <a:pos x="163" y="77"/>
              </a:cxn>
              <a:cxn ang="0">
                <a:pos x="166" y="83"/>
              </a:cxn>
              <a:cxn ang="0">
                <a:pos x="163" y="88"/>
              </a:cxn>
              <a:cxn ang="0">
                <a:pos x="89" y="163"/>
              </a:cxn>
              <a:cxn ang="0">
                <a:pos x="152" y="77"/>
              </a:cxn>
              <a:cxn ang="0">
                <a:pos x="152" y="88"/>
              </a:cxn>
              <a:cxn ang="0">
                <a:pos x="77" y="14"/>
              </a:cxn>
              <a:cxn ang="0">
                <a:pos x="89" y="14"/>
              </a:cxn>
              <a:cxn ang="0">
                <a:pos x="14" y="88"/>
              </a:cxn>
              <a:cxn ang="0">
                <a:pos x="14" y="77"/>
              </a:cxn>
              <a:cxn ang="0">
                <a:pos x="89" y="151"/>
              </a:cxn>
              <a:cxn ang="0">
                <a:pos x="77" y="151"/>
              </a:cxn>
              <a:cxn ang="0">
                <a:pos x="152" y="77"/>
              </a:cxn>
            </a:cxnLst>
            <a:rect l="0" t="0" r="r" b="b"/>
            <a:pathLst>
              <a:path w="166" h="166">
                <a:moveTo>
                  <a:pt x="89" y="163"/>
                </a:moveTo>
                <a:cubicBezTo>
                  <a:pt x="86" y="166"/>
                  <a:pt x="80" y="166"/>
                  <a:pt x="77" y="163"/>
                </a:cubicBezTo>
                <a:lnTo>
                  <a:pt x="3" y="88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3" y="77"/>
                </a:cubicBezTo>
                <a:lnTo>
                  <a:pt x="77" y="3"/>
                </a:lnTo>
                <a:cubicBezTo>
                  <a:pt x="80" y="0"/>
                  <a:pt x="86" y="0"/>
                  <a:pt x="89" y="3"/>
                </a:cubicBezTo>
                <a:lnTo>
                  <a:pt x="163" y="77"/>
                </a:lnTo>
                <a:cubicBezTo>
                  <a:pt x="165" y="79"/>
                  <a:pt x="166" y="81"/>
                  <a:pt x="166" y="83"/>
                </a:cubicBezTo>
                <a:cubicBezTo>
                  <a:pt x="166" y="85"/>
                  <a:pt x="165" y="87"/>
                  <a:pt x="163" y="88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8"/>
                </a:lnTo>
                <a:lnTo>
                  <a:pt x="77" y="14"/>
                </a:lnTo>
                <a:lnTo>
                  <a:pt x="89" y="14"/>
                </a:lnTo>
                <a:lnTo>
                  <a:pt x="14" y="88"/>
                </a:lnTo>
                <a:lnTo>
                  <a:pt x="14" y="77"/>
                </a:lnTo>
                <a:lnTo>
                  <a:pt x="89" y="151"/>
                </a:lnTo>
                <a:lnTo>
                  <a:pt x="77" y="151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42" name="Freeform 30"/>
          <p:cNvSpPr>
            <a:spLocks/>
          </p:cNvSpPr>
          <p:nvPr/>
        </p:nvSpPr>
        <p:spPr bwMode="auto">
          <a:xfrm>
            <a:off x="3300413" y="3735674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43" name="Freeform 31"/>
          <p:cNvSpPr>
            <a:spLocks noEditPoints="1"/>
          </p:cNvSpPr>
          <p:nvPr/>
        </p:nvSpPr>
        <p:spPr bwMode="auto">
          <a:xfrm>
            <a:off x="3295651" y="3730912"/>
            <a:ext cx="98425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8" y="163"/>
              </a:cxn>
              <a:cxn ang="0">
                <a:pos x="3" y="89"/>
              </a:cxn>
              <a:cxn ang="0">
                <a:pos x="0" y="83"/>
              </a:cxn>
              <a:cxn ang="0">
                <a:pos x="3" y="77"/>
              </a:cxn>
              <a:cxn ang="0">
                <a:pos x="78" y="3"/>
              </a:cxn>
              <a:cxn ang="0">
                <a:pos x="89" y="3"/>
              </a:cxn>
              <a:cxn ang="0">
                <a:pos x="164" y="77"/>
              </a:cxn>
              <a:cxn ang="0">
                <a:pos x="166" y="83"/>
              </a:cxn>
              <a:cxn ang="0">
                <a:pos x="164" y="89"/>
              </a:cxn>
              <a:cxn ang="0">
                <a:pos x="89" y="163"/>
              </a:cxn>
              <a:cxn ang="0">
                <a:pos x="152" y="77"/>
              </a:cxn>
              <a:cxn ang="0">
                <a:pos x="152" y="89"/>
              </a:cxn>
              <a:cxn ang="0">
                <a:pos x="78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7"/>
              </a:cxn>
              <a:cxn ang="0">
                <a:pos x="89" y="152"/>
              </a:cxn>
              <a:cxn ang="0">
                <a:pos x="78" y="152"/>
              </a:cxn>
              <a:cxn ang="0">
                <a:pos x="152" y="77"/>
              </a:cxn>
            </a:cxnLst>
            <a:rect l="0" t="0" r="r" b="b"/>
            <a:pathLst>
              <a:path w="166" h="166">
                <a:moveTo>
                  <a:pt x="89" y="163"/>
                </a:moveTo>
                <a:cubicBezTo>
                  <a:pt x="86" y="166"/>
                  <a:pt x="81" y="166"/>
                  <a:pt x="78" y="163"/>
                </a:cubicBezTo>
                <a:lnTo>
                  <a:pt x="3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3" y="77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7"/>
                </a:lnTo>
                <a:cubicBezTo>
                  <a:pt x="165" y="79"/>
                  <a:pt x="166" y="81"/>
                  <a:pt x="166" y="83"/>
                </a:cubicBezTo>
                <a:cubicBezTo>
                  <a:pt x="166" y="85"/>
                  <a:pt x="165" y="87"/>
                  <a:pt x="164" y="89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8" y="14"/>
                </a:lnTo>
                <a:lnTo>
                  <a:pt x="89" y="14"/>
                </a:lnTo>
                <a:lnTo>
                  <a:pt x="14" y="89"/>
                </a:lnTo>
                <a:lnTo>
                  <a:pt x="14" y="77"/>
                </a:lnTo>
                <a:lnTo>
                  <a:pt x="89" y="152"/>
                </a:lnTo>
                <a:lnTo>
                  <a:pt x="78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44" name="Freeform 32"/>
          <p:cNvSpPr>
            <a:spLocks/>
          </p:cNvSpPr>
          <p:nvPr/>
        </p:nvSpPr>
        <p:spPr bwMode="auto">
          <a:xfrm>
            <a:off x="3343276" y="2486312"/>
            <a:ext cx="2916238" cy="1306513"/>
          </a:xfrm>
          <a:custGeom>
            <a:avLst/>
            <a:gdLst/>
            <a:ahLst/>
            <a:cxnLst>
              <a:cxn ang="0">
                <a:pos x="6" y="2178"/>
              </a:cxn>
              <a:cxn ang="0">
                <a:pos x="4886" y="2"/>
              </a:cxn>
              <a:cxn ang="0">
                <a:pos x="4897" y="6"/>
              </a:cxn>
              <a:cxn ang="0">
                <a:pos x="4893" y="17"/>
              </a:cxn>
              <a:cxn ang="0">
                <a:pos x="13" y="2193"/>
              </a:cxn>
              <a:cxn ang="0">
                <a:pos x="2" y="2189"/>
              </a:cxn>
              <a:cxn ang="0">
                <a:pos x="6" y="2178"/>
              </a:cxn>
            </a:cxnLst>
            <a:rect l="0" t="0" r="r" b="b"/>
            <a:pathLst>
              <a:path w="4899" h="2195">
                <a:moveTo>
                  <a:pt x="6" y="2178"/>
                </a:moveTo>
                <a:lnTo>
                  <a:pt x="4886" y="2"/>
                </a:lnTo>
                <a:cubicBezTo>
                  <a:pt x="4890" y="0"/>
                  <a:pt x="4895" y="2"/>
                  <a:pt x="4897" y="6"/>
                </a:cubicBezTo>
                <a:cubicBezTo>
                  <a:pt x="4899" y="10"/>
                  <a:pt x="4897" y="15"/>
                  <a:pt x="4893" y="17"/>
                </a:cubicBezTo>
                <a:lnTo>
                  <a:pt x="13" y="2193"/>
                </a:lnTo>
                <a:cubicBezTo>
                  <a:pt x="9" y="2195"/>
                  <a:pt x="4" y="2193"/>
                  <a:pt x="2" y="2189"/>
                </a:cubicBezTo>
                <a:cubicBezTo>
                  <a:pt x="0" y="2185"/>
                  <a:pt x="2" y="2180"/>
                  <a:pt x="6" y="2178"/>
                </a:cubicBez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45" name="Rectangle 33"/>
          <p:cNvSpPr>
            <a:spLocks noChangeArrowheads="1"/>
          </p:cNvSpPr>
          <p:nvPr/>
        </p:nvSpPr>
        <p:spPr bwMode="auto">
          <a:xfrm>
            <a:off x="3065463" y="2402174"/>
            <a:ext cx="12936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y = 3.5789x + 23.211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3653497" y="2614959"/>
            <a:ext cx="3606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R² = 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47" name="Rectangle 35"/>
          <p:cNvSpPr>
            <a:spLocks noChangeArrowheads="1"/>
          </p:cNvSpPr>
          <p:nvPr/>
        </p:nvSpPr>
        <p:spPr bwMode="auto">
          <a:xfrm>
            <a:off x="2428876" y="441353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48" name="Rectangle 36"/>
          <p:cNvSpPr>
            <a:spLocks noChangeArrowheads="1"/>
          </p:cNvSpPr>
          <p:nvPr/>
        </p:nvSpPr>
        <p:spPr bwMode="auto">
          <a:xfrm>
            <a:off x="2428876" y="4140487"/>
            <a:ext cx="2857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49" name="Rectangle 37"/>
          <p:cNvSpPr>
            <a:spLocks noChangeArrowheads="1"/>
          </p:cNvSpPr>
          <p:nvPr/>
        </p:nvSpPr>
        <p:spPr bwMode="auto">
          <a:xfrm>
            <a:off x="2428876" y="38658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24.0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50" name="Rectangle 38"/>
          <p:cNvSpPr>
            <a:spLocks noChangeArrowheads="1"/>
          </p:cNvSpPr>
          <p:nvPr/>
        </p:nvSpPr>
        <p:spPr bwMode="auto">
          <a:xfrm>
            <a:off x="2428876" y="359279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26.0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51" name="Rectangle 39"/>
          <p:cNvSpPr>
            <a:spLocks noChangeArrowheads="1"/>
          </p:cNvSpPr>
          <p:nvPr/>
        </p:nvSpPr>
        <p:spPr bwMode="auto">
          <a:xfrm>
            <a:off x="2428876" y="331816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28.0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52" name="Rectangle 40"/>
          <p:cNvSpPr>
            <a:spLocks noChangeArrowheads="1"/>
          </p:cNvSpPr>
          <p:nvPr/>
        </p:nvSpPr>
        <p:spPr bwMode="auto">
          <a:xfrm>
            <a:off x="2428876" y="304511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53" name="Rectangle 41"/>
          <p:cNvSpPr>
            <a:spLocks noChangeArrowheads="1"/>
          </p:cNvSpPr>
          <p:nvPr/>
        </p:nvSpPr>
        <p:spPr bwMode="auto">
          <a:xfrm>
            <a:off x="2428876" y="277047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54" name="Rectangle 42"/>
          <p:cNvSpPr>
            <a:spLocks noChangeArrowheads="1"/>
          </p:cNvSpPr>
          <p:nvPr/>
        </p:nvSpPr>
        <p:spPr bwMode="auto">
          <a:xfrm>
            <a:off x="2428876" y="249742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34.0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55" name="Rectangle 43"/>
          <p:cNvSpPr>
            <a:spLocks noChangeArrowheads="1"/>
          </p:cNvSpPr>
          <p:nvPr/>
        </p:nvSpPr>
        <p:spPr bwMode="auto">
          <a:xfrm>
            <a:off x="2428876" y="222437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36.0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56" name="Rectangle 44"/>
          <p:cNvSpPr>
            <a:spLocks noChangeArrowheads="1"/>
          </p:cNvSpPr>
          <p:nvPr/>
        </p:nvSpPr>
        <p:spPr bwMode="auto">
          <a:xfrm>
            <a:off x="2659063" y="46151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57" name="Rectangle 45"/>
          <p:cNvSpPr>
            <a:spLocks noChangeArrowheads="1"/>
          </p:cNvSpPr>
          <p:nvPr/>
        </p:nvSpPr>
        <p:spPr bwMode="auto">
          <a:xfrm>
            <a:off x="3206751" y="46151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58" name="Rectangle 46"/>
          <p:cNvSpPr>
            <a:spLocks noChangeArrowheads="1"/>
          </p:cNvSpPr>
          <p:nvPr/>
        </p:nvSpPr>
        <p:spPr bwMode="auto">
          <a:xfrm>
            <a:off x="3756026" y="46151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59" name="Rectangle 47"/>
          <p:cNvSpPr>
            <a:spLocks noChangeArrowheads="1"/>
          </p:cNvSpPr>
          <p:nvPr/>
        </p:nvSpPr>
        <p:spPr bwMode="auto">
          <a:xfrm>
            <a:off x="4303713" y="46151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60" name="Rectangle 48"/>
          <p:cNvSpPr>
            <a:spLocks noChangeArrowheads="1"/>
          </p:cNvSpPr>
          <p:nvPr/>
        </p:nvSpPr>
        <p:spPr bwMode="auto">
          <a:xfrm>
            <a:off x="4851401" y="46151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61" name="Rectangle 49"/>
          <p:cNvSpPr>
            <a:spLocks noChangeArrowheads="1"/>
          </p:cNvSpPr>
          <p:nvPr/>
        </p:nvSpPr>
        <p:spPr bwMode="auto">
          <a:xfrm>
            <a:off x="5399088" y="4615149"/>
            <a:ext cx="28416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62" name="Rectangle 50"/>
          <p:cNvSpPr>
            <a:spLocks noChangeArrowheads="1"/>
          </p:cNvSpPr>
          <p:nvPr/>
        </p:nvSpPr>
        <p:spPr bwMode="auto">
          <a:xfrm>
            <a:off x="5948363" y="46151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163" name="Rectangle 51"/>
          <p:cNvSpPr>
            <a:spLocks noChangeArrowheads="1"/>
          </p:cNvSpPr>
          <p:nvPr/>
        </p:nvSpPr>
        <p:spPr bwMode="auto">
          <a:xfrm>
            <a:off x="6496051" y="46151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439" y="385639"/>
            <a:ext cx="243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Procedure (1 of 6)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33774" y="1232943"/>
            <a:ext cx="78764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Construct a two-dimensional heat transfer model implementing the</a:t>
            </a:r>
            <a:br>
              <a:rPr lang="en-US" dirty="0" smtClean="0"/>
            </a:br>
            <a:r>
              <a:rPr lang="en-US" dirty="0" smtClean="0"/>
              <a:t>uniform heat production distribution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The depth of the uniform heat production domains is constant across the two-</a:t>
            </a:r>
            <a:br>
              <a:rPr lang="en-US" dirty="0" smtClean="0"/>
            </a:br>
            <a:r>
              <a:rPr lang="en-US" dirty="0" smtClean="0"/>
              <a:t>dimensional heat transfer model space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E.g., a model with five heat production domains is shown: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55032" y="3649907"/>
            <a:ext cx="4833937" cy="2822455"/>
            <a:chOff x="2155032" y="2017773"/>
            <a:chExt cx="4833937" cy="2822455"/>
          </a:xfrm>
        </p:grpSpPr>
        <p:sp>
          <p:nvSpPr>
            <p:cNvPr id="5" name="Rectangle 4"/>
            <p:cNvSpPr/>
            <p:nvPr/>
          </p:nvSpPr>
          <p:spPr>
            <a:xfrm>
              <a:off x="2160692" y="2028016"/>
              <a:ext cx="4828277" cy="281221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155032" y="2979801"/>
              <a:ext cx="4829175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687533" y="2508313"/>
              <a:ext cx="942975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3652731" y="2503549"/>
              <a:ext cx="952504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636988" y="2508313"/>
              <a:ext cx="942975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573623" y="2498787"/>
              <a:ext cx="962028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238" y="2083109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63363" y="845865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3 (Mod3)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78049" y="4676567"/>
            <a:ext cx="323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, x direction, kilometers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785612" y="3143983"/>
            <a:ext cx="28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 Production, A,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7" name="Right Arrow 6"/>
          <p:cNvSpPr/>
          <p:nvPr/>
        </p:nvSpPr>
        <p:spPr>
          <a:xfrm rot="5400000">
            <a:off x="2627302" y="2564445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3.50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3397894" y="2806998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2.75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6200000" flipV="1">
            <a:off x="4170620" y="2716850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6.50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4954091" y="3268499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1.25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6200000" flipV="1">
            <a:off x="5713937" y="3268508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4.65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7727" y="2717632"/>
            <a:ext cx="133722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3.50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2.75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6.50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1.25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4.65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1108" y="4791152"/>
            <a:ext cx="190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 – Slope, km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1207697" y="3264269"/>
            <a:ext cx="193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Intercept,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91140" name="AutoShape 4"/>
          <p:cNvSpPr>
            <a:spLocks noChangeAspect="1" noChangeArrowheads="1" noTextEdit="1"/>
          </p:cNvSpPr>
          <p:nvPr/>
        </p:nvSpPr>
        <p:spPr bwMode="auto">
          <a:xfrm>
            <a:off x="2281238" y="2202766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2771776" y="2350404"/>
            <a:ext cx="3838575" cy="2190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2762251" y="2345641"/>
            <a:ext cx="9525" cy="2190750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5" name="Freeform 9"/>
          <p:cNvSpPr>
            <a:spLocks noEditPoints="1"/>
          </p:cNvSpPr>
          <p:nvPr/>
        </p:nvSpPr>
        <p:spPr bwMode="auto">
          <a:xfrm>
            <a:off x="2728913" y="2340879"/>
            <a:ext cx="38100" cy="2200275"/>
          </a:xfrm>
          <a:custGeom>
            <a:avLst/>
            <a:gdLst/>
            <a:ahLst/>
            <a:cxnLst>
              <a:cxn ang="0">
                <a:pos x="0" y="1380"/>
              </a:cxn>
              <a:cxn ang="0">
                <a:pos x="24" y="1380"/>
              </a:cxn>
              <a:cxn ang="0">
                <a:pos x="24" y="1386"/>
              </a:cxn>
              <a:cxn ang="0">
                <a:pos x="0" y="1386"/>
              </a:cxn>
              <a:cxn ang="0">
                <a:pos x="0" y="1380"/>
              </a:cxn>
              <a:cxn ang="0">
                <a:pos x="0" y="1242"/>
              </a:cxn>
              <a:cxn ang="0">
                <a:pos x="24" y="1242"/>
              </a:cxn>
              <a:cxn ang="0">
                <a:pos x="24" y="1248"/>
              </a:cxn>
              <a:cxn ang="0">
                <a:pos x="0" y="1248"/>
              </a:cxn>
              <a:cxn ang="0">
                <a:pos x="0" y="1242"/>
              </a:cxn>
              <a:cxn ang="0">
                <a:pos x="0" y="1104"/>
              </a:cxn>
              <a:cxn ang="0">
                <a:pos x="24" y="1104"/>
              </a:cxn>
              <a:cxn ang="0">
                <a:pos x="24" y="1110"/>
              </a:cxn>
              <a:cxn ang="0">
                <a:pos x="0" y="1110"/>
              </a:cxn>
              <a:cxn ang="0">
                <a:pos x="0" y="1104"/>
              </a:cxn>
              <a:cxn ang="0">
                <a:pos x="0" y="966"/>
              </a:cxn>
              <a:cxn ang="0">
                <a:pos x="24" y="966"/>
              </a:cxn>
              <a:cxn ang="0">
                <a:pos x="24" y="972"/>
              </a:cxn>
              <a:cxn ang="0">
                <a:pos x="0" y="972"/>
              </a:cxn>
              <a:cxn ang="0">
                <a:pos x="0" y="966"/>
              </a:cxn>
              <a:cxn ang="0">
                <a:pos x="0" y="828"/>
              </a:cxn>
              <a:cxn ang="0">
                <a:pos x="24" y="828"/>
              </a:cxn>
              <a:cxn ang="0">
                <a:pos x="24" y="834"/>
              </a:cxn>
              <a:cxn ang="0">
                <a:pos x="0" y="834"/>
              </a:cxn>
              <a:cxn ang="0">
                <a:pos x="0" y="828"/>
              </a:cxn>
              <a:cxn ang="0">
                <a:pos x="0" y="690"/>
              </a:cxn>
              <a:cxn ang="0">
                <a:pos x="24" y="690"/>
              </a:cxn>
              <a:cxn ang="0">
                <a:pos x="24" y="696"/>
              </a:cxn>
              <a:cxn ang="0">
                <a:pos x="0" y="696"/>
              </a:cxn>
              <a:cxn ang="0">
                <a:pos x="0" y="690"/>
              </a:cxn>
              <a:cxn ang="0">
                <a:pos x="0" y="552"/>
              </a:cxn>
              <a:cxn ang="0">
                <a:pos x="24" y="552"/>
              </a:cxn>
              <a:cxn ang="0">
                <a:pos x="24" y="558"/>
              </a:cxn>
              <a:cxn ang="0">
                <a:pos x="0" y="558"/>
              </a:cxn>
              <a:cxn ang="0">
                <a:pos x="0" y="552"/>
              </a:cxn>
              <a:cxn ang="0">
                <a:pos x="0" y="414"/>
              </a:cxn>
              <a:cxn ang="0">
                <a:pos x="24" y="414"/>
              </a:cxn>
              <a:cxn ang="0">
                <a:pos x="24" y="420"/>
              </a:cxn>
              <a:cxn ang="0">
                <a:pos x="0" y="420"/>
              </a:cxn>
              <a:cxn ang="0">
                <a:pos x="0" y="414"/>
              </a:cxn>
              <a:cxn ang="0">
                <a:pos x="0" y="276"/>
              </a:cxn>
              <a:cxn ang="0">
                <a:pos x="24" y="276"/>
              </a:cxn>
              <a:cxn ang="0">
                <a:pos x="24" y="282"/>
              </a:cxn>
              <a:cxn ang="0">
                <a:pos x="0" y="282"/>
              </a:cxn>
              <a:cxn ang="0">
                <a:pos x="0" y="276"/>
              </a:cxn>
              <a:cxn ang="0">
                <a:pos x="0" y="138"/>
              </a:cxn>
              <a:cxn ang="0">
                <a:pos x="24" y="138"/>
              </a:cxn>
              <a:cxn ang="0">
                <a:pos x="24" y="144"/>
              </a:cxn>
              <a:cxn ang="0">
                <a:pos x="0" y="144"/>
              </a:cxn>
              <a:cxn ang="0">
                <a:pos x="0" y="138"/>
              </a:cxn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4" h="1386">
                <a:moveTo>
                  <a:pt x="0" y="1380"/>
                </a:moveTo>
                <a:lnTo>
                  <a:pt x="24" y="1380"/>
                </a:lnTo>
                <a:lnTo>
                  <a:pt x="24" y="1386"/>
                </a:lnTo>
                <a:lnTo>
                  <a:pt x="0" y="1386"/>
                </a:lnTo>
                <a:lnTo>
                  <a:pt x="0" y="1380"/>
                </a:lnTo>
                <a:close/>
                <a:moveTo>
                  <a:pt x="0" y="1242"/>
                </a:moveTo>
                <a:lnTo>
                  <a:pt x="24" y="1242"/>
                </a:lnTo>
                <a:lnTo>
                  <a:pt x="24" y="1248"/>
                </a:lnTo>
                <a:lnTo>
                  <a:pt x="0" y="1248"/>
                </a:lnTo>
                <a:lnTo>
                  <a:pt x="0" y="1242"/>
                </a:lnTo>
                <a:close/>
                <a:moveTo>
                  <a:pt x="0" y="1104"/>
                </a:moveTo>
                <a:lnTo>
                  <a:pt x="24" y="1104"/>
                </a:lnTo>
                <a:lnTo>
                  <a:pt x="24" y="1110"/>
                </a:lnTo>
                <a:lnTo>
                  <a:pt x="0" y="1110"/>
                </a:lnTo>
                <a:lnTo>
                  <a:pt x="0" y="1104"/>
                </a:lnTo>
                <a:close/>
                <a:moveTo>
                  <a:pt x="0" y="966"/>
                </a:moveTo>
                <a:lnTo>
                  <a:pt x="24" y="966"/>
                </a:lnTo>
                <a:lnTo>
                  <a:pt x="24" y="972"/>
                </a:lnTo>
                <a:lnTo>
                  <a:pt x="0" y="972"/>
                </a:lnTo>
                <a:lnTo>
                  <a:pt x="0" y="966"/>
                </a:lnTo>
                <a:close/>
                <a:moveTo>
                  <a:pt x="0" y="828"/>
                </a:moveTo>
                <a:lnTo>
                  <a:pt x="24" y="828"/>
                </a:lnTo>
                <a:lnTo>
                  <a:pt x="24" y="834"/>
                </a:lnTo>
                <a:lnTo>
                  <a:pt x="0" y="834"/>
                </a:lnTo>
                <a:lnTo>
                  <a:pt x="0" y="828"/>
                </a:lnTo>
                <a:close/>
                <a:moveTo>
                  <a:pt x="0" y="690"/>
                </a:moveTo>
                <a:lnTo>
                  <a:pt x="24" y="690"/>
                </a:lnTo>
                <a:lnTo>
                  <a:pt x="24" y="696"/>
                </a:lnTo>
                <a:lnTo>
                  <a:pt x="0" y="696"/>
                </a:lnTo>
                <a:lnTo>
                  <a:pt x="0" y="690"/>
                </a:lnTo>
                <a:close/>
                <a:moveTo>
                  <a:pt x="0" y="552"/>
                </a:moveTo>
                <a:lnTo>
                  <a:pt x="24" y="552"/>
                </a:lnTo>
                <a:lnTo>
                  <a:pt x="24" y="558"/>
                </a:lnTo>
                <a:lnTo>
                  <a:pt x="0" y="558"/>
                </a:lnTo>
                <a:lnTo>
                  <a:pt x="0" y="552"/>
                </a:lnTo>
                <a:close/>
                <a:moveTo>
                  <a:pt x="0" y="414"/>
                </a:moveTo>
                <a:lnTo>
                  <a:pt x="24" y="414"/>
                </a:lnTo>
                <a:lnTo>
                  <a:pt x="24" y="420"/>
                </a:lnTo>
                <a:lnTo>
                  <a:pt x="0" y="420"/>
                </a:lnTo>
                <a:lnTo>
                  <a:pt x="0" y="414"/>
                </a:lnTo>
                <a:close/>
                <a:moveTo>
                  <a:pt x="0" y="276"/>
                </a:moveTo>
                <a:lnTo>
                  <a:pt x="24" y="276"/>
                </a:lnTo>
                <a:lnTo>
                  <a:pt x="24" y="282"/>
                </a:lnTo>
                <a:lnTo>
                  <a:pt x="0" y="282"/>
                </a:lnTo>
                <a:lnTo>
                  <a:pt x="0" y="276"/>
                </a:lnTo>
                <a:close/>
                <a:moveTo>
                  <a:pt x="0" y="138"/>
                </a:moveTo>
                <a:lnTo>
                  <a:pt x="24" y="138"/>
                </a:lnTo>
                <a:lnTo>
                  <a:pt x="24" y="144"/>
                </a:lnTo>
                <a:lnTo>
                  <a:pt x="0" y="144"/>
                </a:lnTo>
                <a:lnTo>
                  <a:pt x="0" y="138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2767013" y="4531629"/>
            <a:ext cx="3838575" cy="9525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7" name="Freeform 11"/>
          <p:cNvSpPr>
            <a:spLocks noEditPoints="1"/>
          </p:cNvSpPr>
          <p:nvPr/>
        </p:nvSpPr>
        <p:spPr bwMode="auto">
          <a:xfrm>
            <a:off x="2762251" y="4536391"/>
            <a:ext cx="3848100" cy="381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24"/>
              </a:cxn>
              <a:cxn ang="0">
                <a:pos x="0" y="24"/>
              </a:cxn>
              <a:cxn ang="0">
                <a:pos x="0" y="0"/>
              </a:cxn>
              <a:cxn ang="0">
                <a:pos x="6" y="0"/>
              </a:cxn>
              <a:cxn ang="0">
                <a:pos x="312" y="0"/>
              </a:cxn>
              <a:cxn ang="0">
                <a:pos x="312" y="24"/>
              </a:cxn>
              <a:cxn ang="0">
                <a:pos x="306" y="24"/>
              </a:cxn>
              <a:cxn ang="0">
                <a:pos x="306" y="0"/>
              </a:cxn>
              <a:cxn ang="0">
                <a:pos x="312" y="0"/>
              </a:cxn>
              <a:cxn ang="0">
                <a:pos x="612" y="0"/>
              </a:cxn>
              <a:cxn ang="0">
                <a:pos x="612" y="24"/>
              </a:cxn>
              <a:cxn ang="0">
                <a:pos x="606" y="24"/>
              </a:cxn>
              <a:cxn ang="0">
                <a:pos x="606" y="0"/>
              </a:cxn>
              <a:cxn ang="0">
                <a:pos x="612" y="0"/>
              </a:cxn>
              <a:cxn ang="0">
                <a:pos x="912" y="0"/>
              </a:cxn>
              <a:cxn ang="0">
                <a:pos x="912" y="24"/>
              </a:cxn>
              <a:cxn ang="0">
                <a:pos x="906" y="24"/>
              </a:cxn>
              <a:cxn ang="0">
                <a:pos x="906" y="0"/>
              </a:cxn>
              <a:cxn ang="0">
                <a:pos x="912" y="0"/>
              </a:cxn>
              <a:cxn ang="0">
                <a:pos x="1218" y="0"/>
              </a:cxn>
              <a:cxn ang="0">
                <a:pos x="1218" y="24"/>
              </a:cxn>
              <a:cxn ang="0">
                <a:pos x="1212" y="24"/>
              </a:cxn>
              <a:cxn ang="0">
                <a:pos x="1212" y="0"/>
              </a:cxn>
              <a:cxn ang="0">
                <a:pos x="1218" y="0"/>
              </a:cxn>
              <a:cxn ang="0">
                <a:pos x="1518" y="0"/>
              </a:cxn>
              <a:cxn ang="0">
                <a:pos x="1518" y="24"/>
              </a:cxn>
              <a:cxn ang="0">
                <a:pos x="1512" y="24"/>
              </a:cxn>
              <a:cxn ang="0">
                <a:pos x="1512" y="0"/>
              </a:cxn>
              <a:cxn ang="0">
                <a:pos x="1518" y="0"/>
              </a:cxn>
              <a:cxn ang="0">
                <a:pos x="1818" y="0"/>
              </a:cxn>
              <a:cxn ang="0">
                <a:pos x="1818" y="24"/>
              </a:cxn>
              <a:cxn ang="0">
                <a:pos x="1812" y="24"/>
              </a:cxn>
              <a:cxn ang="0">
                <a:pos x="1812" y="0"/>
              </a:cxn>
              <a:cxn ang="0">
                <a:pos x="1818" y="0"/>
              </a:cxn>
              <a:cxn ang="0">
                <a:pos x="2124" y="0"/>
              </a:cxn>
              <a:cxn ang="0">
                <a:pos x="2124" y="24"/>
              </a:cxn>
              <a:cxn ang="0">
                <a:pos x="2118" y="24"/>
              </a:cxn>
              <a:cxn ang="0">
                <a:pos x="2118" y="0"/>
              </a:cxn>
              <a:cxn ang="0">
                <a:pos x="2124" y="0"/>
              </a:cxn>
              <a:cxn ang="0">
                <a:pos x="2424" y="0"/>
              </a:cxn>
              <a:cxn ang="0">
                <a:pos x="2424" y="24"/>
              </a:cxn>
              <a:cxn ang="0">
                <a:pos x="2418" y="24"/>
              </a:cxn>
              <a:cxn ang="0">
                <a:pos x="2418" y="0"/>
              </a:cxn>
              <a:cxn ang="0">
                <a:pos x="2424" y="0"/>
              </a:cxn>
            </a:cxnLst>
            <a:rect l="0" t="0" r="r" b="b"/>
            <a:pathLst>
              <a:path w="2424" h="24">
                <a:moveTo>
                  <a:pt x="6" y="0"/>
                </a:moveTo>
                <a:lnTo>
                  <a:pt x="6" y="24"/>
                </a:lnTo>
                <a:lnTo>
                  <a:pt x="0" y="24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312" y="0"/>
                </a:moveTo>
                <a:lnTo>
                  <a:pt x="312" y="24"/>
                </a:lnTo>
                <a:lnTo>
                  <a:pt x="306" y="24"/>
                </a:lnTo>
                <a:lnTo>
                  <a:pt x="306" y="0"/>
                </a:lnTo>
                <a:lnTo>
                  <a:pt x="312" y="0"/>
                </a:lnTo>
                <a:close/>
                <a:moveTo>
                  <a:pt x="612" y="0"/>
                </a:moveTo>
                <a:lnTo>
                  <a:pt x="612" y="24"/>
                </a:lnTo>
                <a:lnTo>
                  <a:pt x="606" y="24"/>
                </a:lnTo>
                <a:lnTo>
                  <a:pt x="606" y="0"/>
                </a:lnTo>
                <a:lnTo>
                  <a:pt x="612" y="0"/>
                </a:lnTo>
                <a:close/>
                <a:moveTo>
                  <a:pt x="912" y="0"/>
                </a:moveTo>
                <a:lnTo>
                  <a:pt x="912" y="24"/>
                </a:lnTo>
                <a:lnTo>
                  <a:pt x="906" y="24"/>
                </a:lnTo>
                <a:lnTo>
                  <a:pt x="906" y="0"/>
                </a:lnTo>
                <a:lnTo>
                  <a:pt x="912" y="0"/>
                </a:lnTo>
                <a:close/>
                <a:moveTo>
                  <a:pt x="1218" y="0"/>
                </a:moveTo>
                <a:lnTo>
                  <a:pt x="1218" y="24"/>
                </a:lnTo>
                <a:lnTo>
                  <a:pt x="1212" y="24"/>
                </a:lnTo>
                <a:lnTo>
                  <a:pt x="1212" y="0"/>
                </a:lnTo>
                <a:lnTo>
                  <a:pt x="1218" y="0"/>
                </a:lnTo>
                <a:close/>
                <a:moveTo>
                  <a:pt x="1518" y="0"/>
                </a:moveTo>
                <a:lnTo>
                  <a:pt x="1518" y="24"/>
                </a:lnTo>
                <a:lnTo>
                  <a:pt x="1512" y="24"/>
                </a:lnTo>
                <a:lnTo>
                  <a:pt x="1512" y="0"/>
                </a:lnTo>
                <a:lnTo>
                  <a:pt x="1518" y="0"/>
                </a:lnTo>
                <a:close/>
                <a:moveTo>
                  <a:pt x="1818" y="0"/>
                </a:moveTo>
                <a:lnTo>
                  <a:pt x="1818" y="24"/>
                </a:lnTo>
                <a:lnTo>
                  <a:pt x="1812" y="24"/>
                </a:lnTo>
                <a:lnTo>
                  <a:pt x="1812" y="0"/>
                </a:lnTo>
                <a:lnTo>
                  <a:pt x="1818" y="0"/>
                </a:lnTo>
                <a:close/>
                <a:moveTo>
                  <a:pt x="2124" y="0"/>
                </a:moveTo>
                <a:lnTo>
                  <a:pt x="2124" y="24"/>
                </a:lnTo>
                <a:lnTo>
                  <a:pt x="2118" y="24"/>
                </a:lnTo>
                <a:lnTo>
                  <a:pt x="2118" y="0"/>
                </a:lnTo>
                <a:lnTo>
                  <a:pt x="2124" y="0"/>
                </a:lnTo>
                <a:close/>
                <a:moveTo>
                  <a:pt x="2424" y="0"/>
                </a:moveTo>
                <a:lnTo>
                  <a:pt x="2424" y="24"/>
                </a:lnTo>
                <a:lnTo>
                  <a:pt x="2418" y="24"/>
                </a:lnTo>
                <a:lnTo>
                  <a:pt x="2418" y="0"/>
                </a:lnTo>
                <a:lnTo>
                  <a:pt x="2424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8" name="Freeform 12"/>
          <p:cNvSpPr>
            <a:spLocks/>
          </p:cNvSpPr>
          <p:nvPr/>
        </p:nvSpPr>
        <p:spPr bwMode="auto">
          <a:xfrm>
            <a:off x="6370638" y="2593291"/>
            <a:ext cx="101600" cy="101600"/>
          </a:xfrm>
          <a:custGeom>
            <a:avLst/>
            <a:gdLst/>
            <a:ahLst/>
            <a:cxnLst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  <a:cxn ang="0">
                <a:pos x="64" y="32"/>
              </a:cxn>
              <a:cxn ang="0">
                <a:pos x="32" y="64"/>
              </a:cxn>
            </a:cxnLst>
            <a:rect l="0" t="0" r="r" b="b"/>
            <a:pathLst>
              <a:path w="64" h="64">
                <a:moveTo>
                  <a:pt x="32" y="64"/>
                </a:moveTo>
                <a:lnTo>
                  <a:pt x="0" y="32"/>
                </a:lnTo>
                <a:lnTo>
                  <a:pt x="32" y="0"/>
                </a:lnTo>
                <a:lnTo>
                  <a:pt x="64" y="32"/>
                </a:lnTo>
                <a:lnTo>
                  <a:pt x="32" y="6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9" name="Freeform 13"/>
          <p:cNvSpPr>
            <a:spLocks noEditPoints="1"/>
          </p:cNvSpPr>
          <p:nvPr/>
        </p:nvSpPr>
        <p:spPr bwMode="auto">
          <a:xfrm>
            <a:off x="6365876" y="2588529"/>
            <a:ext cx="111125" cy="111125"/>
          </a:xfrm>
          <a:custGeom>
            <a:avLst/>
            <a:gdLst/>
            <a:ahLst/>
            <a:cxnLst>
              <a:cxn ang="0">
                <a:pos x="99" y="185"/>
              </a:cxn>
              <a:cxn ang="0">
                <a:pos x="87" y="185"/>
              </a:cxn>
              <a:cxn ang="0">
                <a:pos x="2" y="99"/>
              </a:cxn>
              <a:cxn ang="0">
                <a:pos x="0" y="94"/>
              </a:cxn>
              <a:cxn ang="0">
                <a:pos x="2" y="88"/>
              </a:cxn>
              <a:cxn ang="0">
                <a:pos x="87" y="3"/>
              </a:cxn>
              <a:cxn ang="0">
                <a:pos x="99" y="3"/>
              </a:cxn>
              <a:cxn ang="0">
                <a:pos x="184" y="88"/>
              </a:cxn>
              <a:cxn ang="0">
                <a:pos x="186" y="94"/>
              </a:cxn>
              <a:cxn ang="0">
                <a:pos x="184" y="99"/>
              </a:cxn>
              <a:cxn ang="0">
                <a:pos x="99" y="185"/>
              </a:cxn>
              <a:cxn ang="0">
                <a:pos x="173" y="88"/>
              </a:cxn>
              <a:cxn ang="0">
                <a:pos x="173" y="99"/>
              </a:cxn>
              <a:cxn ang="0">
                <a:pos x="87" y="14"/>
              </a:cxn>
              <a:cxn ang="0">
                <a:pos x="99" y="14"/>
              </a:cxn>
              <a:cxn ang="0">
                <a:pos x="13" y="99"/>
              </a:cxn>
              <a:cxn ang="0">
                <a:pos x="13" y="88"/>
              </a:cxn>
              <a:cxn ang="0">
                <a:pos x="99" y="173"/>
              </a:cxn>
              <a:cxn ang="0">
                <a:pos x="87" y="173"/>
              </a:cxn>
              <a:cxn ang="0">
                <a:pos x="173" y="88"/>
              </a:cxn>
            </a:cxnLst>
            <a:rect l="0" t="0" r="r" b="b"/>
            <a:pathLst>
              <a:path w="186" h="188">
                <a:moveTo>
                  <a:pt x="99" y="185"/>
                </a:moveTo>
                <a:cubicBezTo>
                  <a:pt x="96" y="188"/>
                  <a:pt x="91" y="188"/>
                  <a:pt x="87" y="185"/>
                </a:cubicBezTo>
                <a:lnTo>
                  <a:pt x="2" y="99"/>
                </a:lnTo>
                <a:cubicBezTo>
                  <a:pt x="0" y="98"/>
                  <a:pt x="0" y="96"/>
                  <a:pt x="0" y="94"/>
                </a:cubicBezTo>
                <a:cubicBezTo>
                  <a:pt x="0" y="92"/>
                  <a:pt x="0" y="90"/>
                  <a:pt x="2" y="88"/>
                </a:cubicBezTo>
                <a:lnTo>
                  <a:pt x="87" y="3"/>
                </a:lnTo>
                <a:cubicBezTo>
                  <a:pt x="91" y="0"/>
                  <a:pt x="96" y="0"/>
                  <a:pt x="99" y="3"/>
                </a:cubicBezTo>
                <a:lnTo>
                  <a:pt x="184" y="88"/>
                </a:lnTo>
                <a:cubicBezTo>
                  <a:pt x="186" y="90"/>
                  <a:pt x="186" y="92"/>
                  <a:pt x="186" y="94"/>
                </a:cubicBezTo>
                <a:cubicBezTo>
                  <a:pt x="186" y="96"/>
                  <a:pt x="186" y="98"/>
                  <a:pt x="184" y="99"/>
                </a:cubicBezTo>
                <a:lnTo>
                  <a:pt x="99" y="185"/>
                </a:lnTo>
                <a:close/>
                <a:moveTo>
                  <a:pt x="173" y="88"/>
                </a:moveTo>
                <a:lnTo>
                  <a:pt x="173" y="99"/>
                </a:lnTo>
                <a:lnTo>
                  <a:pt x="87" y="14"/>
                </a:lnTo>
                <a:lnTo>
                  <a:pt x="99" y="14"/>
                </a:lnTo>
                <a:lnTo>
                  <a:pt x="13" y="99"/>
                </a:lnTo>
                <a:lnTo>
                  <a:pt x="13" y="88"/>
                </a:lnTo>
                <a:lnTo>
                  <a:pt x="99" y="173"/>
                </a:lnTo>
                <a:lnTo>
                  <a:pt x="87" y="173"/>
                </a:lnTo>
                <a:lnTo>
                  <a:pt x="173" y="8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0" name="Freeform 14"/>
          <p:cNvSpPr>
            <a:spLocks/>
          </p:cNvSpPr>
          <p:nvPr/>
        </p:nvSpPr>
        <p:spPr bwMode="auto">
          <a:xfrm>
            <a:off x="5813426" y="2829829"/>
            <a:ext cx="101600" cy="101600"/>
          </a:xfrm>
          <a:custGeom>
            <a:avLst/>
            <a:gdLst/>
            <a:ahLst/>
            <a:cxnLst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  <a:cxn ang="0">
                <a:pos x="64" y="32"/>
              </a:cxn>
              <a:cxn ang="0">
                <a:pos x="32" y="64"/>
              </a:cxn>
            </a:cxnLst>
            <a:rect l="0" t="0" r="r" b="b"/>
            <a:pathLst>
              <a:path w="64" h="64">
                <a:moveTo>
                  <a:pt x="32" y="64"/>
                </a:moveTo>
                <a:lnTo>
                  <a:pt x="0" y="32"/>
                </a:lnTo>
                <a:lnTo>
                  <a:pt x="32" y="0"/>
                </a:lnTo>
                <a:lnTo>
                  <a:pt x="64" y="32"/>
                </a:lnTo>
                <a:lnTo>
                  <a:pt x="32" y="6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1" name="Freeform 15"/>
          <p:cNvSpPr>
            <a:spLocks noEditPoints="1"/>
          </p:cNvSpPr>
          <p:nvPr/>
        </p:nvSpPr>
        <p:spPr bwMode="auto">
          <a:xfrm>
            <a:off x="5808663" y="2825066"/>
            <a:ext cx="111125" cy="111125"/>
          </a:xfrm>
          <a:custGeom>
            <a:avLst/>
            <a:gdLst/>
            <a:ahLst/>
            <a:cxnLst>
              <a:cxn ang="0">
                <a:pos x="99" y="185"/>
              </a:cxn>
              <a:cxn ang="0">
                <a:pos x="88" y="185"/>
              </a:cxn>
              <a:cxn ang="0">
                <a:pos x="2" y="100"/>
              </a:cxn>
              <a:cxn ang="0">
                <a:pos x="0" y="94"/>
              </a:cxn>
              <a:cxn ang="0">
                <a:pos x="2" y="89"/>
              </a:cxn>
              <a:cxn ang="0">
                <a:pos x="88" y="4"/>
              </a:cxn>
              <a:cxn ang="0">
                <a:pos x="99" y="4"/>
              </a:cxn>
              <a:cxn ang="0">
                <a:pos x="185" y="89"/>
              </a:cxn>
              <a:cxn ang="0">
                <a:pos x="187" y="94"/>
              </a:cxn>
              <a:cxn ang="0">
                <a:pos x="185" y="100"/>
              </a:cxn>
              <a:cxn ang="0">
                <a:pos x="99" y="185"/>
              </a:cxn>
              <a:cxn ang="0">
                <a:pos x="173" y="89"/>
              </a:cxn>
              <a:cxn ang="0">
                <a:pos x="173" y="100"/>
              </a:cxn>
              <a:cxn ang="0">
                <a:pos x="88" y="15"/>
              </a:cxn>
              <a:cxn ang="0">
                <a:pos x="99" y="15"/>
              </a:cxn>
              <a:cxn ang="0">
                <a:pos x="14" y="100"/>
              </a:cxn>
              <a:cxn ang="0">
                <a:pos x="14" y="89"/>
              </a:cxn>
              <a:cxn ang="0">
                <a:pos x="99" y="174"/>
              </a:cxn>
              <a:cxn ang="0">
                <a:pos x="88" y="174"/>
              </a:cxn>
              <a:cxn ang="0">
                <a:pos x="173" y="89"/>
              </a:cxn>
            </a:cxnLst>
            <a:rect l="0" t="0" r="r" b="b"/>
            <a:pathLst>
              <a:path w="187" h="188">
                <a:moveTo>
                  <a:pt x="99" y="185"/>
                </a:moveTo>
                <a:cubicBezTo>
                  <a:pt x="96" y="188"/>
                  <a:pt x="91" y="188"/>
                  <a:pt x="88" y="185"/>
                </a:cubicBezTo>
                <a:lnTo>
                  <a:pt x="2" y="100"/>
                </a:lnTo>
                <a:cubicBezTo>
                  <a:pt x="1" y="99"/>
                  <a:pt x="0" y="97"/>
                  <a:pt x="0" y="94"/>
                </a:cubicBezTo>
                <a:cubicBezTo>
                  <a:pt x="0" y="92"/>
                  <a:pt x="1" y="90"/>
                  <a:pt x="2" y="89"/>
                </a:cubicBezTo>
                <a:lnTo>
                  <a:pt x="88" y="4"/>
                </a:lnTo>
                <a:cubicBezTo>
                  <a:pt x="91" y="0"/>
                  <a:pt x="96" y="0"/>
                  <a:pt x="99" y="4"/>
                </a:cubicBezTo>
                <a:lnTo>
                  <a:pt x="185" y="89"/>
                </a:lnTo>
                <a:cubicBezTo>
                  <a:pt x="186" y="90"/>
                  <a:pt x="187" y="92"/>
                  <a:pt x="187" y="94"/>
                </a:cubicBezTo>
                <a:cubicBezTo>
                  <a:pt x="187" y="97"/>
                  <a:pt x="186" y="99"/>
                  <a:pt x="185" y="100"/>
                </a:cubicBezTo>
                <a:lnTo>
                  <a:pt x="99" y="185"/>
                </a:lnTo>
                <a:close/>
                <a:moveTo>
                  <a:pt x="173" y="89"/>
                </a:moveTo>
                <a:lnTo>
                  <a:pt x="173" y="100"/>
                </a:lnTo>
                <a:lnTo>
                  <a:pt x="88" y="15"/>
                </a:lnTo>
                <a:lnTo>
                  <a:pt x="99" y="15"/>
                </a:lnTo>
                <a:lnTo>
                  <a:pt x="14" y="100"/>
                </a:lnTo>
                <a:lnTo>
                  <a:pt x="14" y="89"/>
                </a:lnTo>
                <a:lnTo>
                  <a:pt x="99" y="174"/>
                </a:lnTo>
                <a:lnTo>
                  <a:pt x="88" y="174"/>
                </a:lnTo>
                <a:lnTo>
                  <a:pt x="173" y="89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2" name="Freeform 16"/>
          <p:cNvSpPr>
            <a:spLocks/>
          </p:cNvSpPr>
          <p:nvPr/>
        </p:nvSpPr>
        <p:spPr bwMode="auto">
          <a:xfrm>
            <a:off x="5299076" y="3048904"/>
            <a:ext cx="101600" cy="101600"/>
          </a:xfrm>
          <a:custGeom>
            <a:avLst/>
            <a:gdLst/>
            <a:ahLst/>
            <a:cxnLst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  <a:cxn ang="0">
                <a:pos x="64" y="32"/>
              </a:cxn>
              <a:cxn ang="0">
                <a:pos x="32" y="64"/>
              </a:cxn>
            </a:cxnLst>
            <a:rect l="0" t="0" r="r" b="b"/>
            <a:pathLst>
              <a:path w="64" h="64">
                <a:moveTo>
                  <a:pt x="32" y="64"/>
                </a:moveTo>
                <a:lnTo>
                  <a:pt x="0" y="32"/>
                </a:lnTo>
                <a:lnTo>
                  <a:pt x="32" y="0"/>
                </a:lnTo>
                <a:lnTo>
                  <a:pt x="64" y="32"/>
                </a:lnTo>
                <a:lnTo>
                  <a:pt x="32" y="6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3" name="Freeform 17"/>
          <p:cNvSpPr>
            <a:spLocks noEditPoints="1"/>
          </p:cNvSpPr>
          <p:nvPr/>
        </p:nvSpPr>
        <p:spPr bwMode="auto">
          <a:xfrm>
            <a:off x="5294313" y="3044141"/>
            <a:ext cx="111125" cy="111125"/>
          </a:xfrm>
          <a:custGeom>
            <a:avLst/>
            <a:gdLst/>
            <a:ahLst/>
            <a:cxnLst>
              <a:cxn ang="0">
                <a:pos x="99" y="185"/>
              </a:cxn>
              <a:cxn ang="0">
                <a:pos x="88" y="185"/>
              </a:cxn>
              <a:cxn ang="0">
                <a:pos x="2" y="99"/>
              </a:cxn>
              <a:cxn ang="0">
                <a:pos x="0" y="94"/>
              </a:cxn>
              <a:cxn ang="0">
                <a:pos x="2" y="88"/>
              </a:cxn>
              <a:cxn ang="0">
                <a:pos x="88" y="3"/>
              </a:cxn>
              <a:cxn ang="0">
                <a:pos x="99" y="3"/>
              </a:cxn>
              <a:cxn ang="0">
                <a:pos x="185" y="88"/>
              </a:cxn>
              <a:cxn ang="0">
                <a:pos x="187" y="94"/>
              </a:cxn>
              <a:cxn ang="0">
                <a:pos x="185" y="99"/>
              </a:cxn>
              <a:cxn ang="0">
                <a:pos x="99" y="185"/>
              </a:cxn>
              <a:cxn ang="0">
                <a:pos x="173" y="88"/>
              </a:cxn>
              <a:cxn ang="0">
                <a:pos x="173" y="99"/>
              </a:cxn>
              <a:cxn ang="0">
                <a:pos x="88" y="14"/>
              </a:cxn>
              <a:cxn ang="0">
                <a:pos x="99" y="14"/>
              </a:cxn>
              <a:cxn ang="0">
                <a:pos x="14" y="99"/>
              </a:cxn>
              <a:cxn ang="0">
                <a:pos x="14" y="88"/>
              </a:cxn>
              <a:cxn ang="0">
                <a:pos x="99" y="173"/>
              </a:cxn>
              <a:cxn ang="0">
                <a:pos x="88" y="173"/>
              </a:cxn>
              <a:cxn ang="0">
                <a:pos x="173" y="88"/>
              </a:cxn>
            </a:cxnLst>
            <a:rect l="0" t="0" r="r" b="b"/>
            <a:pathLst>
              <a:path w="187" h="188">
                <a:moveTo>
                  <a:pt x="99" y="185"/>
                </a:moveTo>
                <a:cubicBezTo>
                  <a:pt x="96" y="188"/>
                  <a:pt x="91" y="188"/>
                  <a:pt x="88" y="185"/>
                </a:cubicBezTo>
                <a:lnTo>
                  <a:pt x="2" y="99"/>
                </a:lnTo>
                <a:cubicBezTo>
                  <a:pt x="1" y="98"/>
                  <a:pt x="0" y="96"/>
                  <a:pt x="0" y="94"/>
                </a:cubicBezTo>
                <a:cubicBezTo>
                  <a:pt x="0" y="92"/>
                  <a:pt x="1" y="90"/>
                  <a:pt x="2" y="88"/>
                </a:cubicBezTo>
                <a:lnTo>
                  <a:pt x="88" y="3"/>
                </a:lnTo>
                <a:cubicBezTo>
                  <a:pt x="91" y="0"/>
                  <a:pt x="96" y="0"/>
                  <a:pt x="99" y="3"/>
                </a:cubicBezTo>
                <a:lnTo>
                  <a:pt x="185" y="88"/>
                </a:lnTo>
                <a:cubicBezTo>
                  <a:pt x="186" y="90"/>
                  <a:pt x="187" y="92"/>
                  <a:pt x="187" y="94"/>
                </a:cubicBezTo>
                <a:cubicBezTo>
                  <a:pt x="187" y="96"/>
                  <a:pt x="186" y="98"/>
                  <a:pt x="185" y="99"/>
                </a:cubicBezTo>
                <a:lnTo>
                  <a:pt x="99" y="185"/>
                </a:lnTo>
                <a:close/>
                <a:moveTo>
                  <a:pt x="173" y="88"/>
                </a:moveTo>
                <a:lnTo>
                  <a:pt x="173" y="99"/>
                </a:lnTo>
                <a:lnTo>
                  <a:pt x="88" y="14"/>
                </a:lnTo>
                <a:lnTo>
                  <a:pt x="99" y="14"/>
                </a:lnTo>
                <a:lnTo>
                  <a:pt x="14" y="99"/>
                </a:lnTo>
                <a:lnTo>
                  <a:pt x="14" y="88"/>
                </a:lnTo>
                <a:lnTo>
                  <a:pt x="99" y="173"/>
                </a:lnTo>
                <a:lnTo>
                  <a:pt x="88" y="173"/>
                </a:lnTo>
                <a:lnTo>
                  <a:pt x="173" y="8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4" name="Freeform 18"/>
          <p:cNvSpPr>
            <a:spLocks/>
          </p:cNvSpPr>
          <p:nvPr/>
        </p:nvSpPr>
        <p:spPr bwMode="auto">
          <a:xfrm>
            <a:off x="4832351" y="3247341"/>
            <a:ext cx="101600" cy="101600"/>
          </a:xfrm>
          <a:custGeom>
            <a:avLst/>
            <a:gdLst/>
            <a:ahLst/>
            <a:cxnLst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  <a:cxn ang="0">
                <a:pos x="64" y="32"/>
              </a:cxn>
              <a:cxn ang="0">
                <a:pos x="32" y="64"/>
              </a:cxn>
            </a:cxnLst>
            <a:rect l="0" t="0" r="r" b="b"/>
            <a:pathLst>
              <a:path w="64" h="64">
                <a:moveTo>
                  <a:pt x="32" y="64"/>
                </a:moveTo>
                <a:lnTo>
                  <a:pt x="0" y="32"/>
                </a:lnTo>
                <a:lnTo>
                  <a:pt x="32" y="0"/>
                </a:lnTo>
                <a:lnTo>
                  <a:pt x="64" y="32"/>
                </a:lnTo>
                <a:lnTo>
                  <a:pt x="32" y="6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5" name="Freeform 19"/>
          <p:cNvSpPr>
            <a:spLocks noEditPoints="1"/>
          </p:cNvSpPr>
          <p:nvPr/>
        </p:nvSpPr>
        <p:spPr bwMode="auto">
          <a:xfrm>
            <a:off x="4827588" y="3242579"/>
            <a:ext cx="111125" cy="112713"/>
          </a:xfrm>
          <a:custGeom>
            <a:avLst/>
            <a:gdLst/>
            <a:ahLst/>
            <a:cxnLst>
              <a:cxn ang="0">
                <a:pos x="99" y="185"/>
              </a:cxn>
              <a:cxn ang="0">
                <a:pos x="87" y="185"/>
              </a:cxn>
              <a:cxn ang="0">
                <a:pos x="2" y="99"/>
              </a:cxn>
              <a:cxn ang="0">
                <a:pos x="0" y="94"/>
              </a:cxn>
              <a:cxn ang="0">
                <a:pos x="2" y="88"/>
              </a:cxn>
              <a:cxn ang="0">
                <a:pos x="87" y="3"/>
              </a:cxn>
              <a:cxn ang="0">
                <a:pos x="99" y="3"/>
              </a:cxn>
              <a:cxn ang="0">
                <a:pos x="184" y="88"/>
              </a:cxn>
              <a:cxn ang="0">
                <a:pos x="187" y="94"/>
              </a:cxn>
              <a:cxn ang="0">
                <a:pos x="184" y="99"/>
              </a:cxn>
              <a:cxn ang="0">
                <a:pos x="99" y="185"/>
              </a:cxn>
              <a:cxn ang="0">
                <a:pos x="173" y="88"/>
              </a:cxn>
              <a:cxn ang="0">
                <a:pos x="173" y="99"/>
              </a:cxn>
              <a:cxn ang="0">
                <a:pos x="87" y="14"/>
              </a:cxn>
              <a:cxn ang="0">
                <a:pos x="99" y="14"/>
              </a:cxn>
              <a:cxn ang="0">
                <a:pos x="13" y="99"/>
              </a:cxn>
              <a:cxn ang="0">
                <a:pos x="13" y="88"/>
              </a:cxn>
              <a:cxn ang="0">
                <a:pos x="99" y="173"/>
              </a:cxn>
              <a:cxn ang="0">
                <a:pos x="87" y="173"/>
              </a:cxn>
              <a:cxn ang="0">
                <a:pos x="173" y="88"/>
              </a:cxn>
            </a:cxnLst>
            <a:rect l="0" t="0" r="r" b="b"/>
            <a:pathLst>
              <a:path w="187" h="188">
                <a:moveTo>
                  <a:pt x="99" y="185"/>
                </a:moveTo>
                <a:cubicBezTo>
                  <a:pt x="96" y="188"/>
                  <a:pt x="91" y="188"/>
                  <a:pt x="87" y="185"/>
                </a:cubicBezTo>
                <a:lnTo>
                  <a:pt x="2" y="99"/>
                </a:lnTo>
                <a:cubicBezTo>
                  <a:pt x="1" y="98"/>
                  <a:pt x="0" y="96"/>
                  <a:pt x="0" y="94"/>
                </a:cubicBezTo>
                <a:cubicBezTo>
                  <a:pt x="0" y="92"/>
                  <a:pt x="1" y="89"/>
                  <a:pt x="2" y="88"/>
                </a:cubicBezTo>
                <a:lnTo>
                  <a:pt x="87" y="3"/>
                </a:lnTo>
                <a:cubicBezTo>
                  <a:pt x="91" y="0"/>
                  <a:pt x="96" y="0"/>
                  <a:pt x="99" y="3"/>
                </a:cubicBezTo>
                <a:lnTo>
                  <a:pt x="184" y="88"/>
                </a:lnTo>
                <a:cubicBezTo>
                  <a:pt x="186" y="89"/>
                  <a:pt x="187" y="92"/>
                  <a:pt x="187" y="94"/>
                </a:cubicBezTo>
                <a:cubicBezTo>
                  <a:pt x="187" y="96"/>
                  <a:pt x="186" y="98"/>
                  <a:pt x="184" y="99"/>
                </a:cubicBezTo>
                <a:lnTo>
                  <a:pt x="99" y="185"/>
                </a:lnTo>
                <a:close/>
                <a:moveTo>
                  <a:pt x="173" y="88"/>
                </a:moveTo>
                <a:lnTo>
                  <a:pt x="173" y="99"/>
                </a:lnTo>
                <a:lnTo>
                  <a:pt x="87" y="14"/>
                </a:lnTo>
                <a:lnTo>
                  <a:pt x="99" y="14"/>
                </a:lnTo>
                <a:lnTo>
                  <a:pt x="13" y="99"/>
                </a:lnTo>
                <a:lnTo>
                  <a:pt x="13" y="88"/>
                </a:lnTo>
                <a:lnTo>
                  <a:pt x="99" y="173"/>
                </a:lnTo>
                <a:lnTo>
                  <a:pt x="87" y="173"/>
                </a:lnTo>
                <a:lnTo>
                  <a:pt x="173" y="8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6" name="Freeform 20"/>
          <p:cNvSpPr>
            <a:spLocks/>
          </p:cNvSpPr>
          <p:nvPr/>
        </p:nvSpPr>
        <p:spPr bwMode="auto">
          <a:xfrm>
            <a:off x="4414838" y="3425141"/>
            <a:ext cx="101600" cy="101600"/>
          </a:xfrm>
          <a:custGeom>
            <a:avLst/>
            <a:gdLst/>
            <a:ahLst/>
            <a:cxnLst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  <a:cxn ang="0">
                <a:pos x="64" y="32"/>
              </a:cxn>
              <a:cxn ang="0">
                <a:pos x="32" y="64"/>
              </a:cxn>
            </a:cxnLst>
            <a:rect l="0" t="0" r="r" b="b"/>
            <a:pathLst>
              <a:path w="64" h="64">
                <a:moveTo>
                  <a:pt x="32" y="64"/>
                </a:moveTo>
                <a:lnTo>
                  <a:pt x="0" y="32"/>
                </a:lnTo>
                <a:lnTo>
                  <a:pt x="32" y="0"/>
                </a:lnTo>
                <a:lnTo>
                  <a:pt x="64" y="32"/>
                </a:lnTo>
                <a:lnTo>
                  <a:pt x="32" y="6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7" name="Freeform 21"/>
          <p:cNvSpPr>
            <a:spLocks noEditPoints="1"/>
          </p:cNvSpPr>
          <p:nvPr/>
        </p:nvSpPr>
        <p:spPr bwMode="auto">
          <a:xfrm>
            <a:off x="4410076" y="3418791"/>
            <a:ext cx="111125" cy="112713"/>
          </a:xfrm>
          <a:custGeom>
            <a:avLst/>
            <a:gdLst/>
            <a:ahLst/>
            <a:cxnLst>
              <a:cxn ang="0">
                <a:pos x="99" y="185"/>
              </a:cxn>
              <a:cxn ang="0">
                <a:pos x="88" y="185"/>
              </a:cxn>
              <a:cxn ang="0">
                <a:pos x="2" y="100"/>
              </a:cxn>
              <a:cxn ang="0">
                <a:pos x="0" y="94"/>
              </a:cxn>
              <a:cxn ang="0">
                <a:pos x="2" y="89"/>
              </a:cxn>
              <a:cxn ang="0">
                <a:pos x="88" y="3"/>
              </a:cxn>
              <a:cxn ang="0">
                <a:pos x="99" y="3"/>
              </a:cxn>
              <a:cxn ang="0">
                <a:pos x="184" y="89"/>
              </a:cxn>
              <a:cxn ang="0">
                <a:pos x="187" y="94"/>
              </a:cxn>
              <a:cxn ang="0">
                <a:pos x="184" y="100"/>
              </a:cxn>
              <a:cxn ang="0">
                <a:pos x="99" y="185"/>
              </a:cxn>
              <a:cxn ang="0">
                <a:pos x="173" y="89"/>
              </a:cxn>
              <a:cxn ang="0">
                <a:pos x="173" y="100"/>
              </a:cxn>
              <a:cxn ang="0">
                <a:pos x="88" y="15"/>
              </a:cxn>
              <a:cxn ang="0">
                <a:pos x="99" y="15"/>
              </a:cxn>
              <a:cxn ang="0">
                <a:pos x="13" y="100"/>
              </a:cxn>
              <a:cxn ang="0">
                <a:pos x="13" y="89"/>
              </a:cxn>
              <a:cxn ang="0">
                <a:pos x="99" y="174"/>
              </a:cxn>
              <a:cxn ang="0">
                <a:pos x="88" y="174"/>
              </a:cxn>
              <a:cxn ang="0">
                <a:pos x="173" y="89"/>
              </a:cxn>
            </a:cxnLst>
            <a:rect l="0" t="0" r="r" b="b"/>
            <a:pathLst>
              <a:path w="187" h="188">
                <a:moveTo>
                  <a:pt x="99" y="185"/>
                </a:moveTo>
                <a:cubicBezTo>
                  <a:pt x="96" y="188"/>
                  <a:pt x="91" y="188"/>
                  <a:pt x="88" y="185"/>
                </a:cubicBezTo>
                <a:lnTo>
                  <a:pt x="2" y="100"/>
                </a:lnTo>
                <a:cubicBezTo>
                  <a:pt x="1" y="98"/>
                  <a:pt x="0" y="96"/>
                  <a:pt x="0" y="94"/>
                </a:cubicBezTo>
                <a:cubicBezTo>
                  <a:pt x="0" y="92"/>
                  <a:pt x="1" y="90"/>
                  <a:pt x="2" y="89"/>
                </a:cubicBezTo>
                <a:lnTo>
                  <a:pt x="88" y="3"/>
                </a:lnTo>
                <a:cubicBezTo>
                  <a:pt x="91" y="0"/>
                  <a:pt x="96" y="0"/>
                  <a:pt x="99" y="3"/>
                </a:cubicBezTo>
                <a:lnTo>
                  <a:pt x="184" y="89"/>
                </a:lnTo>
                <a:cubicBezTo>
                  <a:pt x="186" y="90"/>
                  <a:pt x="187" y="92"/>
                  <a:pt x="187" y="94"/>
                </a:cubicBezTo>
                <a:cubicBezTo>
                  <a:pt x="187" y="96"/>
                  <a:pt x="186" y="98"/>
                  <a:pt x="184" y="100"/>
                </a:cubicBezTo>
                <a:lnTo>
                  <a:pt x="99" y="185"/>
                </a:lnTo>
                <a:close/>
                <a:moveTo>
                  <a:pt x="173" y="89"/>
                </a:moveTo>
                <a:lnTo>
                  <a:pt x="173" y="100"/>
                </a:lnTo>
                <a:lnTo>
                  <a:pt x="88" y="15"/>
                </a:lnTo>
                <a:lnTo>
                  <a:pt x="99" y="15"/>
                </a:lnTo>
                <a:lnTo>
                  <a:pt x="13" y="100"/>
                </a:lnTo>
                <a:lnTo>
                  <a:pt x="13" y="89"/>
                </a:lnTo>
                <a:lnTo>
                  <a:pt x="99" y="174"/>
                </a:lnTo>
                <a:lnTo>
                  <a:pt x="88" y="174"/>
                </a:lnTo>
                <a:lnTo>
                  <a:pt x="173" y="89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8" name="Freeform 22"/>
          <p:cNvSpPr>
            <a:spLocks/>
          </p:cNvSpPr>
          <p:nvPr/>
        </p:nvSpPr>
        <p:spPr bwMode="auto">
          <a:xfrm>
            <a:off x="4054476" y="3579129"/>
            <a:ext cx="101600" cy="101600"/>
          </a:xfrm>
          <a:custGeom>
            <a:avLst/>
            <a:gdLst/>
            <a:ahLst/>
            <a:cxnLst>
              <a:cxn ang="0">
                <a:pos x="32" y="64"/>
              </a:cxn>
              <a:cxn ang="0">
                <a:pos x="0" y="31"/>
              </a:cxn>
              <a:cxn ang="0">
                <a:pos x="32" y="0"/>
              </a:cxn>
              <a:cxn ang="0">
                <a:pos x="64" y="31"/>
              </a:cxn>
              <a:cxn ang="0">
                <a:pos x="32" y="64"/>
              </a:cxn>
            </a:cxnLst>
            <a:rect l="0" t="0" r="r" b="b"/>
            <a:pathLst>
              <a:path w="64" h="64">
                <a:moveTo>
                  <a:pt x="32" y="64"/>
                </a:moveTo>
                <a:lnTo>
                  <a:pt x="0" y="31"/>
                </a:lnTo>
                <a:lnTo>
                  <a:pt x="32" y="0"/>
                </a:lnTo>
                <a:lnTo>
                  <a:pt x="64" y="31"/>
                </a:lnTo>
                <a:lnTo>
                  <a:pt x="32" y="6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9" name="Freeform 23"/>
          <p:cNvSpPr>
            <a:spLocks noEditPoints="1"/>
          </p:cNvSpPr>
          <p:nvPr/>
        </p:nvSpPr>
        <p:spPr bwMode="auto">
          <a:xfrm>
            <a:off x="4049713" y="3572779"/>
            <a:ext cx="111125" cy="112713"/>
          </a:xfrm>
          <a:custGeom>
            <a:avLst/>
            <a:gdLst/>
            <a:ahLst/>
            <a:cxnLst>
              <a:cxn ang="0">
                <a:pos x="99" y="185"/>
              </a:cxn>
              <a:cxn ang="0">
                <a:pos x="88" y="185"/>
              </a:cxn>
              <a:cxn ang="0">
                <a:pos x="2" y="100"/>
              </a:cxn>
              <a:cxn ang="0">
                <a:pos x="0" y="94"/>
              </a:cxn>
              <a:cxn ang="0">
                <a:pos x="2" y="89"/>
              </a:cxn>
              <a:cxn ang="0">
                <a:pos x="88" y="3"/>
              </a:cxn>
              <a:cxn ang="0">
                <a:pos x="99" y="3"/>
              </a:cxn>
              <a:cxn ang="0">
                <a:pos x="184" y="89"/>
              </a:cxn>
              <a:cxn ang="0">
                <a:pos x="187" y="94"/>
              </a:cxn>
              <a:cxn ang="0">
                <a:pos x="184" y="100"/>
              </a:cxn>
              <a:cxn ang="0">
                <a:pos x="99" y="185"/>
              </a:cxn>
              <a:cxn ang="0">
                <a:pos x="173" y="89"/>
              </a:cxn>
              <a:cxn ang="0">
                <a:pos x="173" y="100"/>
              </a:cxn>
              <a:cxn ang="0">
                <a:pos x="88" y="15"/>
              </a:cxn>
              <a:cxn ang="0">
                <a:pos x="99" y="15"/>
              </a:cxn>
              <a:cxn ang="0">
                <a:pos x="13" y="100"/>
              </a:cxn>
              <a:cxn ang="0">
                <a:pos x="13" y="89"/>
              </a:cxn>
              <a:cxn ang="0">
                <a:pos x="99" y="174"/>
              </a:cxn>
              <a:cxn ang="0">
                <a:pos x="88" y="174"/>
              </a:cxn>
              <a:cxn ang="0">
                <a:pos x="173" y="89"/>
              </a:cxn>
            </a:cxnLst>
            <a:rect l="0" t="0" r="r" b="b"/>
            <a:pathLst>
              <a:path w="187" h="188">
                <a:moveTo>
                  <a:pt x="99" y="185"/>
                </a:moveTo>
                <a:cubicBezTo>
                  <a:pt x="96" y="188"/>
                  <a:pt x="91" y="188"/>
                  <a:pt x="88" y="185"/>
                </a:cubicBezTo>
                <a:lnTo>
                  <a:pt x="2" y="100"/>
                </a:lnTo>
                <a:cubicBezTo>
                  <a:pt x="1" y="99"/>
                  <a:pt x="0" y="96"/>
                  <a:pt x="0" y="94"/>
                </a:cubicBezTo>
                <a:cubicBezTo>
                  <a:pt x="0" y="92"/>
                  <a:pt x="1" y="90"/>
                  <a:pt x="2" y="89"/>
                </a:cubicBezTo>
                <a:lnTo>
                  <a:pt x="88" y="3"/>
                </a:lnTo>
                <a:cubicBezTo>
                  <a:pt x="91" y="0"/>
                  <a:pt x="96" y="0"/>
                  <a:pt x="99" y="3"/>
                </a:cubicBezTo>
                <a:lnTo>
                  <a:pt x="184" y="89"/>
                </a:lnTo>
                <a:cubicBezTo>
                  <a:pt x="186" y="90"/>
                  <a:pt x="187" y="92"/>
                  <a:pt x="187" y="94"/>
                </a:cubicBezTo>
                <a:cubicBezTo>
                  <a:pt x="187" y="96"/>
                  <a:pt x="186" y="99"/>
                  <a:pt x="184" y="100"/>
                </a:cubicBezTo>
                <a:lnTo>
                  <a:pt x="99" y="185"/>
                </a:lnTo>
                <a:close/>
                <a:moveTo>
                  <a:pt x="173" y="89"/>
                </a:moveTo>
                <a:lnTo>
                  <a:pt x="173" y="100"/>
                </a:lnTo>
                <a:lnTo>
                  <a:pt x="88" y="15"/>
                </a:lnTo>
                <a:lnTo>
                  <a:pt x="99" y="15"/>
                </a:lnTo>
                <a:lnTo>
                  <a:pt x="13" y="100"/>
                </a:lnTo>
                <a:lnTo>
                  <a:pt x="13" y="89"/>
                </a:lnTo>
                <a:lnTo>
                  <a:pt x="99" y="174"/>
                </a:lnTo>
                <a:lnTo>
                  <a:pt x="88" y="174"/>
                </a:lnTo>
                <a:lnTo>
                  <a:pt x="173" y="89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0" name="Freeform 24"/>
          <p:cNvSpPr>
            <a:spLocks/>
          </p:cNvSpPr>
          <p:nvPr/>
        </p:nvSpPr>
        <p:spPr bwMode="auto">
          <a:xfrm>
            <a:off x="3751263" y="3707716"/>
            <a:ext cx="101600" cy="101600"/>
          </a:xfrm>
          <a:custGeom>
            <a:avLst/>
            <a:gdLst/>
            <a:ahLst/>
            <a:cxnLst>
              <a:cxn ang="0">
                <a:pos x="32" y="64"/>
              </a:cxn>
              <a:cxn ang="0">
                <a:pos x="0" y="31"/>
              </a:cxn>
              <a:cxn ang="0">
                <a:pos x="32" y="0"/>
              </a:cxn>
              <a:cxn ang="0">
                <a:pos x="64" y="31"/>
              </a:cxn>
              <a:cxn ang="0">
                <a:pos x="32" y="64"/>
              </a:cxn>
            </a:cxnLst>
            <a:rect l="0" t="0" r="r" b="b"/>
            <a:pathLst>
              <a:path w="64" h="64">
                <a:moveTo>
                  <a:pt x="32" y="64"/>
                </a:moveTo>
                <a:lnTo>
                  <a:pt x="0" y="31"/>
                </a:lnTo>
                <a:lnTo>
                  <a:pt x="32" y="0"/>
                </a:lnTo>
                <a:lnTo>
                  <a:pt x="64" y="31"/>
                </a:lnTo>
                <a:lnTo>
                  <a:pt x="32" y="6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1" name="Freeform 25"/>
          <p:cNvSpPr>
            <a:spLocks noEditPoints="1"/>
          </p:cNvSpPr>
          <p:nvPr/>
        </p:nvSpPr>
        <p:spPr bwMode="auto">
          <a:xfrm>
            <a:off x="3746501" y="3701366"/>
            <a:ext cx="111125" cy="112713"/>
          </a:xfrm>
          <a:custGeom>
            <a:avLst/>
            <a:gdLst/>
            <a:ahLst/>
            <a:cxnLst>
              <a:cxn ang="0">
                <a:pos x="99" y="185"/>
              </a:cxn>
              <a:cxn ang="0">
                <a:pos x="88" y="185"/>
              </a:cxn>
              <a:cxn ang="0">
                <a:pos x="2" y="100"/>
              </a:cxn>
              <a:cxn ang="0">
                <a:pos x="0" y="94"/>
              </a:cxn>
              <a:cxn ang="0">
                <a:pos x="2" y="89"/>
              </a:cxn>
              <a:cxn ang="0">
                <a:pos x="88" y="3"/>
              </a:cxn>
              <a:cxn ang="0">
                <a:pos x="99" y="3"/>
              </a:cxn>
              <a:cxn ang="0">
                <a:pos x="185" y="89"/>
              </a:cxn>
              <a:cxn ang="0">
                <a:pos x="187" y="94"/>
              </a:cxn>
              <a:cxn ang="0">
                <a:pos x="185" y="100"/>
              </a:cxn>
              <a:cxn ang="0">
                <a:pos x="99" y="185"/>
              </a:cxn>
              <a:cxn ang="0">
                <a:pos x="173" y="89"/>
              </a:cxn>
              <a:cxn ang="0">
                <a:pos x="173" y="100"/>
              </a:cxn>
              <a:cxn ang="0">
                <a:pos x="88" y="15"/>
              </a:cxn>
              <a:cxn ang="0">
                <a:pos x="99" y="15"/>
              </a:cxn>
              <a:cxn ang="0">
                <a:pos x="14" y="100"/>
              </a:cxn>
              <a:cxn ang="0">
                <a:pos x="14" y="89"/>
              </a:cxn>
              <a:cxn ang="0">
                <a:pos x="99" y="174"/>
              </a:cxn>
              <a:cxn ang="0">
                <a:pos x="88" y="174"/>
              </a:cxn>
              <a:cxn ang="0">
                <a:pos x="173" y="89"/>
              </a:cxn>
            </a:cxnLst>
            <a:rect l="0" t="0" r="r" b="b"/>
            <a:pathLst>
              <a:path w="187" h="188">
                <a:moveTo>
                  <a:pt x="99" y="185"/>
                </a:moveTo>
                <a:cubicBezTo>
                  <a:pt x="96" y="188"/>
                  <a:pt x="91" y="188"/>
                  <a:pt x="88" y="185"/>
                </a:cubicBezTo>
                <a:lnTo>
                  <a:pt x="2" y="100"/>
                </a:lnTo>
                <a:cubicBezTo>
                  <a:pt x="1" y="98"/>
                  <a:pt x="0" y="96"/>
                  <a:pt x="0" y="94"/>
                </a:cubicBezTo>
                <a:cubicBezTo>
                  <a:pt x="0" y="92"/>
                  <a:pt x="1" y="90"/>
                  <a:pt x="2" y="89"/>
                </a:cubicBezTo>
                <a:lnTo>
                  <a:pt x="88" y="3"/>
                </a:lnTo>
                <a:cubicBezTo>
                  <a:pt x="91" y="0"/>
                  <a:pt x="96" y="0"/>
                  <a:pt x="99" y="3"/>
                </a:cubicBezTo>
                <a:lnTo>
                  <a:pt x="185" y="89"/>
                </a:lnTo>
                <a:cubicBezTo>
                  <a:pt x="186" y="90"/>
                  <a:pt x="187" y="92"/>
                  <a:pt x="187" y="94"/>
                </a:cubicBezTo>
                <a:cubicBezTo>
                  <a:pt x="187" y="96"/>
                  <a:pt x="186" y="98"/>
                  <a:pt x="185" y="100"/>
                </a:cubicBezTo>
                <a:lnTo>
                  <a:pt x="99" y="185"/>
                </a:lnTo>
                <a:close/>
                <a:moveTo>
                  <a:pt x="173" y="89"/>
                </a:moveTo>
                <a:lnTo>
                  <a:pt x="173" y="100"/>
                </a:lnTo>
                <a:lnTo>
                  <a:pt x="88" y="15"/>
                </a:lnTo>
                <a:lnTo>
                  <a:pt x="99" y="15"/>
                </a:lnTo>
                <a:lnTo>
                  <a:pt x="14" y="100"/>
                </a:lnTo>
                <a:lnTo>
                  <a:pt x="14" y="89"/>
                </a:lnTo>
                <a:lnTo>
                  <a:pt x="99" y="174"/>
                </a:lnTo>
                <a:lnTo>
                  <a:pt x="88" y="174"/>
                </a:lnTo>
                <a:lnTo>
                  <a:pt x="173" y="89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2" name="Freeform 26"/>
          <p:cNvSpPr>
            <a:spLocks/>
          </p:cNvSpPr>
          <p:nvPr/>
        </p:nvSpPr>
        <p:spPr bwMode="auto">
          <a:xfrm>
            <a:off x="3511551" y="3809316"/>
            <a:ext cx="103188" cy="101600"/>
          </a:xfrm>
          <a:custGeom>
            <a:avLst/>
            <a:gdLst/>
            <a:ahLst/>
            <a:cxnLst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  <a:cxn ang="0">
                <a:pos x="65" y="32"/>
              </a:cxn>
              <a:cxn ang="0">
                <a:pos x="32" y="64"/>
              </a:cxn>
            </a:cxnLst>
            <a:rect l="0" t="0" r="r" b="b"/>
            <a:pathLst>
              <a:path w="65" h="64">
                <a:moveTo>
                  <a:pt x="32" y="64"/>
                </a:moveTo>
                <a:lnTo>
                  <a:pt x="0" y="32"/>
                </a:lnTo>
                <a:lnTo>
                  <a:pt x="32" y="0"/>
                </a:lnTo>
                <a:lnTo>
                  <a:pt x="65" y="32"/>
                </a:lnTo>
                <a:lnTo>
                  <a:pt x="32" y="6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3" name="Freeform 27"/>
          <p:cNvSpPr>
            <a:spLocks noEditPoints="1"/>
          </p:cNvSpPr>
          <p:nvPr/>
        </p:nvSpPr>
        <p:spPr bwMode="auto">
          <a:xfrm>
            <a:off x="3506788" y="3802966"/>
            <a:ext cx="112713" cy="112713"/>
          </a:xfrm>
          <a:custGeom>
            <a:avLst/>
            <a:gdLst/>
            <a:ahLst/>
            <a:cxnLst>
              <a:cxn ang="0">
                <a:pos x="99" y="185"/>
              </a:cxn>
              <a:cxn ang="0">
                <a:pos x="88" y="185"/>
              </a:cxn>
              <a:cxn ang="0">
                <a:pos x="2" y="100"/>
              </a:cxn>
              <a:cxn ang="0">
                <a:pos x="0" y="94"/>
              </a:cxn>
              <a:cxn ang="0">
                <a:pos x="2" y="89"/>
              </a:cxn>
              <a:cxn ang="0">
                <a:pos x="88" y="3"/>
              </a:cxn>
              <a:cxn ang="0">
                <a:pos x="99" y="3"/>
              </a:cxn>
              <a:cxn ang="0">
                <a:pos x="184" y="89"/>
              </a:cxn>
              <a:cxn ang="0">
                <a:pos x="187" y="94"/>
              </a:cxn>
              <a:cxn ang="0">
                <a:pos x="184" y="100"/>
              </a:cxn>
              <a:cxn ang="0">
                <a:pos x="99" y="185"/>
              </a:cxn>
              <a:cxn ang="0">
                <a:pos x="173" y="89"/>
              </a:cxn>
              <a:cxn ang="0">
                <a:pos x="173" y="100"/>
              </a:cxn>
              <a:cxn ang="0">
                <a:pos x="88" y="15"/>
              </a:cxn>
              <a:cxn ang="0">
                <a:pos x="99" y="15"/>
              </a:cxn>
              <a:cxn ang="0">
                <a:pos x="13" y="100"/>
              </a:cxn>
              <a:cxn ang="0">
                <a:pos x="13" y="89"/>
              </a:cxn>
              <a:cxn ang="0">
                <a:pos x="99" y="174"/>
              </a:cxn>
              <a:cxn ang="0">
                <a:pos x="88" y="174"/>
              </a:cxn>
              <a:cxn ang="0">
                <a:pos x="173" y="89"/>
              </a:cxn>
            </a:cxnLst>
            <a:rect l="0" t="0" r="r" b="b"/>
            <a:pathLst>
              <a:path w="187" h="188">
                <a:moveTo>
                  <a:pt x="99" y="185"/>
                </a:moveTo>
                <a:cubicBezTo>
                  <a:pt x="96" y="188"/>
                  <a:pt x="91" y="188"/>
                  <a:pt x="88" y="185"/>
                </a:cubicBezTo>
                <a:lnTo>
                  <a:pt x="2" y="100"/>
                </a:lnTo>
                <a:cubicBezTo>
                  <a:pt x="1" y="98"/>
                  <a:pt x="0" y="96"/>
                  <a:pt x="0" y="94"/>
                </a:cubicBezTo>
                <a:cubicBezTo>
                  <a:pt x="0" y="92"/>
                  <a:pt x="1" y="90"/>
                  <a:pt x="2" y="89"/>
                </a:cubicBezTo>
                <a:lnTo>
                  <a:pt x="88" y="3"/>
                </a:lnTo>
                <a:cubicBezTo>
                  <a:pt x="91" y="0"/>
                  <a:pt x="96" y="0"/>
                  <a:pt x="99" y="3"/>
                </a:cubicBezTo>
                <a:lnTo>
                  <a:pt x="184" y="89"/>
                </a:lnTo>
                <a:cubicBezTo>
                  <a:pt x="186" y="90"/>
                  <a:pt x="187" y="92"/>
                  <a:pt x="187" y="94"/>
                </a:cubicBezTo>
                <a:cubicBezTo>
                  <a:pt x="187" y="96"/>
                  <a:pt x="186" y="98"/>
                  <a:pt x="184" y="100"/>
                </a:cubicBezTo>
                <a:lnTo>
                  <a:pt x="99" y="185"/>
                </a:lnTo>
                <a:close/>
                <a:moveTo>
                  <a:pt x="173" y="89"/>
                </a:moveTo>
                <a:lnTo>
                  <a:pt x="173" y="100"/>
                </a:lnTo>
                <a:lnTo>
                  <a:pt x="88" y="15"/>
                </a:lnTo>
                <a:lnTo>
                  <a:pt x="99" y="15"/>
                </a:lnTo>
                <a:lnTo>
                  <a:pt x="13" y="100"/>
                </a:lnTo>
                <a:lnTo>
                  <a:pt x="13" y="89"/>
                </a:lnTo>
                <a:lnTo>
                  <a:pt x="99" y="174"/>
                </a:lnTo>
                <a:lnTo>
                  <a:pt x="88" y="174"/>
                </a:lnTo>
                <a:lnTo>
                  <a:pt x="173" y="89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4" name="Freeform 28"/>
          <p:cNvSpPr>
            <a:spLocks/>
          </p:cNvSpPr>
          <p:nvPr/>
        </p:nvSpPr>
        <p:spPr bwMode="auto">
          <a:xfrm>
            <a:off x="3338513" y="3882341"/>
            <a:ext cx="101600" cy="101600"/>
          </a:xfrm>
          <a:custGeom>
            <a:avLst/>
            <a:gdLst/>
            <a:ahLst/>
            <a:cxnLst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  <a:cxn ang="0">
                <a:pos x="64" y="32"/>
              </a:cxn>
              <a:cxn ang="0">
                <a:pos x="32" y="64"/>
              </a:cxn>
            </a:cxnLst>
            <a:rect l="0" t="0" r="r" b="b"/>
            <a:pathLst>
              <a:path w="64" h="64">
                <a:moveTo>
                  <a:pt x="32" y="64"/>
                </a:moveTo>
                <a:lnTo>
                  <a:pt x="0" y="32"/>
                </a:lnTo>
                <a:lnTo>
                  <a:pt x="32" y="0"/>
                </a:lnTo>
                <a:lnTo>
                  <a:pt x="64" y="32"/>
                </a:lnTo>
                <a:lnTo>
                  <a:pt x="32" y="6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5" name="Freeform 29"/>
          <p:cNvSpPr>
            <a:spLocks noEditPoints="1"/>
          </p:cNvSpPr>
          <p:nvPr/>
        </p:nvSpPr>
        <p:spPr bwMode="auto">
          <a:xfrm>
            <a:off x="3333751" y="3877579"/>
            <a:ext cx="111125" cy="111125"/>
          </a:xfrm>
          <a:custGeom>
            <a:avLst/>
            <a:gdLst/>
            <a:ahLst/>
            <a:cxnLst>
              <a:cxn ang="0">
                <a:pos x="100" y="185"/>
              </a:cxn>
              <a:cxn ang="0">
                <a:pos x="88" y="185"/>
              </a:cxn>
              <a:cxn ang="0">
                <a:pos x="3" y="100"/>
              </a:cxn>
              <a:cxn ang="0">
                <a:pos x="0" y="94"/>
              </a:cxn>
              <a:cxn ang="0">
                <a:pos x="3" y="89"/>
              </a:cxn>
              <a:cxn ang="0">
                <a:pos x="88" y="3"/>
              </a:cxn>
              <a:cxn ang="0">
                <a:pos x="100" y="3"/>
              </a:cxn>
              <a:cxn ang="0">
                <a:pos x="185" y="89"/>
              </a:cxn>
              <a:cxn ang="0">
                <a:pos x="187" y="94"/>
              </a:cxn>
              <a:cxn ang="0">
                <a:pos x="185" y="100"/>
              </a:cxn>
              <a:cxn ang="0">
                <a:pos x="100" y="185"/>
              </a:cxn>
              <a:cxn ang="0">
                <a:pos x="174" y="89"/>
              </a:cxn>
              <a:cxn ang="0">
                <a:pos x="174" y="100"/>
              </a:cxn>
              <a:cxn ang="0">
                <a:pos x="88" y="15"/>
              </a:cxn>
              <a:cxn ang="0">
                <a:pos x="100" y="15"/>
              </a:cxn>
              <a:cxn ang="0">
                <a:pos x="14" y="100"/>
              </a:cxn>
              <a:cxn ang="0">
                <a:pos x="14" y="89"/>
              </a:cxn>
              <a:cxn ang="0">
                <a:pos x="100" y="174"/>
              </a:cxn>
              <a:cxn ang="0">
                <a:pos x="88" y="174"/>
              </a:cxn>
              <a:cxn ang="0">
                <a:pos x="174" y="89"/>
              </a:cxn>
            </a:cxnLst>
            <a:rect l="0" t="0" r="r" b="b"/>
            <a:pathLst>
              <a:path w="187" h="188">
                <a:moveTo>
                  <a:pt x="100" y="185"/>
                </a:moveTo>
                <a:cubicBezTo>
                  <a:pt x="96" y="188"/>
                  <a:pt x="91" y="188"/>
                  <a:pt x="88" y="185"/>
                </a:cubicBezTo>
                <a:lnTo>
                  <a:pt x="3" y="100"/>
                </a:lnTo>
                <a:cubicBezTo>
                  <a:pt x="1" y="98"/>
                  <a:pt x="0" y="96"/>
                  <a:pt x="0" y="94"/>
                </a:cubicBezTo>
                <a:cubicBezTo>
                  <a:pt x="0" y="92"/>
                  <a:pt x="1" y="90"/>
                  <a:pt x="3" y="89"/>
                </a:cubicBezTo>
                <a:lnTo>
                  <a:pt x="88" y="3"/>
                </a:lnTo>
                <a:cubicBezTo>
                  <a:pt x="91" y="0"/>
                  <a:pt x="96" y="0"/>
                  <a:pt x="100" y="3"/>
                </a:cubicBezTo>
                <a:lnTo>
                  <a:pt x="185" y="89"/>
                </a:lnTo>
                <a:cubicBezTo>
                  <a:pt x="186" y="90"/>
                  <a:pt x="187" y="92"/>
                  <a:pt x="187" y="94"/>
                </a:cubicBezTo>
                <a:cubicBezTo>
                  <a:pt x="187" y="96"/>
                  <a:pt x="186" y="98"/>
                  <a:pt x="185" y="100"/>
                </a:cubicBezTo>
                <a:lnTo>
                  <a:pt x="100" y="185"/>
                </a:lnTo>
                <a:close/>
                <a:moveTo>
                  <a:pt x="174" y="89"/>
                </a:moveTo>
                <a:lnTo>
                  <a:pt x="174" y="100"/>
                </a:lnTo>
                <a:lnTo>
                  <a:pt x="88" y="15"/>
                </a:lnTo>
                <a:lnTo>
                  <a:pt x="100" y="15"/>
                </a:lnTo>
                <a:lnTo>
                  <a:pt x="14" y="100"/>
                </a:lnTo>
                <a:lnTo>
                  <a:pt x="14" y="89"/>
                </a:lnTo>
                <a:lnTo>
                  <a:pt x="100" y="174"/>
                </a:lnTo>
                <a:lnTo>
                  <a:pt x="88" y="174"/>
                </a:lnTo>
                <a:lnTo>
                  <a:pt x="174" y="89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6" name="Freeform 30"/>
          <p:cNvSpPr>
            <a:spLocks/>
          </p:cNvSpPr>
          <p:nvPr/>
        </p:nvSpPr>
        <p:spPr bwMode="auto">
          <a:xfrm>
            <a:off x="3381376" y="2636154"/>
            <a:ext cx="3040063" cy="1296988"/>
          </a:xfrm>
          <a:custGeom>
            <a:avLst/>
            <a:gdLst/>
            <a:ahLst/>
            <a:cxnLst>
              <a:cxn ang="0">
                <a:pos x="6" y="2162"/>
              </a:cxn>
              <a:cxn ang="0">
                <a:pos x="5094" y="2"/>
              </a:cxn>
              <a:cxn ang="0">
                <a:pos x="5105" y="6"/>
              </a:cxn>
              <a:cxn ang="0">
                <a:pos x="5101" y="17"/>
              </a:cxn>
              <a:cxn ang="0">
                <a:pos x="13" y="2177"/>
              </a:cxn>
              <a:cxn ang="0">
                <a:pos x="2" y="2173"/>
              </a:cxn>
              <a:cxn ang="0">
                <a:pos x="6" y="2162"/>
              </a:cxn>
            </a:cxnLst>
            <a:rect l="0" t="0" r="r" b="b"/>
            <a:pathLst>
              <a:path w="5107" h="2179">
                <a:moveTo>
                  <a:pt x="6" y="2162"/>
                </a:moveTo>
                <a:lnTo>
                  <a:pt x="5094" y="2"/>
                </a:lnTo>
                <a:cubicBezTo>
                  <a:pt x="5098" y="0"/>
                  <a:pt x="5103" y="2"/>
                  <a:pt x="5105" y="6"/>
                </a:cubicBezTo>
                <a:cubicBezTo>
                  <a:pt x="5107" y="10"/>
                  <a:pt x="5105" y="15"/>
                  <a:pt x="5101" y="17"/>
                </a:cubicBezTo>
                <a:lnTo>
                  <a:pt x="13" y="2177"/>
                </a:lnTo>
                <a:cubicBezTo>
                  <a:pt x="9" y="2179"/>
                  <a:pt x="4" y="2177"/>
                  <a:pt x="2" y="2173"/>
                </a:cubicBezTo>
                <a:cubicBezTo>
                  <a:pt x="0" y="2169"/>
                  <a:pt x="2" y="2164"/>
                  <a:pt x="6" y="2162"/>
                </a:cubicBez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7" name="Rectangle 31"/>
          <p:cNvSpPr>
            <a:spLocks noChangeArrowheads="1"/>
          </p:cNvSpPr>
          <p:nvPr/>
        </p:nvSpPr>
        <p:spPr bwMode="auto">
          <a:xfrm>
            <a:off x="3217863" y="2621866"/>
            <a:ext cx="12936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y = 3.7344x + 23.134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68" name="Rectangle 32"/>
          <p:cNvSpPr>
            <a:spLocks noChangeArrowheads="1"/>
          </p:cNvSpPr>
          <p:nvPr/>
        </p:nvSpPr>
        <p:spPr bwMode="auto">
          <a:xfrm>
            <a:off x="3805896" y="2851903"/>
            <a:ext cx="3606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R² = 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69" name="Rectangle 33"/>
          <p:cNvSpPr>
            <a:spLocks noChangeArrowheads="1"/>
          </p:cNvSpPr>
          <p:nvPr/>
        </p:nvSpPr>
        <p:spPr bwMode="auto">
          <a:xfrm>
            <a:off x="2428876" y="446812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428876" y="424905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71" name="Rectangle 35"/>
          <p:cNvSpPr>
            <a:spLocks noChangeArrowheads="1"/>
          </p:cNvSpPr>
          <p:nvPr/>
        </p:nvSpPr>
        <p:spPr bwMode="auto">
          <a:xfrm>
            <a:off x="2428876" y="402997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24.0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72" name="Rectangle 36"/>
          <p:cNvSpPr>
            <a:spLocks noChangeArrowheads="1"/>
          </p:cNvSpPr>
          <p:nvPr/>
        </p:nvSpPr>
        <p:spPr bwMode="auto">
          <a:xfrm>
            <a:off x="2428876" y="381090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26.0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2428876" y="359182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28.0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74" name="Rectangle 38"/>
          <p:cNvSpPr>
            <a:spLocks noChangeArrowheads="1"/>
          </p:cNvSpPr>
          <p:nvPr/>
        </p:nvSpPr>
        <p:spPr bwMode="auto">
          <a:xfrm>
            <a:off x="2428876" y="337275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75" name="Rectangle 39"/>
          <p:cNvSpPr>
            <a:spLocks noChangeArrowheads="1"/>
          </p:cNvSpPr>
          <p:nvPr/>
        </p:nvSpPr>
        <p:spPr bwMode="auto">
          <a:xfrm>
            <a:off x="2428876" y="315367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28876" y="293460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34.0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77" name="Rectangle 41"/>
          <p:cNvSpPr>
            <a:spLocks noChangeArrowheads="1"/>
          </p:cNvSpPr>
          <p:nvPr/>
        </p:nvSpPr>
        <p:spPr bwMode="auto">
          <a:xfrm>
            <a:off x="2428876" y="271552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36.0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78" name="Rectangle 42"/>
          <p:cNvSpPr>
            <a:spLocks noChangeArrowheads="1"/>
          </p:cNvSpPr>
          <p:nvPr/>
        </p:nvSpPr>
        <p:spPr bwMode="auto">
          <a:xfrm>
            <a:off x="2428876" y="2498041"/>
            <a:ext cx="2857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38.0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2428876" y="2278966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40.0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80" name="Rectangle 44"/>
          <p:cNvSpPr>
            <a:spLocks noChangeArrowheads="1"/>
          </p:cNvSpPr>
          <p:nvPr/>
        </p:nvSpPr>
        <p:spPr bwMode="auto">
          <a:xfrm>
            <a:off x="2659063" y="4669741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81" name="Rectangle 45"/>
          <p:cNvSpPr>
            <a:spLocks noChangeArrowheads="1"/>
          </p:cNvSpPr>
          <p:nvPr/>
        </p:nvSpPr>
        <p:spPr bwMode="auto">
          <a:xfrm>
            <a:off x="3138488" y="4669741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3617913" y="4669741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83" name="Rectangle 47"/>
          <p:cNvSpPr>
            <a:spLocks noChangeArrowheads="1"/>
          </p:cNvSpPr>
          <p:nvPr/>
        </p:nvSpPr>
        <p:spPr bwMode="auto">
          <a:xfrm>
            <a:off x="4097338" y="4669741"/>
            <a:ext cx="28416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84" name="Rectangle 48"/>
          <p:cNvSpPr>
            <a:spLocks noChangeArrowheads="1"/>
          </p:cNvSpPr>
          <p:nvPr/>
        </p:nvSpPr>
        <p:spPr bwMode="auto">
          <a:xfrm>
            <a:off x="4578351" y="4669741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57776" y="4669741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86" name="Rectangle 50"/>
          <p:cNvSpPr>
            <a:spLocks noChangeArrowheads="1"/>
          </p:cNvSpPr>
          <p:nvPr/>
        </p:nvSpPr>
        <p:spPr bwMode="auto">
          <a:xfrm>
            <a:off x="5537201" y="4669741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87" name="Rectangle 51"/>
          <p:cNvSpPr>
            <a:spLocks noChangeArrowheads="1"/>
          </p:cNvSpPr>
          <p:nvPr/>
        </p:nvSpPr>
        <p:spPr bwMode="auto">
          <a:xfrm>
            <a:off x="6016626" y="4669741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6496051" y="4669741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4.00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63363" y="968697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3 (Mod3)</a:t>
            </a: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238" y="2151349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63363" y="914105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4 (Mod4)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78049" y="4744807"/>
            <a:ext cx="323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, x direction, kilometers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785612" y="3212223"/>
            <a:ext cx="28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 Production, A,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283334" y="2785872"/>
            <a:ext cx="140775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3.50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2.75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0.00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-2.75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-3.50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</p:txBody>
      </p:sp>
      <p:sp>
        <p:nvSpPr>
          <p:cNvPr id="8" name="Right Arrow 7"/>
          <p:cNvSpPr/>
          <p:nvPr/>
        </p:nvSpPr>
        <p:spPr>
          <a:xfrm rot="16200000" flipV="1">
            <a:off x="2665939" y="2761475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3.50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6200000" flipV="1">
            <a:off x="3449410" y="2965391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2.75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4196378" y="2643421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0.00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4966970" y="3388255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-2.75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5400000">
            <a:off x="5713937" y="3594328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-3.50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363" y="941401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4 (Mod4)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61108" y="4798360"/>
            <a:ext cx="190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 – Slope, km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406095" y="3236973"/>
            <a:ext cx="193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Intercept,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92164" name="AutoShape 4"/>
          <p:cNvSpPr>
            <a:spLocks noChangeAspect="1" noChangeArrowheads="1" noTextEdit="1"/>
          </p:cNvSpPr>
          <p:nvPr/>
        </p:nvSpPr>
        <p:spPr bwMode="auto">
          <a:xfrm>
            <a:off x="2438400" y="2151657"/>
            <a:ext cx="42672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2928938" y="2299295"/>
            <a:ext cx="3524250" cy="2238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2919413" y="2294532"/>
            <a:ext cx="9525" cy="2238375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69" name="Freeform 9"/>
          <p:cNvSpPr>
            <a:spLocks noEditPoints="1"/>
          </p:cNvSpPr>
          <p:nvPr/>
        </p:nvSpPr>
        <p:spPr bwMode="auto">
          <a:xfrm>
            <a:off x="2886075" y="2289770"/>
            <a:ext cx="38100" cy="2247900"/>
          </a:xfrm>
          <a:custGeom>
            <a:avLst/>
            <a:gdLst/>
            <a:ahLst/>
            <a:cxnLst>
              <a:cxn ang="0">
                <a:pos x="0" y="1410"/>
              </a:cxn>
              <a:cxn ang="0">
                <a:pos x="24" y="1410"/>
              </a:cxn>
              <a:cxn ang="0">
                <a:pos x="24" y="1416"/>
              </a:cxn>
              <a:cxn ang="0">
                <a:pos x="0" y="1416"/>
              </a:cxn>
              <a:cxn ang="0">
                <a:pos x="0" y="1410"/>
              </a:cxn>
              <a:cxn ang="0">
                <a:pos x="0" y="1056"/>
              </a:cxn>
              <a:cxn ang="0">
                <a:pos x="24" y="1056"/>
              </a:cxn>
              <a:cxn ang="0">
                <a:pos x="24" y="1062"/>
              </a:cxn>
              <a:cxn ang="0">
                <a:pos x="0" y="1062"/>
              </a:cxn>
              <a:cxn ang="0">
                <a:pos x="0" y="1056"/>
              </a:cxn>
              <a:cxn ang="0">
                <a:pos x="0" y="708"/>
              </a:cxn>
              <a:cxn ang="0">
                <a:pos x="24" y="708"/>
              </a:cxn>
              <a:cxn ang="0">
                <a:pos x="24" y="714"/>
              </a:cxn>
              <a:cxn ang="0">
                <a:pos x="0" y="714"/>
              </a:cxn>
              <a:cxn ang="0">
                <a:pos x="0" y="708"/>
              </a:cxn>
              <a:cxn ang="0">
                <a:pos x="0" y="354"/>
              </a:cxn>
              <a:cxn ang="0">
                <a:pos x="24" y="354"/>
              </a:cxn>
              <a:cxn ang="0">
                <a:pos x="24" y="360"/>
              </a:cxn>
              <a:cxn ang="0">
                <a:pos x="0" y="360"/>
              </a:cxn>
              <a:cxn ang="0">
                <a:pos x="0" y="354"/>
              </a:cxn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4" h="1416">
                <a:moveTo>
                  <a:pt x="0" y="1410"/>
                </a:moveTo>
                <a:lnTo>
                  <a:pt x="24" y="1410"/>
                </a:lnTo>
                <a:lnTo>
                  <a:pt x="24" y="1416"/>
                </a:lnTo>
                <a:lnTo>
                  <a:pt x="0" y="1416"/>
                </a:lnTo>
                <a:lnTo>
                  <a:pt x="0" y="1410"/>
                </a:lnTo>
                <a:close/>
                <a:moveTo>
                  <a:pt x="0" y="1056"/>
                </a:moveTo>
                <a:lnTo>
                  <a:pt x="24" y="1056"/>
                </a:lnTo>
                <a:lnTo>
                  <a:pt x="24" y="1062"/>
                </a:lnTo>
                <a:lnTo>
                  <a:pt x="0" y="1062"/>
                </a:lnTo>
                <a:lnTo>
                  <a:pt x="0" y="1056"/>
                </a:lnTo>
                <a:close/>
                <a:moveTo>
                  <a:pt x="0" y="708"/>
                </a:moveTo>
                <a:lnTo>
                  <a:pt x="24" y="708"/>
                </a:lnTo>
                <a:lnTo>
                  <a:pt x="24" y="714"/>
                </a:lnTo>
                <a:lnTo>
                  <a:pt x="0" y="714"/>
                </a:lnTo>
                <a:lnTo>
                  <a:pt x="0" y="708"/>
                </a:lnTo>
                <a:close/>
                <a:moveTo>
                  <a:pt x="0" y="354"/>
                </a:moveTo>
                <a:lnTo>
                  <a:pt x="24" y="354"/>
                </a:lnTo>
                <a:lnTo>
                  <a:pt x="24" y="360"/>
                </a:lnTo>
                <a:lnTo>
                  <a:pt x="0" y="360"/>
                </a:lnTo>
                <a:lnTo>
                  <a:pt x="0" y="354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2924175" y="4528145"/>
            <a:ext cx="3524250" cy="9525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1" name="Freeform 11"/>
          <p:cNvSpPr>
            <a:spLocks noEditPoints="1"/>
          </p:cNvSpPr>
          <p:nvPr/>
        </p:nvSpPr>
        <p:spPr bwMode="auto">
          <a:xfrm>
            <a:off x="2919413" y="4532907"/>
            <a:ext cx="3533775" cy="381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24"/>
              </a:cxn>
              <a:cxn ang="0">
                <a:pos x="0" y="24"/>
              </a:cxn>
              <a:cxn ang="0">
                <a:pos x="0" y="0"/>
              </a:cxn>
              <a:cxn ang="0">
                <a:pos x="6" y="0"/>
              </a:cxn>
              <a:cxn ang="0">
                <a:pos x="282" y="0"/>
              </a:cxn>
              <a:cxn ang="0">
                <a:pos x="282" y="24"/>
              </a:cxn>
              <a:cxn ang="0">
                <a:pos x="276" y="24"/>
              </a:cxn>
              <a:cxn ang="0">
                <a:pos x="276" y="0"/>
              </a:cxn>
              <a:cxn ang="0">
                <a:pos x="282" y="0"/>
              </a:cxn>
              <a:cxn ang="0">
                <a:pos x="564" y="0"/>
              </a:cxn>
              <a:cxn ang="0">
                <a:pos x="564" y="24"/>
              </a:cxn>
              <a:cxn ang="0">
                <a:pos x="558" y="24"/>
              </a:cxn>
              <a:cxn ang="0">
                <a:pos x="558" y="0"/>
              </a:cxn>
              <a:cxn ang="0">
                <a:pos x="564" y="0"/>
              </a:cxn>
              <a:cxn ang="0">
                <a:pos x="840" y="0"/>
              </a:cxn>
              <a:cxn ang="0">
                <a:pos x="840" y="24"/>
              </a:cxn>
              <a:cxn ang="0">
                <a:pos x="834" y="24"/>
              </a:cxn>
              <a:cxn ang="0">
                <a:pos x="834" y="0"/>
              </a:cxn>
              <a:cxn ang="0">
                <a:pos x="840" y="0"/>
              </a:cxn>
              <a:cxn ang="0">
                <a:pos x="1116" y="0"/>
              </a:cxn>
              <a:cxn ang="0">
                <a:pos x="1116" y="24"/>
              </a:cxn>
              <a:cxn ang="0">
                <a:pos x="1110" y="24"/>
              </a:cxn>
              <a:cxn ang="0">
                <a:pos x="1110" y="0"/>
              </a:cxn>
              <a:cxn ang="0">
                <a:pos x="1116" y="0"/>
              </a:cxn>
              <a:cxn ang="0">
                <a:pos x="1392" y="0"/>
              </a:cxn>
              <a:cxn ang="0">
                <a:pos x="1392" y="24"/>
              </a:cxn>
              <a:cxn ang="0">
                <a:pos x="1386" y="24"/>
              </a:cxn>
              <a:cxn ang="0">
                <a:pos x="1386" y="0"/>
              </a:cxn>
              <a:cxn ang="0">
                <a:pos x="1392" y="0"/>
              </a:cxn>
              <a:cxn ang="0">
                <a:pos x="1674" y="0"/>
              </a:cxn>
              <a:cxn ang="0">
                <a:pos x="1674" y="24"/>
              </a:cxn>
              <a:cxn ang="0">
                <a:pos x="1668" y="24"/>
              </a:cxn>
              <a:cxn ang="0">
                <a:pos x="1668" y="0"/>
              </a:cxn>
              <a:cxn ang="0">
                <a:pos x="1674" y="0"/>
              </a:cxn>
              <a:cxn ang="0">
                <a:pos x="1950" y="0"/>
              </a:cxn>
              <a:cxn ang="0">
                <a:pos x="1950" y="24"/>
              </a:cxn>
              <a:cxn ang="0">
                <a:pos x="1944" y="24"/>
              </a:cxn>
              <a:cxn ang="0">
                <a:pos x="1944" y="0"/>
              </a:cxn>
              <a:cxn ang="0">
                <a:pos x="1950" y="0"/>
              </a:cxn>
              <a:cxn ang="0">
                <a:pos x="2226" y="0"/>
              </a:cxn>
              <a:cxn ang="0">
                <a:pos x="2226" y="24"/>
              </a:cxn>
              <a:cxn ang="0">
                <a:pos x="2220" y="24"/>
              </a:cxn>
              <a:cxn ang="0">
                <a:pos x="2220" y="0"/>
              </a:cxn>
              <a:cxn ang="0">
                <a:pos x="2226" y="0"/>
              </a:cxn>
            </a:cxnLst>
            <a:rect l="0" t="0" r="r" b="b"/>
            <a:pathLst>
              <a:path w="2226" h="24">
                <a:moveTo>
                  <a:pt x="6" y="0"/>
                </a:moveTo>
                <a:lnTo>
                  <a:pt x="6" y="24"/>
                </a:lnTo>
                <a:lnTo>
                  <a:pt x="0" y="24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282" y="0"/>
                </a:moveTo>
                <a:lnTo>
                  <a:pt x="282" y="24"/>
                </a:lnTo>
                <a:lnTo>
                  <a:pt x="276" y="24"/>
                </a:lnTo>
                <a:lnTo>
                  <a:pt x="276" y="0"/>
                </a:lnTo>
                <a:lnTo>
                  <a:pt x="282" y="0"/>
                </a:lnTo>
                <a:close/>
                <a:moveTo>
                  <a:pt x="564" y="0"/>
                </a:moveTo>
                <a:lnTo>
                  <a:pt x="564" y="24"/>
                </a:lnTo>
                <a:lnTo>
                  <a:pt x="558" y="24"/>
                </a:lnTo>
                <a:lnTo>
                  <a:pt x="558" y="0"/>
                </a:lnTo>
                <a:lnTo>
                  <a:pt x="564" y="0"/>
                </a:lnTo>
                <a:close/>
                <a:moveTo>
                  <a:pt x="840" y="0"/>
                </a:moveTo>
                <a:lnTo>
                  <a:pt x="840" y="24"/>
                </a:lnTo>
                <a:lnTo>
                  <a:pt x="834" y="24"/>
                </a:lnTo>
                <a:lnTo>
                  <a:pt x="834" y="0"/>
                </a:lnTo>
                <a:lnTo>
                  <a:pt x="840" y="0"/>
                </a:lnTo>
                <a:close/>
                <a:moveTo>
                  <a:pt x="1116" y="0"/>
                </a:moveTo>
                <a:lnTo>
                  <a:pt x="1116" y="24"/>
                </a:lnTo>
                <a:lnTo>
                  <a:pt x="1110" y="24"/>
                </a:lnTo>
                <a:lnTo>
                  <a:pt x="1110" y="0"/>
                </a:lnTo>
                <a:lnTo>
                  <a:pt x="1116" y="0"/>
                </a:lnTo>
                <a:close/>
                <a:moveTo>
                  <a:pt x="1392" y="0"/>
                </a:moveTo>
                <a:lnTo>
                  <a:pt x="1392" y="24"/>
                </a:lnTo>
                <a:lnTo>
                  <a:pt x="1386" y="24"/>
                </a:lnTo>
                <a:lnTo>
                  <a:pt x="1386" y="0"/>
                </a:lnTo>
                <a:lnTo>
                  <a:pt x="1392" y="0"/>
                </a:lnTo>
                <a:close/>
                <a:moveTo>
                  <a:pt x="1674" y="0"/>
                </a:moveTo>
                <a:lnTo>
                  <a:pt x="1674" y="24"/>
                </a:lnTo>
                <a:lnTo>
                  <a:pt x="1668" y="24"/>
                </a:lnTo>
                <a:lnTo>
                  <a:pt x="1668" y="0"/>
                </a:lnTo>
                <a:lnTo>
                  <a:pt x="1674" y="0"/>
                </a:lnTo>
                <a:close/>
                <a:moveTo>
                  <a:pt x="1950" y="0"/>
                </a:moveTo>
                <a:lnTo>
                  <a:pt x="1950" y="24"/>
                </a:lnTo>
                <a:lnTo>
                  <a:pt x="1944" y="24"/>
                </a:lnTo>
                <a:lnTo>
                  <a:pt x="1944" y="0"/>
                </a:lnTo>
                <a:lnTo>
                  <a:pt x="1950" y="0"/>
                </a:lnTo>
                <a:close/>
                <a:moveTo>
                  <a:pt x="2226" y="0"/>
                </a:moveTo>
                <a:lnTo>
                  <a:pt x="2226" y="24"/>
                </a:lnTo>
                <a:lnTo>
                  <a:pt x="2220" y="24"/>
                </a:lnTo>
                <a:lnTo>
                  <a:pt x="2220" y="0"/>
                </a:lnTo>
                <a:lnTo>
                  <a:pt x="2226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2" name="Freeform 12"/>
          <p:cNvSpPr>
            <a:spLocks/>
          </p:cNvSpPr>
          <p:nvPr/>
        </p:nvSpPr>
        <p:spPr bwMode="auto">
          <a:xfrm>
            <a:off x="5854700" y="3399432"/>
            <a:ext cx="88900" cy="85725"/>
          </a:xfrm>
          <a:custGeom>
            <a:avLst/>
            <a:gdLst/>
            <a:ahLst/>
            <a:cxnLst>
              <a:cxn ang="0">
                <a:pos x="28" y="54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4"/>
              </a:cxn>
            </a:cxnLst>
            <a:rect l="0" t="0" r="r" b="b"/>
            <a:pathLst>
              <a:path w="56" h="54">
                <a:moveTo>
                  <a:pt x="28" y="54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3" name="Freeform 13"/>
          <p:cNvSpPr>
            <a:spLocks noEditPoints="1"/>
          </p:cNvSpPr>
          <p:nvPr/>
        </p:nvSpPr>
        <p:spPr bwMode="auto">
          <a:xfrm>
            <a:off x="5849938" y="3394670"/>
            <a:ext cx="98425" cy="95250"/>
          </a:xfrm>
          <a:custGeom>
            <a:avLst/>
            <a:gdLst/>
            <a:ahLst/>
            <a:cxnLst>
              <a:cxn ang="0">
                <a:pos x="88" y="159"/>
              </a:cxn>
              <a:cxn ang="0">
                <a:pos x="77" y="159"/>
              </a:cxn>
              <a:cxn ang="0">
                <a:pos x="3" y="87"/>
              </a:cxn>
              <a:cxn ang="0">
                <a:pos x="0" y="81"/>
              </a:cxn>
              <a:cxn ang="0">
                <a:pos x="3" y="75"/>
              </a:cxn>
              <a:cxn ang="0">
                <a:pos x="77" y="3"/>
              </a:cxn>
              <a:cxn ang="0">
                <a:pos x="88" y="3"/>
              </a:cxn>
              <a:cxn ang="0">
                <a:pos x="163" y="75"/>
              </a:cxn>
              <a:cxn ang="0">
                <a:pos x="165" y="81"/>
              </a:cxn>
              <a:cxn ang="0">
                <a:pos x="163" y="87"/>
              </a:cxn>
              <a:cxn ang="0">
                <a:pos x="88" y="159"/>
              </a:cxn>
              <a:cxn ang="0">
                <a:pos x="152" y="75"/>
              </a:cxn>
              <a:cxn ang="0">
                <a:pos x="152" y="87"/>
              </a:cxn>
              <a:cxn ang="0">
                <a:pos x="77" y="14"/>
              </a:cxn>
              <a:cxn ang="0">
                <a:pos x="88" y="14"/>
              </a:cxn>
              <a:cxn ang="0">
                <a:pos x="14" y="87"/>
              </a:cxn>
              <a:cxn ang="0">
                <a:pos x="14" y="75"/>
              </a:cxn>
              <a:cxn ang="0">
                <a:pos x="88" y="148"/>
              </a:cxn>
              <a:cxn ang="0">
                <a:pos x="77" y="148"/>
              </a:cxn>
              <a:cxn ang="0">
                <a:pos x="152" y="75"/>
              </a:cxn>
            </a:cxnLst>
            <a:rect l="0" t="0" r="r" b="b"/>
            <a:pathLst>
              <a:path w="165" h="162">
                <a:moveTo>
                  <a:pt x="88" y="159"/>
                </a:moveTo>
                <a:cubicBezTo>
                  <a:pt x="85" y="162"/>
                  <a:pt x="80" y="162"/>
                  <a:pt x="77" y="159"/>
                </a:cubicBezTo>
                <a:lnTo>
                  <a:pt x="3" y="87"/>
                </a:lnTo>
                <a:cubicBezTo>
                  <a:pt x="1" y="85"/>
                  <a:pt x="0" y="83"/>
                  <a:pt x="0" y="81"/>
                </a:cubicBezTo>
                <a:cubicBezTo>
                  <a:pt x="0" y="79"/>
                  <a:pt x="1" y="77"/>
                  <a:pt x="3" y="75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5"/>
                </a:lnTo>
                <a:cubicBezTo>
                  <a:pt x="165" y="77"/>
                  <a:pt x="165" y="79"/>
                  <a:pt x="165" y="81"/>
                </a:cubicBezTo>
                <a:cubicBezTo>
                  <a:pt x="165" y="83"/>
                  <a:pt x="165" y="85"/>
                  <a:pt x="163" y="87"/>
                </a:cubicBezTo>
                <a:lnTo>
                  <a:pt x="88" y="159"/>
                </a:lnTo>
                <a:close/>
                <a:moveTo>
                  <a:pt x="152" y="75"/>
                </a:moveTo>
                <a:lnTo>
                  <a:pt x="152" y="87"/>
                </a:lnTo>
                <a:lnTo>
                  <a:pt x="77" y="14"/>
                </a:lnTo>
                <a:lnTo>
                  <a:pt x="88" y="14"/>
                </a:lnTo>
                <a:lnTo>
                  <a:pt x="14" y="87"/>
                </a:lnTo>
                <a:lnTo>
                  <a:pt x="14" y="75"/>
                </a:lnTo>
                <a:lnTo>
                  <a:pt x="88" y="148"/>
                </a:lnTo>
                <a:lnTo>
                  <a:pt x="77" y="148"/>
                </a:lnTo>
                <a:lnTo>
                  <a:pt x="152" y="75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4" name="Freeform 14"/>
          <p:cNvSpPr>
            <a:spLocks/>
          </p:cNvSpPr>
          <p:nvPr/>
        </p:nvSpPr>
        <p:spPr bwMode="auto">
          <a:xfrm>
            <a:off x="5514975" y="3394670"/>
            <a:ext cx="90488" cy="85725"/>
          </a:xfrm>
          <a:custGeom>
            <a:avLst/>
            <a:gdLst/>
            <a:ahLst/>
            <a:cxnLst>
              <a:cxn ang="0">
                <a:pos x="29" y="54"/>
              </a:cxn>
              <a:cxn ang="0">
                <a:pos x="0" y="27"/>
              </a:cxn>
              <a:cxn ang="0">
                <a:pos x="29" y="0"/>
              </a:cxn>
              <a:cxn ang="0">
                <a:pos x="57" y="27"/>
              </a:cxn>
              <a:cxn ang="0">
                <a:pos x="29" y="54"/>
              </a:cxn>
            </a:cxnLst>
            <a:rect l="0" t="0" r="r" b="b"/>
            <a:pathLst>
              <a:path w="57" h="54">
                <a:moveTo>
                  <a:pt x="29" y="54"/>
                </a:moveTo>
                <a:lnTo>
                  <a:pt x="0" y="27"/>
                </a:lnTo>
                <a:lnTo>
                  <a:pt x="29" y="0"/>
                </a:lnTo>
                <a:lnTo>
                  <a:pt x="57" y="27"/>
                </a:lnTo>
                <a:lnTo>
                  <a:pt x="29" y="5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5" name="Freeform 15"/>
          <p:cNvSpPr>
            <a:spLocks noEditPoints="1"/>
          </p:cNvSpPr>
          <p:nvPr/>
        </p:nvSpPr>
        <p:spPr bwMode="auto">
          <a:xfrm>
            <a:off x="5510213" y="3389907"/>
            <a:ext cx="100013" cy="96838"/>
          </a:xfrm>
          <a:custGeom>
            <a:avLst/>
            <a:gdLst/>
            <a:ahLst/>
            <a:cxnLst>
              <a:cxn ang="0">
                <a:pos x="89" y="160"/>
              </a:cxn>
              <a:cxn ang="0">
                <a:pos x="77" y="160"/>
              </a:cxn>
              <a:cxn ang="0">
                <a:pos x="3" y="87"/>
              </a:cxn>
              <a:cxn ang="0">
                <a:pos x="0" y="81"/>
              </a:cxn>
              <a:cxn ang="0">
                <a:pos x="3" y="76"/>
              </a:cxn>
              <a:cxn ang="0">
                <a:pos x="77" y="3"/>
              </a:cxn>
              <a:cxn ang="0">
                <a:pos x="89" y="3"/>
              </a:cxn>
              <a:cxn ang="0">
                <a:pos x="163" y="76"/>
              </a:cxn>
              <a:cxn ang="0">
                <a:pos x="166" y="81"/>
              </a:cxn>
              <a:cxn ang="0">
                <a:pos x="163" y="87"/>
              </a:cxn>
              <a:cxn ang="0">
                <a:pos x="89" y="160"/>
              </a:cxn>
              <a:cxn ang="0">
                <a:pos x="152" y="76"/>
              </a:cxn>
              <a:cxn ang="0">
                <a:pos x="152" y="87"/>
              </a:cxn>
              <a:cxn ang="0">
                <a:pos x="77" y="15"/>
              </a:cxn>
              <a:cxn ang="0">
                <a:pos x="89" y="15"/>
              </a:cxn>
              <a:cxn ang="0">
                <a:pos x="14" y="87"/>
              </a:cxn>
              <a:cxn ang="0">
                <a:pos x="14" y="76"/>
              </a:cxn>
              <a:cxn ang="0">
                <a:pos x="89" y="148"/>
              </a:cxn>
              <a:cxn ang="0">
                <a:pos x="77" y="148"/>
              </a:cxn>
              <a:cxn ang="0">
                <a:pos x="152" y="76"/>
              </a:cxn>
            </a:cxnLst>
            <a:rect l="0" t="0" r="r" b="b"/>
            <a:pathLst>
              <a:path w="166" h="163">
                <a:moveTo>
                  <a:pt x="89" y="160"/>
                </a:moveTo>
                <a:cubicBezTo>
                  <a:pt x="86" y="163"/>
                  <a:pt x="81" y="163"/>
                  <a:pt x="77" y="160"/>
                </a:cubicBezTo>
                <a:lnTo>
                  <a:pt x="3" y="87"/>
                </a:lnTo>
                <a:cubicBezTo>
                  <a:pt x="1" y="86"/>
                  <a:pt x="0" y="83"/>
                  <a:pt x="0" y="81"/>
                </a:cubicBezTo>
                <a:cubicBezTo>
                  <a:pt x="0" y="79"/>
                  <a:pt x="1" y="77"/>
                  <a:pt x="3" y="76"/>
                </a:cubicBezTo>
                <a:lnTo>
                  <a:pt x="77" y="3"/>
                </a:lnTo>
                <a:cubicBezTo>
                  <a:pt x="81" y="0"/>
                  <a:pt x="86" y="0"/>
                  <a:pt x="89" y="3"/>
                </a:cubicBezTo>
                <a:lnTo>
                  <a:pt x="163" y="76"/>
                </a:lnTo>
                <a:cubicBezTo>
                  <a:pt x="165" y="77"/>
                  <a:pt x="166" y="79"/>
                  <a:pt x="166" y="81"/>
                </a:cubicBezTo>
                <a:cubicBezTo>
                  <a:pt x="166" y="83"/>
                  <a:pt x="165" y="86"/>
                  <a:pt x="163" y="87"/>
                </a:cubicBezTo>
                <a:lnTo>
                  <a:pt x="89" y="160"/>
                </a:lnTo>
                <a:close/>
                <a:moveTo>
                  <a:pt x="152" y="76"/>
                </a:moveTo>
                <a:lnTo>
                  <a:pt x="152" y="87"/>
                </a:lnTo>
                <a:lnTo>
                  <a:pt x="77" y="15"/>
                </a:lnTo>
                <a:lnTo>
                  <a:pt x="89" y="15"/>
                </a:lnTo>
                <a:lnTo>
                  <a:pt x="14" y="87"/>
                </a:lnTo>
                <a:lnTo>
                  <a:pt x="14" y="76"/>
                </a:lnTo>
                <a:lnTo>
                  <a:pt x="89" y="148"/>
                </a:lnTo>
                <a:lnTo>
                  <a:pt x="77" y="148"/>
                </a:lnTo>
                <a:lnTo>
                  <a:pt x="152" y="76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6" name="Freeform 16"/>
          <p:cNvSpPr>
            <a:spLocks/>
          </p:cNvSpPr>
          <p:nvPr/>
        </p:nvSpPr>
        <p:spPr bwMode="auto">
          <a:xfrm>
            <a:off x="5207000" y="3389907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7" name="Freeform 17"/>
          <p:cNvSpPr>
            <a:spLocks noEditPoints="1"/>
          </p:cNvSpPr>
          <p:nvPr/>
        </p:nvSpPr>
        <p:spPr bwMode="auto">
          <a:xfrm>
            <a:off x="5202238" y="3385145"/>
            <a:ext cx="98425" cy="96838"/>
          </a:xfrm>
          <a:custGeom>
            <a:avLst/>
            <a:gdLst/>
            <a:ahLst/>
            <a:cxnLst>
              <a:cxn ang="0">
                <a:pos x="88" y="159"/>
              </a:cxn>
              <a:cxn ang="0">
                <a:pos x="77" y="159"/>
              </a:cxn>
              <a:cxn ang="0">
                <a:pos x="2" y="87"/>
              </a:cxn>
              <a:cxn ang="0">
                <a:pos x="0" y="81"/>
              </a:cxn>
              <a:cxn ang="0">
                <a:pos x="2" y="75"/>
              </a:cxn>
              <a:cxn ang="0">
                <a:pos x="77" y="3"/>
              </a:cxn>
              <a:cxn ang="0">
                <a:pos x="88" y="3"/>
              </a:cxn>
              <a:cxn ang="0">
                <a:pos x="163" y="75"/>
              </a:cxn>
              <a:cxn ang="0">
                <a:pos x="165" y="81"/>
              </a:cxn>
              <a:cxn ang="0">
                <a:pos x="163" y="87"/>
              </a:cxn>
              <a:cxn ang="0">
                <a:pos x="88" y="159"/>
              </a:cxn>
              <a:cxn ang="0">
                <a:pos x="152" y="75"/>
              </a:cxn>
              <a:cxn ang="0">
                <a:pos x="152" y="87"/>
              </a:cxn>
              <a:cxn ang="0">
                <a:pos x="77" y="14"/>
              </a:cxn>
              <a:cxn ang="0">
                <a:pos x="88" y="14"/>
              </a:cxn>
              <a:cxn ang="0">
                <a:pos x="13" y="87"/>
              </a:cxn>
              <a:cxn ang="0">
                <a:pos x="13" y="75"/>
              </a:cxn>
              <a:cxn ang="0">
                <a:pos x="88" y="148"/>
              </a:cxn>
              <a:cxn ang="0">
                <a:pos x="77" y="148"/>
              </a:cxn>
              <a:cxn ang="0">
                <a:pos x="152" y="75"/>
              </a:cxn>
            </a:cxnLst>
            <a:rect l="0" t="0" r="r" b="b"/>
            <a:pathLst>
              <a:path w="165" h="162">
                <a:moveTo>
                  <a:pt x="88" y="159"/>
                </a:moveTo>
                <a:cubicBezTo>
                  <a:pt x="85" y="162"/>
                  <a:pt x="80" y="162"/>
                  <a:pt x="77" y="159"/>
                </a:cubicBezTo>
                <a:lnTo>
                  <a:pt x="2" y="87"/>
                </a:lnTo>
                <a:cubicBezTo>
                  <a:pt x="1" y="85"/>
                  <a:pt x="0" y="83"/>
                  <a:pt x="0" y="81"/>
                </a:cubicBezTo>
                <a:cubicBezTo>
                  <a:pt x="0" y="79"/>
                  <a:pt x="1" y="77"/>
                  <a:pt x="2" y="75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5"/>
                </a:lnTo>
                <a:cubicBezTo>
                  <a:pt x="164" y="77"/>
                  <a:pt x="165" y="79"/>
                  <a:pt x="165" y="81"/>
                </a:cubicBezTo>
                <a:cubicBezTo>
                  <a:pt x="165" y="83"/>
                  <a:pt x="164" y="85"/>
                  <a:pt x="163" y="87"/>
                </a:cubicBezTo>
                <a:lnTo>
                  <a:pt x="88" y="159"/>
                </a:lnTo>
                <a:close/>
                <a:moveTo>
                  <a:pt x="152" y="75"/>
                </a:moveTo>
                <a:lnTo>
                  <a:pt x="152" y="87"/>
                </a:lnTo>
                <a:lnTo>
                  <a:pt x="77" y="14"/>
                </a:lnTo>
                <a:lnTo>
                  <a:pt x="88" y="14"/>
                </a:lnTo>
                <a:lnTo>
                  <a:pt x="13" y="87"/>
                </a:lnTo>
                <a:lnTo>
                  <a:pt x="13" y="75"/>
                </a:lnTo>
                <a:lnTo>
                  <a:pt x="88" y="148"/>
                </a:lnTo>
                <a:lnTo>
                  <a:pt x="77" y="148"/>
                </a:lnTo>
                <a:lnTo>
                  <a:pt x="152" y="75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8" name="Freeform 18"/>
          <p:cNvSpPr>
            <a:spLocks/>
          </p:cNvSpPr>
          <p:nvPr/>
        </p:nvSpPr>
        <p:spPr bwMode="auto">
          <a:xfrm>
            <a:off x="4929188" y="3386732"/>
            <a:ext cx="88900" cy="85725"/>
          </a:xfrm>
          <a:custGeom>
            <a:avLst/>
            <a:gdLst/>
            <a:ahLst/>
            <a:cxnLst>
              <a:cxn ang="0">
                <a:pos x="28" y="54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4"/>
              </a:cxn>
            </a:cxnLst>
            <a:rect l="0" t="0" r="r" b="b"/>
            <a:pathLst>
              <a:path w="56" h="54">
                <a:moveTo>
                  <a:pt x="28" y="54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9" name="Freeform 19"/>
          <p:cNvSpPr>
            <a:spLocks noEditPoints="1"/>
          </p:cNvSpPr>
          <p:nvPr/>
        </p:nvSpPr>
        <p:spPr bwMode="auto">
          <a:xfrm>
            <a:off x="4924425" y="3380382"/>
            <a:ext cx="98425" cy="98425"/>
          </a:xfrm>
          <a:custGeom>
            <a:avLst/>
            <a:gdLst/>
            <a:ahLst/>
            <a:cxnLst>
              <a:cxn ang="0">
                <a:pos x="88" y="160"/>
              </a:cxn>
              <a:cxn ang="0">
                <a:pos x="77" y="160"/>
              </a:cxn>
              <a:cxn ang="0">
                <a:pos x="2" y="87"/>
              </a:cxn>
              <a:cxn ang="0">
                <a:pos x="0" y="81"/>
              </a:cxn>
              <a:cxn ang="0">
                <a:pos x="2" y="76"/>
              </a:cxn>
              <a:cxn ang="0">
                <a:pos x="77" y="3"/>
              </a:cxn>
              <a:cxn ang="0">
                <a:pos x="88" y="3"/>
              </a:cxn>
              <a:cxn ang="0">
                <a:pos x="163" y="76"/>
              </a:cxn>
              <a:cxn ang="0">
                <a:pos x="165" y="81"/>
              </a:cxn>
              <a:cxn ang="0">
                <a:pos x="163" y="87"/>
              </a:cxn>
              <a:cxn ang="0">
                <a:pos x="88" y="160"/>
              </a:cxn>
              <a:cxn ang="0">
                <a:pos x="151" y="76"/>
              </a:cxn>
              <a:cxn ang="0">
                <a:pos x="151" y="87"/>
              </a:cxn>
              <a:cxn ang="0">
                <a:pos x="77" y="15"/>
              </a:cxn>
              <a:cxn ang="0">
                <a:pos x="88" y="15"/>
              </a:cxn>
              <a:cxn ang="0">
                <a:pos x="13" y="87"/>
              </a:cxn>
              <a:cxn ang="0">
                <a:pos x="13" y="76"/>
              </a:cxn>
              <a:cxn ang="0">
                <a:pos x="88" y="148"/>
              </a:cxn>
              <a:cxn ang="0">
                <a:pos x="77" y="148"/>
              </a:cxn>
              <a:cxn ang="0">
                <a:pos x="151" y="76"/>
              </a:cxn>
            </a:cxnLst>
            <a:rect l="0" t="0" r="r" b="b"/>
            <a:pathLst>
              <a:path w="165" h="163">
                <a:moveTo>
                  <a:pt x="88" y="160"/>
                </a:moveTo>
                <a:cubicBezTo>
                  <a:pt x="85" y="163"/>
                  <a:pt x="80" y="163"/>
                  <a:pt x="77" y="160"/>
                </a:cubicBezTo>
                <a:lnTo>
                  <a:pt x="2" y="87"/>
                </a:lnTo>
                <a:cubicBezTo>
                  <a:pt x="1" y="86"/>
                  <a:pt x="0" y="84"/>
                  <a:pt x="0" y="81"/>
                </a:cubicBezTo>
                <a:cubicBezTo>
                  <a:pt x="0" y="79"/>
                  <a:pt x="1" y="77"/>
                  <a:pt x="2" y="76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6"/>
                </a:lnTo>
                <a:cubicBezTo>
                  <a:pt x="164" y="77"/>
                  <a:pt x="165" y="79"/>
                  <a:pt x="165" y="81"/>
                </a:cubicBezTo>
                <a:cubicBezTo>
                  <a:pt x="165" y="84"/>
                  <a:pt x="164" y="86"/>
                  <a:pt x="163" y="87"/>
                </a:cubicBezTo>
                <a:lnTo>
                  <a:pt x="88" y="160"/>
                </a:lnTo>
                <a:close/>
                <a:moveTo>
                  <a:pt x="151" y="76"/>
                </a:moveTo>
                <a:lnTo>
                  <a:pt x="151" y="87"/>
                </a:lnTo>
                <a:lnTo>
                  <a:pt x="77" y="15"/>
                </a:lnTo>
                <a:lnTo>
                  <a:pt x="88" y="15"/>
                </a:lnTo>
                <a:lnTo>
                  <a:pt x="13" y="87"/>
                </a:lnTo>
                <a:lnTo>
                  <a:pt x="13" y="76"/>
                </a:lnTo>
                <a:lnTo>
                  <a:pt x="88" y="148"/>
                </a:lnTo>
                <a:lnTo>
                  <a:pt x="77" y="148"/>
                </a:lnTo>
                <a:lnTo>
                  <a:pt x="151" y="76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0" name="Freeform 20"/>
          <p:cNvSpPr>
            <a:spLocks/>
          </p:cNvSpPr>
          <p:nvPr/>
        </p:nvSpPr>
        <p:spPr bwMode="auto">
          <a:xfrm>
            <a:off x="4684713" y="3383557"/>
            <a:ext cx="88900" cy="85725"/>
          </a:xfrm>
          <a:custGeom>
            <a:avLst/>
            <a:gdLst/>
            <a:ahLst/>
            <a:cxnLst>
              <a:cxn ang="0">
                <a:pos x="28" y="54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4"/>
              </a:cxn>
            </a:cxnLst>
            <a:rect l="0" t="0" r="r" b="b"/>
            <a:pathLst>
              <a:path w="56" h="54">
                <a:moveTo>
                  <a:pt x="28" y="54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1" name="Freeform 21"/>
          <p:cNvSpPr>
            <a:spLocks noEditPoints="1"/>
          </p:cNvSpPr>
          <p:nvPr/>
        </p:nvSpPr>
        <p:spPr bwMode="auto">
          <a:xfrm>
            <a:off x="4679950" y="3377207"/>
            <a:ext cx="98425" cy="96838"/>
          </a:xfrm>
          <a:custGeom>
            <a:avLst/>
            <a:gdLst/>
            <a:ahLst/>
            <a:cxnLst>
              <a:cxn ang="0">
                <a:pos x="88" y="159"/>
              </a:cxn>
              <a:cxn ang="0">
                <a:pos x="77" y="159"/>
              </a:cxn>
              <a:cxn ang="0">
                <a:pos x="3" y="87"/>
              </a:cxn>
              <a:cxn ang="0">
                <a:pos x="0" y="81"/>
              </a:cxn>
              <a:cxn ang="0">
                <a:pos x="3" y="76"/>
              </a:cxn>
              <a:cxn ang="0">
                <a:pos x="77" y="3"/>
              </a:cxn>
              <a:cxn ang="0">
                <a:pos x="88" y="3"/>
              </a:cxn>
              <a:cxn ang="0">
                <a:pos x="163" y="76"/>
              </a:cxn>
              <a:cxn ang="0">
                <a:pos x="166" y="81"/>
              </a:cxn>
              <a:cxn ang="0">
                <a:pos x="163" y="87"/>
              </a:cxn>
              <a:cxn ang="0">
                <a:pos x="88" y="159"/>
              </a:cxn>
              <a:cxn ang="0">
                <a:pos x="152" y="76"/>
              </a:cxn>
              <a:cxn ang="0">
                <a:pos x="152" y="87"/>
              </a:cxn>
              <a:cxn ang="0">
                <a:pos x="77" y="15"/>
              </a:cxn>
              <a:cxn ang="0">
                <a:pos x="88" y="15"/>
              </a:cxn>
              <a:cxn ang="0">
                <a:pos x="14" y="87"/>
              </a:cxn>
              <a:cxn ang="0">
                <a:pos x="14" y="76"/>
              </a:cxn>
              <a:cxn ang="0">
                <a:pos x="88" y="148"/>
              </a:cxn>
              <a:cxn ang="0">
                <a:pos x="77" y="148"/>
              </a:cxn>
              <a:cxn ang="0">
                <a:pos x="152" y="76"/>
              </a:cxn>
            </a:cxnLst>
            <a:rect l="0" t="0" r="r" b="b"/>
            <a:pathLst>
              <a:path w="166" h="163">
                <a:moveTo>
                  <a:pt x="88" y="159"/>
                </a:moveTo>
                <a:cubicBezTo>
                  <a:pt x="85" y="163"/>
                  <a:pt x="80" y="163"/>
                  <a:pt x="77" y="159"/>
                </a:cubicBezTo>
                <a:lnTo>
                  <a:pt x="3" y="87"/>
                </a:lnTo>
                <a:cubicBezTo>
                  <a:pt x="1" y="86"/>
                  <a:pt x="0" y="83"/>
                  <a:pt x="0" y="81"/>
                </a:cubicBezTo>
                <a:cubicBezTo>
                  <a:pt x="0" y="79"/>
                  <a:pt x="1" y="77"/>
                  <a:pt x="3" y="76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6"/>
                </a:lnTo>
                <a:cubicBezTo>
                  <a:pt x="165" y="77"/>
                  <a:pt x="166" y="79"/>
                  <a:pt x="166" y="81"/>
                </a:cubicBezTo>
                <a:cubicBezTo>
                  <a:pt x="166" y="83"/>
                  <a:pt x="165" y="86"/>
                  <a:pt x="163" y="87"/>
                </a:cubicBezTo>
                <a:lnTo>
                  <a:pt x="88" y="159"/>
                </a:lnTo>
                <a:close/>
                <a:moveTo>
                  <a:pt x="152" y="76"/>
                </a:moveTo>
                <a:lnTo>
                  <a:pt x="152" y="87"/>
                </a:lnTo>
                <a:lnTo>
                  <a:pt x="77" y="15"/>
                </a:lnTo>
                <a:lnTo>
                  <a:pt x="88" y="15"/>
                </a:lnTo>
                <a:lnTo>
                  <a:pt x="14" y="87"/>
                </a:lnTo>
                <a:lnTo>
                  <a:pt x="14" y="76"/>
                </a:lnTo>
                <a:lnTo>
                  <a:pt x="88" y="148"/>
                </a:lnTo>
                <a:lnTo>
                  <a:pt x="77" y="148"/>
                </a:lnTo>
                <a:lnTo>
                  <a:pt x="152" y="76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2" name="Freeform 22"/>
          <p:cNvSpPr>
            <a:spLocks/>
          </p:cNvSpPr>
          <p:nvPr/>
        </p:nvSpPr>
        <p:spPr bwMode="auto">
          <a:xfrm>
            <a:off x="4475163" y="3378795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3" name="Freeform 23"/>
          <p:cNvSpPr>
            <a:spLocks noEditPoints="1"/>
          </p:cNvSpPr>
          <p:nvPr/>
        </p:nvSpPr>
        <p:spPr bwMode="auto">
          <a:xfrm>
            <a:off x="4470400" y="3374032"/>
            <a:ext cx="98425" cy="96838"/>
          </a:xfrm>
          <a:custGeom>
            <a:avLst/>
            <a:gdLst/>
            <a:ahLst/>
            <a:cxnLst>
              <a:cxn ang="0">
                <a:pos x="88" y="159"/>
              </a:cxn>
              <a:cxn ang="0">
                <a:pos x="77" y="159"/>
              </a:cxn>
              <a:cxn ang="0">
                <a:pos x="2" y="87"/>
              </a:cxn>
              <a:cxn ang="0">
                <a:pos x="0" y="81"/>
              </a:cxn>
              <a:cxn ang="0">
                <a:pos x="2" y="75"/>
              </a:cxn>
              <a:cxn ang="0">
                <a:pos x="77" y="3"/>
              </a:cxn>
              <a:cxn ang="0">
                <a:pos x="88" y="3"/>
              </a:cxn>
              <a:cxn ang="0">
                <a:pos x="163" y="75"/>
              </a:cxn>
              <a:cxn ang="0">
                <a:pos x="165" y="81"/>
              </a:cxn>
              <a:cxn ang="0">
                <a:pos x="163" y="87"/>
              </a:cxn>
              <a:cxn ang="0">
                <a:pos x="88" y="159"/>
              </a:cxn>
              <a:cxn ang="0">
                <a:pos x="152" y="75"/>
              </a:cxn>
              <a:cxn ang="0">
                <a:pos x="152" y="87"/>
              </a:cxn>
              <a:cxn ang="0">
                <a:pos x="77" y="14"/>
              </a:cxn>
              <a:cxn ang="0">
                <a:pos x="88" y="14"/>
              </a:cxn>
              <a:cxn ang="0">
                <a:pos x="13" y="87"/>
              </a:cxn>
              <a:cxn ang="0">
                <a:pos x="13" y="75"/>
              </a:cxn>
              <a:cxn ang="0">
                <a:pos x="88" y="148"/>
              </a:cxn>
              <a:cxn ang="0">
                <a:pos x="77" y="148"/>
              </a:cxn>
              <a:cxn ang="0">
                <a:pos x="152" y="75"/>
              </a:cxn>
            </a:cxnLst>
            <a:rect l="0" t="0" r="r" b="b"/>
            <a:pathLst>
              <a:path w="165" h="162">
                <a:moveTo>
                  <a:pt x="88" y="159"/>
                </a:moveTo>
                <a:cubicBezTo>
                  <a:pt x="85" y="162"/>
                  <a:pt x="80" y="162"/>
                  <a:pt x="77" y="159"/>
                </a:cubicBezTo>
                <a:lnTo>
                  <a:pt x="2" y="87"/>
                </a:lnTo>
                <a:cubicBezTo>
                  <a:pt x="1" y="85"/>
                  <a:pt x="0" y="83"/>
                  <a:pt x="0" y="81"/>
                </a:cubicBezTo>
                <a:cubicBezTo>
                  <a:pt x="0" y="79"/>
                  <a:pt x="1" y="77"/>
                  <a:pt x="2" y="75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5"/>
                </a:lnTo>
                <a:cubicBezTo>
                  <a:pt x="164" y="77"/>
                  <a:pt x="165" y="79"/>
                  <a:pt x="165" y="81"/>
                </a:cubicBezTo>
                <a:cubicBezTo>
                  <a:pt x="165" y="83"/>
                  <a:pt x="164" y="85"/>
                  <a:pt x="163" y="87"/>
                </a:cubicBezTo>
                <a:lnTo>
                  <a:pt x="88" y="159"/>
                </a:lnTo>
                <a:close/>
                <a:moveTo>
                  <a:pt x="152" y="75"/>
                </a:moveTo>
                <a:lnTo>
                  <a:pt x="152" y="87"/>
                </a:lnTo>
                <a:lnTo>
                  <a:pt x="77" y="14"/>
                </a:lnTo>
                <a:lnTo>
                  <a:pt x="88" y="14"/>
                </a:lnTo>
                <a:lnTo>
                  <a:pt x="13" y="87"/>
                </a:lnTo>
                <a:lnTo>
                  <a:pt x="13" y="75"/>
                </a:lnTo>
                <a:lnTo>
                  <a:pt x="88" y="148"/>
                </a:lnTo>
                <a:lnTo>
                  <a:pt x="77" y="148"/>
                </a:lnTo>
                <a:lnTo>
                  <a:pt x="152" y="75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4" name="Freeform 24"/>
          <p:cNvSpPr>
            <a:spLocks/>
          </p:cNvSpPr>
          <p:nvPr/>
        </p:nvSpPr>
        <p:spPr bwMode="auto">
          <a:xfrm>
            <a:off x="4300538" y="3377207"/>
            <a:ext cx="88900" cy="85725"/>
          </a:xfrm>
          <a:custGeom>
            <a:avLst/>
            <a:gdLst/>
            <a:ahLst/>
            <a:cxnLst>
              <a:cxn ang="0">
                <a:pos x="28" y="54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4"/>
              </a:cxn>
            </a:cxnLst>
            <a:rect l="0" t="0" r="r" b="b"/>
            <a:pathLst>
              <a:path w="56" h="54">
                <a:moveTo>
                  <a:pt x="28" y="54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5" name="Freeform 25"/>
          <p:cNvSpPr>
            <a:spLocks noEditPoints="1"/>
          </p:cNvSpPr>
          <p:nvPr/>
        </p:nvSpPr>
        <p:spPr bwMode="auto">
          <a:xfrm>
            <a:off x="4295775" y="3370857"/>
            <a:ext cx="98425" cy="96838"/>
          </a:xfrm>
          <a:custGeom>
            <a:avLst/>
            <a:gdLst/>
            <a:ahLst/>
            <a:cxnLst>
              <a:cxn ang="0">
                <a:pos x="88" y="159"/>
              </a:cxn>
              <a:cxn ang="0">
                <a:pos x="77" y="159"/>
              </a:cxn>
              <a:cxn ang="0">
                <a:pos x="2" y="87"/>
              </a:cxn>
              <a:cxn ang="0">
                <a:pos x="0" y="81"/>
              </a:cxn>
              <a:cxn ang="0">
                <a:pos x="2" y="75"/>
              </a:cxn>
              <a:cxn ang="0">
                <a:pos x="77" y="3"/>
              </a:cxn>
              <a:cxn ang="0">
                <a:pos x="88" y="3"/>
              </a:cxn>
              <a:cxn ang="0">
                <a:pos x="163" y="75"/>
              </a:cxn>
              <a:cxn ang="0">
                <a:pos x="165" y="81"/>
              </a:cxn>
              <a:cxn ang="0">
                <a:pos x="163" y="87"/>
              </a:cxn>
              <a:cxn ang="0">
                <a:pos x="88" y="159"/>
              </a:cxn>
              <a:cxn ang="0">
                <a:pos x="152" y="75"/>
              </a:cxn>
              <a:cxn ang="0">
                <a:pos x="152" y="87"/>
              </a:cxn>
              <a:cxn ang="0">
                <a:pos x="77" y="14"/>
              </a:cxn>
              <a:cxn ang="0">
                <a:pos x="88" y="14"/>
              </a:cxn>
              <a:cxn ang="0">
                <a:pos x="13" y="87"/>
              </a:cxn>
              <a:cxn ang="0">
                <a:pos x="13" y="75"/>
              </a:cxn>
              <a:cxn ang="0">
                <a:pos x="88" y="148"/>
              </a:cxn>
              <a:cxn ang="0">
                <a:pos x="77" y="148"/>
              </a:cxn>
              <a:cxn ang="0">
                <a:pos x="152" y="75"/>
              </a:cxn>
            </a:cxnLst>
            <a:rect l="0" t="0" r="r" b="b"/>
            <a:pathLst>
              <a:path w="165" h="162">
                <a:moveTo>
                  <a:pt x="88" y="159"/>
                </a:moveTo>
                <a:cubicBezTo>
                  <a:pt x="85" y="162"/>
                  <a:pt x="80" y="162"/>
                  <a:pt x="77" y="159"/>
                </a:cubicBezTo>
                <a:lnTo>
                  <a:pt x="2" y="87"/>
                </a:lnTo>
                <a:cubicBezTo>
                  <a:pt x="1" y="85"/>
                  <a:pt x="0" y="83"/>
                  <a:pt x="0" y="81"/>
                </a:cubicBezTo>
                <a:cubicBezTo>
                  <a:pt x="0" y="79"/>
                  <a:pt x="1" y="77"/>
                  <a:pt x="2" y="75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5"/>
                </a:lnTo>
                <a:cubicBezTo>
                  <a:pt x="164" y="77"/>
                  <a:pt x="165" y="79"/>
                  <a:pt x="165" y="81"/>
                </a:cubicBezTo>
                <a:cubicBezTo>
                  <a:pt x="165" y="83"/>
                  <a:pt x="164" y="85"/>
                  <a:pt x="163" y="87"/>
                </a:cubicBezTo>
                <a:lnTo>
                  <a:pt x="88" y="159"/>
                </a:lnTo>
                <a:close/>
                <a:moveTo>
                  <a:pt x="152" y="75"/>
                </a:moveTo>
                <a:lnTo>
                  <a:pt x="152" y="87"/>
                </a:lnTo>
                <a:lnTo>
                  <a:pt x="77" y="14"/>
                </a:lnTo>
                <a:lnTo>
                  <a:pt x="88" y="14"/>
                </a:lnTo>
                <a:lnTo>
                  <a:pt x="13" y="87"/>
                </a:lnTo>
                <a:lnTo>
                  <a:pt x="13" y="75"/>
                </a:lnTo>
                <a:lnTo>
                  <a:pt x="88" y="148"/>
                </a:lnTo>
                <a:lnTo>
                  <a:pt x="77" y="148"/>
                </a:lnTo>
                <a:lnTo>
                  <a:pt x="152" y="75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6" name="Freeform 26"/>
          <p:cNvSpPr>
            <a:spLocks/>
          </p:cNvSpPr>
          <p:nvPr/>
        </p:nvSpPr>
        <p:spPr bwMode="auto">
          <a:xfrm>
            <a:off x="4165600" y="3374032"/>
            <a:ext cx="87313" cy="8731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</a:cxnLst>
            <a:rect l="0" t="0" r="r" b="b"/>
            <a:pathLst>
              <a:path w="55" h="55">
                <a:moveTo>
                  <a:pt x="27" y="55"/>
                </a:moveTo>
                <a:lnTo>
                  <a:pt x="0" y="27"/>
                </a:lnTo>
                <a:lnTo>
                  <a:pt x="27" y="0"/>
                </a:lnTo>
                <a:lnTo>
                  <a:pt x="55" y="27"/>
                </a:lnTo>
                <a:lnTo>
                  <a:pt x="27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7" name="Freeform 27"/>
          <p:cNvSpPr>
            <a:spLocks noEditPoints="1"/>
          </p:cNvSpPr>
          <p:nvPr/>
        </p:nvSpPr>
        <p:spPr bwMode="auto">
          <a:xfrm>
            <a:off x="4160838" y="3369270"/>
            <a:ext cx="96838" cy="96838"/>
          </a:xfrm>
          <a:custGeom>
            <a:avLst/>
            <a:gdLst/>
            <a:ahLst/>
            <a:cxnLst>
              <a:cxn ang="0">
                <a:pos x="88" y="159"/>
              </a:cxn>
              <a:cxn ang="0">
                <a:pos x="77" y="159"/>
              </a:cxn>
              <a:cxn ang="0">
                <a:pos x="2" y="87"/>
              </a:cxn>
              <a:cxn ang="0">
                <a:pos x="0" y="81"/>
              </a:cxn>
              <a:cxn ang="0">
                <a:pos x="2" y="75"/>
              </a:cxn>
              <a:cxn ang="0">
                <a:pos x="77" y="3"/>
              </a:cxn>
              <a:cxn ang="0">
                <a:pos x="88" y="3"/>
              </a:cxn>
              <a:cxn ang="0">
                <a:pos x="162" y="75"/>
              </a:cxn>
              <a:cxn ang="0">
                <a:pos x="165" y="81"/>
              </a:cxn>
              <a:cxn ang="0">
                <a:pos x="162" y="87"/>
              </a:cxn>
              <a:cxn ang="0">
                <a:pos x="88" y="159"/>
              </a:cxn>
              <a:cxn ang="0">
                <a:pos x="151" y="75"/>
              </a:cxn>
              <a:cxn ang="0">
                <a:pos x="151" y="87"/>
              </a:cxn>
              <a:cxn ang="0">
                <a:pos x="77" y="14"/>
              </a:cxn>
              <a:cxn ang="0">
                <a:pos x="88" y="14"/>
              </a:cxn>
              <a:cxn ang="0">
                <a:pos x="13" y="87"/>
              </a:cxn>
              <a:cxn ang="0">
                <a:pos x="13" y="75"/>
              </a:cxn>
              <a:cxn ang="0">
                <a:pos x="88" y="148"/>
              </a:cxn>
              <a:cxn ang="0">
                <a:pos x="77" y="148"/>
              </a:cxn>
              <a:cxn ang="0">
                <a:pos x="151" y="75"/>
              </a:cxn>
            </a:cxnLst>
            <a:rect l="0" t="0" r="r" b="b"/>
            <a:pathLst>
              <a:path w="165" h="162">
                <a:moveTo>
                  <a:pt x="88" y="159"/>
                </a:moveTo>
                <a:cubicBezTo>
                  <a:pt x="85" y="162"/>
                  <a:pt x="80" y="162"/>
                  <a:pt x="77" y="159"/>
                </a:cubicBezTo>
                <a:lnTo>
                  <a:pt x="2" y="87"/>
                </a:lnTo>
                <a:cubicBezTo>
                  <a:pt x="0" y="85"/>
                  <a:pt x="0" y="83"/>
                  <a:pt x="0" y="81"/>
                </a:cubicBezTo>
                <a:cubicBezTo>
                  <a:pt x="0" y="79"/>
                  <a:pt x="0" y="77"/>
                  <a:pt x="2" y="75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2" y="75"/>
                </a:lnTo>
                <a:cubicBezTo>
                  <a:pt x="164" y="77"/>
                  <a:pt x="165" y="79"/>
                  <a:pt x="165" y="81"/>
                </a:cubicBezTo>
                <a:cubicBezTo>
                  <a:pt x="165" y="83"/>
                  <a:pt x="164" y="85"/>
                  <a:pt x="162" y="87"/>
                </a:cubicBezTo>
                <a:lnTo>
                  <a:pt x="88" y="159"/>
                </a:lnTo>
                <a:close/>
                <a:moveTo>
                  <a:pt x="151" y="75"/>
                </a:moveTo>
                <a:lnTo>
                  <a:pt x="151" y="87"/>
                </a:lnTo>
                <a:lnTo>
                  <a:pt x="77" y="14"/>
                </a:lnTo>
                <a:lnTo>
                  <a:pt x="88" y="14"/>
                </a:lnTo>
                <a:lnTo>
                  <a:pt x="13" y="87"/>
                </a:lnTo>
                <a:lnTo>
                  <a:pt x="13" y="75"/>
                </a:lnTo>
                <a:lnTo>
                  <a:pt x="88" y="148"/>
                </a:lnTo>
                <a:lnTo>
                  <a:pt x="77" y="148"/>
                </a:lnTo>
                <a:lnTo>
                  <a:pt x="151" y="75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8" name="Freeform 28"/>
          <p:cNvSpPr>
            <a:spLocks/>
          </p:cNvSpPr>
          <p:nvPr/>
        </p:nvSpPr>
        <p:spPr bwMode="auto">
          <a:xfrm>
            <a:off x="4065588" y="3372445"/>
            <a:ext cx="90488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7"/>
              </a:cxn>
              <a:cxn ang="0">
                <a:pos x="28" y="0"/>
              </a:cxn>
              <a:cxn ang="0">
                <a:pos x="57" y="27"/>
              </a:cxn>
              <a:cxn ang="0">
                <a:pos x="28" y="55"/>
              </a:cxn>
            </a:cxnLst>
            <a:rect l="0" t="0" r="r" b="b"/>
            <a:pathLst>
              <a:path w="57" h="55">
                <a:moveTo>
                  <a:pt x="28" y="55"/>
                </a:moveTo>
                <a:lnTo>
                  <a:pt x="0" y="27"/>
                </a:lnTo>
                <a:lnTo>
                  <a:pt x="28" y="0"/>
                </a:lnTo>
                <a:lnTo>
                  <a:pt x="57" y="27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9" name="Freeform 29"/>
          <p:cNvSpPr>
            <a:spLocks noEditPoints="1"/>
          </p:cNvSpPr>
          <p:nvPr/>
        </p:nvSpPr>
        <p:spPr bwMode="auto">
          <a:xfrm>
            <a:off x="4060825" y="3367682"/>
            <a:ext cx="100013" cy="96838"/>
          </a:xfrm>
          <a:custGeom>
            <a:avLst/>
            <a:gdLst/>
            <a:ahLst/>
            <a:cxnLst>
              <a:cxn ang="0">
                <a:pos x="89" y="159"/>
              </a:cxn>
              <a:cxn ang="0">
                <a:pos x="77" y="159"/>
              </a:cxn>
              <a:cxn ang="0">
                <a:pos x="3" y="87"/>
              </a:cxn>
              <a:cxn ang="0">
                <a:pos x="0" y="81"/>
              </a:cxn>
              <a:cxn ang="0">
                <a:pos x="3" y="75"/>
              </a:cxn>
              <a:cxn ang="0">
                <a:pos x="77" y="3"/>
              </a:cxn>
              <a:cxn ang="0">
                <a:pos x="89" y="3"/>
              </a:cxn>
              <a:cxn ang="0">
                <a:pos x="163" y="75"/>
              </a:cxn>
              <a:cxn ang="0">
                <a:pos x="166" y="81"/>
              </a:cxn>
              <a:cxn ang="0">
                <a:pos x="163" y="87"/>
              </a:cxn>
              <a:cxn ang="0">
                <a:pos x="89" y="159"/>
              </a:cxn>
              <a:cxn ang="0">
                <a:pos x="152" y="75"/>
              </a:cxn>
              <a:cxn ang="0">
                <a:pos x="152" y="87"/>
              </a:cxn>
              <a:cxn ang="0">
                <a:pos x="77" y="14"/>
              </a:cxn>
              <a:cxn ang="0">
                <a:pos x="89" y="14"/>
              </a:cxn>
              <a:cxn ang="0">
                <a:pos x="14" y="87"/>
              </a:cxn>
              <a:cxn ang="0">
                <a:pos x="14" y="75"/>
              </a:cxn>
              <a:cxn ang="0">
                <a:pos x="89" y="148"/>
              </a:cxn>
              <a:cxn ang="0">
                <a:pos x="77" y="148"/>
              </a:cxn>
              <a:cxn ang="0">
                <a:pos x="152" y="75"/>
              </a:cxn>
            </a:cxnLst>
            <a:rect l="0" t="0" r="r" b="b"/>
            <a:pathLst>
              <a:path w="166" h="162">
                <a:moveTo>
                  <a:pt x="89" y="159"/>
                </a:moveTo>
                <a:cubicBezTo>
                  <a:pt x="85" y="162"/>
                  <a:pt x="80" y="162"/>
                  <a:pt x="77" y="159"/>
                </a:cubicBezTo>
                <a:lnTo>
                  <a:pt x="3" y="87"/>
                </a:lnTo>
                <a:cubicBezTo>
                  <a:pt x="1" y="85"/>
                  <a:pt x="0" y="83"/>
                  <a:pt x="0" y="81"/>
                </a:cubicBezTo>
                <a:cubicBezTo>
                  <a:pt x="0" y="79"/>
                  <a:pt x="1" y="77"/>
                  <a:pt x="3" y="75"/>
                </a:cubicBezTo>
                <a:lnTo>
                  <a:pt x="77" y="3"/>
                </a:lnTo>
                <a:cubicBezTo>
                  <a:pt x="80" y="0"/>
                  <a:pt x="85" y="0"/>
                  <a:pt x="89" y="3"/>
                </a:cubicBezTo>
                <a:lnTo>
                  <a:pt x="163" y="75"/>
                </a:lnTo>
                <a:cubicBezTo>
                  <a:pt x="165" y="77"/>
                  <a:pt x="166" y="79"/>
                  <a:pt x="166" y="81"/>
                </a:cubicBezTo>
                <a:cubicBezTo>
                  <a:pt x="166" y="83"/>
                  <a:pt x="165" y="85"/>
                  <a:pt x="163" y="87"/>
                </a:cubicBezTo>
                <a:lnTo>
                  <a:pt x="89" y="159"/>
                </a:lnTo>
                <a:close/>
                <a:moveTo>
                  <a:pt x="152" y="75"/>
                </a:moveTo>
                <a:lnTo>
                  <a:pt x="152" y="87"/>
                </a:lnTo>
                <a:lnTo>
                  <a:pt x="77" y="14"/>
                </a:lnTo>
                <a:lnTo>
                  <a:pt x="89" y="14"/>
                </a:lnTo>
                <a:lnTo>
                  <a:pt x="14" y="87"/>
                </a:lnTo>
                <a:lnTo>
                  <a:pt x="14" y="75"/>
                </a:lnTo>
                <a:lnTo>
                  <a:pt x="89" y="148"/>
                </a:lnTo>
                <a:lnTo>
                  <a:pt x="77" y="148"/>
                </a:lnTo>
                <a:lnTo>
                  <a:pt x="152" y="75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90" name="Freeform 30"/>
          <p:cNvSpPr>
            <a:spLocks/>
          </p:cNvSpPr>
          <p:nvPr/>
        </p:nvSpPr>
        <p:spPr bwMode="auto">
          <a:xfrm>
            <a:off x="4006850" y="3370857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91" name="Freeform 31"/>
          <p:cNvSpPr>
            <a:spLocks noEditPoints="1"/>
          </p:cNvSpPr>
          <p:nvPr/>
        </p:nvSpPr>
        <p:spPr bwMode="auto">
          <a:xfrm>
            <a:off x="4002088" y="3366095"/>
            <a:ext cx="98425" cy="96838"/>
          </a:xfrm>
          <a:custGeom>
            <a:avLst/>
            <a:gdLst/>
            <a:ahLst/>
            <a:cxnLst>
              <a:cxn ang="0">
                <a:pos x="89" y="160"/>
              </a:cxn>
              <a:cxn ang="0">
                <a:pos x="78" y="160"/>
              </a:cxn>
              <a:cxn ang="0">
                <a:pos x="3" y="87"/>
              </a:cxn>
              <a:cxn ang="0">
                <a:pos x="0" y="82"/>
              </a:cxn>
              <a:cxn ang="0">
                <a:pos x="3" y="76"/>
              </a:cxn>
              <a:cxn ang="0">
                <a:pos x="78" y="3"/>
              </a:cxn>
              <a:cxn ang="0">
                <a:pos x="89" y="3"/>
              </a:cxn>
              <a:cxn ang="0">
                <a:pos x="163" y="76"/>
              </a:cxn>
              <a:cxn ang="0">
                <a:pos x="166" y="82"/>
              </a:cxn>
              <a:cxn ang="0">
                <a:pos x="163" y="87"/>
              </a:cxn>
              <a:cxn ang="0">
                <a:pos x="89" y="160"/>
              </a:cxn>
              <a:cxn ang="0">
                <a:pos x="152" y="76"/>
              </a:cxn>
              <a:cxn ang="0">
                <a:pos x="152" y="87"/>
              </a:cxn>
              <a:cxn ang="0">
                <a:pos x="78" y="15"/>
              </a:cxn>
              <a:cxn ang="0">
                <a:pos x="89" y="15"/>
              </a:cxn>
              <a:cxn ang="0">
                <a:pos x="14" y="87"/>
              </a:cxn>
              <a:cxn ang="0">
                <a:pos x="14" y="76"/>
              </a:cxn>
              <a:cxn ang="0">
                <a:pos x="89" y="148"/>
              </a:cxn>
              <a:cxn ang="0">
                <a:pos x="78" y="148"/>
              </a:cxn>
              <a:cxn ang="0">
                <a:pos x="152" y="76"/>
              </a:cxn>
            </a:cxnLst>
            <a:rect l="0" t="0" r="r" b="b"/>
            <a:pathLst>
              <a:path w="166" h="163">
                <a:moveTo>
                  <a:pt x="89" y="160"/>
                </a:moveTo>
                <a:cubicBezTo>
                  <a:pt x="86" y="163"/>
                  <a:pt x="81" y="163"/>
                  <a:pt x="78" y="160"/>
                </a:cubicBezTo>
                <a:lnTo>
                  <a:pt x="3" y="87"/>
                </a:lnTo>
                <a:cubicBezTo>
                  <a:pt x="1" y="86"/>
                  <a:pt x="0" y="84"/>
                  <a:pt x="0" y="82"/>
                </a:cubicBezTo>
                <a:cubicBezTo>
                  <a:pt x="0" y="80"/>
                  <a:pt x="1" y="77"/>
                  <a:pt x="3" y="76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3" y="76"/>
                </a:lnTo>
                <a:cubicBezTo>
                  <a:pt x="165" y="77"/>
                  <a:pt x="166" y="80"/>
                  <a:pt x="166" y="82"/>
                </a:cubicBezTo>
                <a:cubicBezTo>
                  <a:pt x="166" y="84"/>
                  <a:pt x="165" y="86"/>
                  <a:pt x="163" y="87"/>
                </a:cubicBezTo>
                <a:lnTo>
                  <a:pt x="89" y="160"/>
                </a:lnTo>
                <a:close/>
                <a:moveTo>
                  <a:pt x="152" y="76"/>
                </a:moveTo>
                <a:lnTo>
                  <a:pt x="152" y="87"/>
                </a:lnTo>
                <a:lnTo>
                  <a:pt x="78" y="15"/>
                </a:lnTo>
                <a:lnTo>
                  <a:pt x="89" y="15"/>
                </a:lnTo>
                <a:lnTo>
                  <a:pt x="14" y="87"/>
                </a:lnTo>
                <a:lnTo>
                  <a:pt x="14" y="76"/>
                </a:lnTo>
                <a:lnTo>
                  <a:pt x="89" y="148"/>
                </a:lnTo>
                <a:lnTo>
                  <a:pt x="78" y="148"/>
                </a:lnTo>
                <a:lnTo>
                  <a:pt x="152" y="76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92" name="Freeform 32"/>
          <p:cNvSpPr>
            <a:spLocks/>
          </p:cNvSpPr>
          <p:nvPr/>
        </p:nvSpPr>
        <p:spPr bwMode="auto">
          <a:xfrm>
            <a:off x="2886075" y="3370857"/>
            <a:ext cx="88900" cy="85725"/>
          </a:xfrm>
          <a:custGeom>
            <a:avLst/>
            <a:gdLst/>
            <a:ahLst/>
            <a:cxnLst>
              <a:cxn ang="0">
                <a:pos x="28" y="54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4"/>
              </a:cxn>
            </a:cxnLst>
            <a:rect l="0" t="0" r="r" b="b"/>
            <a:pathLst>
              <a:path w="56" h="54">
                <a:moveTo>
                  <a:pt x="28" y="54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4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93" name="Freeform 33"/>
          <p:cNvSpPr>
            <a:spLocks noEditPoints="1"/>
          </p:cNvSpPr>
          <p:nvPr/>
        </p:nvSpPr>
        <p:spPr bwMode="auto">
          <a:xfrm>
            <a:off x="2881313" y="3366095"/>
            <a:ext cx="98425" cy="96838"/>
          </a:xfrm>
          <a:custGeom>
            <a:avLst/>
            <a:gdLst/>
            <a:ahLst/>
            <a:cxnLst>
              <a:cxn ang="0">
                <a:pos x="89" y="159"/>
              </a:cxn>
              <a:cxn ang="0">
                <a:pos x="78" y="159"/>
              </a:cxn>
              <a:cxn ang="0">
                <a:pos x="3" y="87"/>
              </a:cxn>
              <a:cxn ang="0">
                <a:pos x="0" y="81"/>
              </a:cxn>
              <a:cxn ang="0">
                <a:pos x="3" y="75"/>
              </a:cxn>
              <a:cxn ang="0">
                <a:pos x="78" y="3"/>
              </a:cxn>
              <a:cxn ang="0">
                <a:pos x="89" y="3"/>
              </a:cxn>
              <a:cxn ang="0">
                <a:pos x="163" y="75"/>
              </a:cxn>
              <a:cxn ang="0">
                <a:pos x="166" y="81"/>
              </a:cxn>
              <a:cxn ang="0">
                <a:pos x="163" y="87"/>
              </a:cxn>
              <a:cxn ang="0">
                <a:pos x="89" y="159"/>
              </a:cxn>
              <a:cxn ang="0">
                <a:pos x="152" y="75"/>
              </a:cxn>
              <a:cxn ang="0">
                <a:pos x="152" y="87"/>
              </a:cxn>
              <a:cxn ang="0">
                <a:pos x="78" y="14"/>
              </a:cxn>
              <a:cxn ang="0">
                <a:pos x="89" y="14"/>
              </a:cxn>
              <a:cxn ang="0">
                <a:pos x="14" y="87"/>
              </a:cxn>
              <a:cxn ang="0">
                <a:pos x="14" y="75"/>
              </a:cxn>
              <a:cxn ang="0">
                <a:pos x="89" y="148"/>
              </a:cxn>
              <a:cxn ang="0">
                <a:pos x="78" y="148"/>
              </a:cxn>
              <a:cxn ang="0">
                <a:pos x="152" y="75"/>
              </a:cxn>
            </a:cxnLst>
            <a:rect l="0" t="0" r="r" b="b"/>
            <a:pathLst>
              <a:path w="166" h="162">
                <a:moveTo>
                  <a:pt x="89" y="159"/>
                </a:moveTo>
                <a:cubicBezTo>
                  <a:pt x="86" y="162"/>
                  <a:pt x="81" y="162"/>
                  <a:pt x="78" y="159"/>
                </a:cubicBezTo>
                <a:lnTo>
                  <a:pt x="3" y="87"/>
                </a:lnTo>
                <a:cubicBezTo>
                  <a:pt x="1" y="85"/>
                  <a:pt x="0" y="83"/>
                  <a:pt x="0" y="81"/>
                </a:cubicBezTo>
                <a:cubicBezTo>
                  <a:pt x="0" y="79"/>
                  <a:pt x="1" y="77"/>
                  <a:pt x="3" y="75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3" y="75"/>
                </a:lnTo>
                <a:cubicBezTo>
                  <a:pt x="165" y="77"/>
                  <a:pt x="166" y="79"/>
                  <a:pt x="166" y="81"/>
                </a:cubicBezTo>
                <a:cubicBezTo>
                  <a:pt x="166" y="83"/>
                  <a:pt x="165" y="85"/>
                  <a:pt x="163" y="87"/>
                </a:cubicBezTo>
                <a:lnTo>
                  <a:pt x="89" y="159"/>
                </a:lnTo>
                <a:close/>
                <a:moveTo>
                  <a:pt x="152" y="75"/>
                </a:moveTo>
                <a:lnTo>
                  <a:pt x="152" y="87"/>
                </a:lnTo>
                <a:lnTo>
                  <a:pt x="78" y="14"/>
                </a:lnTo>
                <a:lnTo>
                  <a:pt x="89" y="14"/>
                </a:lnTo>
                <a:lnTo>
                  <a:pt x="14" y="87"/>
                </a:lnTo>
                <a:lnTo>
                  <a:pt x="14" y="75"/>
                </a:lnTo>
                <a:lnTo>
                  <a:pt x="89" y="148"/>
                </a:lnTo>
                <a:lnTo>
                  <a:pt x="78" y="148"/>
                </a:lnTo>
                <a:lnTo>
                  <a:pt x="152" y="75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94" name="Freeform 34"/>
          <p:cNvSpPr>
            <a:spLocks/>
          </p:cNvSpPr>
          <p:nvPr/>
        </p:nvSpPr>
        <p:spPr bwMode="auto">
          <a:xfrm>
            <a:off x="2919413" y="3404195"/>
            <a:ext cx="2981325" cy="3810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5001" y="48"/>
              </a:cxn>
              <a:cxn ang="0">
                <a:pos x="5008" y="57"/>
              </a:cxn>
              <a:cxn ang="0">
                <a:pos x="5000" y="64"/>
              </a:cxn>
              <a:cxn ang="0">
                <a:pos x="8" y="16"/>
              </a:cxn>
              <a:cxn ang="0">
                <a:pos x="0" y="8"/>
              </a:cxn>
              <a:cxn ang="0">
                <a:pos x="9" y="0"/>
              </a:cxn>
            </a:cxnLst>
            <a:rect l="0" t="0" r="r" b="b"/>
            <a:pathLst>
              <a:path w="5009" h="65">
                <a:moveTo>
                  <a:pt x="9" y="0"/>
                </a:moveTo>
                <a:lnTo>
                  <a:pt x="5001" y="48"/>
                </a:lnTo>
                <a:cubicBezTo>
                  <a:pt x="5005" y="49"/>
                  <a:pt x="5009" y="52"/>
                  <a:pt x="5008" y="57"/>
                </a:cubicBezTo>
                <a:cubicBezTo>
                  <a:pt x="5008" y="61"/>
                  <a:pt x="5005" y="65"/>
                  <a:pt x="5000" y="64"/>
                </a:cubicBezTo>
                <a:lnTo>
                  <a:pt x="8" y="16"/>
                </a:lnTo>
                <a:cubicBezTo>
                  <a:pt x="4" y="16"/>
                  <a:pt x="0" y="13"/>
                  <a:pt x="0" y="8"/>
                </a:cubicBezTo>
                <a:cubicBezTo>
                  <a:pt x="1" y="4"/>
                  <a:pt x="4" y="0"/>
                  <a:pt x="9" y="0"/>
                </a:cubicBez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95" name="Rectangle 35"/>
          <p:cNvSpPr>
            <a:spLocks noChangeArrowheads="1"/>
          </p:cNvSpPr>
          <p:nvPr/>
        </p:nvSpPr>
        <p:spPr bwMode="auto">
          <a:xfrm>
            <a:off x="3614738" y="2507257"/>
            <a:ext cx="2381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y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96" name="Rectangle 36"/>
          <p:cNvSpPr>
            <a:spLocks noChangeArrowheads="1"/>
          </p:cNvSpPr>
          <p:nvPr/>
        </p:nvSpPr>
        <p:spPr bwMode="auto">
          <a:xfrm>
            <a:off x="3786188" y="2507257"/>
            <a:ext cx="1047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-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97" name="Rectangle 37"/>
          <p:cNvSpPr>
            <a:spLocks noChangeArrowheads="1"/>
          </p:cNvSpPr>
          <p:nvPr/>
        </p:nvSpPr>
        <p:spPr bwMode="auto">
          <a:xfrm>
            <a:off x="3824288" y="2507257"/>
            <a:ext cx="9334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0.1122x + 25.037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98" name="Rectangle 38"/>
          <p:cNvSpPr>
            <a:spLocks noChangeArrowheads="1"/>
          </p:cNvSpPr>
          <p:nvPr/>
        </p:nvSpPr>
        <p:spPr bwMode="auto">
          <a:xfrm>
            <a:off x="3871913" y="2659657"/>
            <a:ext cx="6381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R² = 0.8657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99" name="Rectangle 39"/>
          <p:cNvSpPr>
            <a:spLocks noChangeArrowheads="1"/>
          </p:cNvSpPr>
          <p:nvPr/>
        </p:nvSpPr>
        <p:spPr bwMode="auto">
          <a:xfrm>
            <a:off x="2581275" y="4464645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0" name="Rectangle 40"/>
          <p:cNvSpPr>
            <a:spLocks noChangeArrowheads="1"/>
          </p:cNvSpPr>
          <p:nvPr/>
        </p:nvSpPr>
        <p:spPr bwMode="auto">
          <a:xfrm>
            <a:off x="2581275" y="3905845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22.5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1" name="Rectangle 41"/>
          <p:cNvSpPr>
            <a:spLocks noChangeArrowheads="1"/>
          </p:cNvSpPr>
          <p:nvPr/>
        </p:nvSpPr>
        <p:spPr bwMode="auto">
          <a:xfrm>
            <a:off x="2581275" y="334545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25.0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2" name="Rectangle 42"/>
          <p:cNvSpPr>
            <a:spLocks noChangeArrowheads="1"/>
          </p:cNvSpPr>
          <p:nvPr/>
        </p:nvSpPr>
        <p:spPr bwMode="auto">
          <a:xfrm>
            <a:off x="2581275" y="278665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27.5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3" name="Rectangle 43"/>
          <p:cNvSpPr>
            <a:spLocks noChangeArrowheads="1"/>
          </p:cNvSpPr>
          <p:nvPr/>
        </p:nvSpPr>
        <p:spPr bwMode="auto">
          <a:xfrm>
            <a:off x="2581275" y="222785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4" name="Rectangle 44"/>
          <p:cNvSpPr>
            <a:spLocks noChangeArrowheads="1"/>
          </p:cNvSpPr>
          <p:nvPr/>
        </p:nvSpPr>
        <p:spPr bwMode="auto">
          <a:xfrm>
            <a:off x="2811463" y="466625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5" name="Rectangle 45"/>
          <p:cNvSpPr>
            <a:spLocks noChangeArrowheads="1"/>
          </p:cNvSpPr>
          <p:nvPr/>
        </p:nvSpPr>
        <p:spPr bwMode="auto">
          <a:xfrm>
            <a:off x="3252788" y="466625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0.20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6" name="Rectangle 46"/>
          <p:cNvSpPr>
            <a:spLocks noChangeArrowheads="1"/>
          </p:cNvSpPr>
          <p:nvPr/>
        </p:nvSpPr>
        <p:spPr bwMode="auto">
          <a:xfrm>
            <a:off x="3692525" y="466625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0.40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7" name="Rectangle 47"/>
          <p:cNvSpPr>
            <a:spLocks noChangeArrowheads="1"/>
          </p:cNvSpPr>
          <p:nvPr/>
        </p:nvSpPr>
        <p:spPr bwMode="auto">
          <a:xfrm>
            <a:off x="4132263" y="466625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0.60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8" name="Rectangle 48"/>
          <p:cNvSpPr>
            <a:spLocks noChangeArrowheads="1"/>
          </p:cNvSpPr>
          <p:nvPr/>
        </p:nvSpPr>
        <p:spPr bwMode="auto">
          <a:xfrm>
            <a:off x="4573588" y="466625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0.80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9" name="Rectangle 49"/>
          <p:cNvSpPr>
            <a:spLocks noChangeArrowheads="1"/>
          </p:cNvSpPr>
          <p:nvPr/>
        </p:nvSpPr>
        <p:spPr bwMode="auto">
          <a:xfrm>
            <a:off x="5013325" y="466625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10" name="Rectangle 50"/>
          <p:cNvSpPr>
            <a:spLocks noChangeArrowheads="1"/>
          </p:cNvSpPr>
          <p:nvPr/>
        </p:nvSpPr>
        <p:spPr bwMode="auto">
          <a:xfrm>
            <a:off x="5453063" y="466625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1.20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11" name="Rectangle 51"/>
          <p:cNvSpPr>
            <a:spLocks noChangeArrowheads="1"/>
          </p:cNvSpPr>
          <p:nvPr/>
        </p:nvSpPr>
        <p:spPr bwMode="auto">
          <a:xfrm>
            <a:off x="5894388" y="466625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1.40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12" name="Rectangle 52"/>
          <p:cNvSpPr>
            <a:spLocks noChangeArrowheads="1"/>
          </p:cNvSpPr>
          <p:nvPr/>
        </p:nvSpPr>
        <p:spPr bwMode="auto">
          <a:xfrm>
            <a:off x="6334125" y="466625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1.60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2907" y="2246885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63363" y="1009641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5 (Mod5)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19718" y="4840343"/>
            <a:ext cx="323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, x direction, kilometers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927281" y="3307759"/>
            <a:ext cx="28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 Production, A,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270454" y="3019908"/>
            <a:ext cx="133722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6.50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1.00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3.25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2.75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dirty="0" smtClean="0"/>
          </a:p>
        </p:txBody>
      </p:sp>
      <p:sp>
        <p:nvSpPr>
          <p:cNvPr id="8" name="Right Arrow 7"/>
          <p:cNvSpPr/>
          <p:nvPr/>
        </p:nvSpPr>
        <p:spPr>
          <a:xfrm rot="16200000" flipV="1">
            <a:off x="2562907" y="2857011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6.50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3526684" y="3517043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1.00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4698659" y="2803352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3.25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5662436" y="2981510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2.75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363" y="1036937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5 (Mod5)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61108" y="4868018"/>
            <a:ext cx="190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 – Slope, km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268079" y="3332509"/>
            <a:ext cx="193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Intercept,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93188" name="AutoShape 4"/>
          <p:cNvSpPr>
            <a:spLocks noChangeAspect="1" noChangeArrowheads="1" noTextEdit="1"/>
          </p:cNvSpPr>
          <p:nvPr/>
        </p:nvSpPr>
        <p:spPr bwMode="auto">
          <a:xfrm>
            <a:off x="2281238" y="2271006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2771776" y="2418644"/>
            <a:ext cx="3838575" cy="2190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2762251" y="2413881"/>
            <a:ext cx="9525" cy="2190750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193" name="Freeform 9"/>
          <p:cNvSpPr>
            <a:spLocks noEditPoints="1"/>
          </p:cNvSpPr>
          <p:nvPr/>
        </p:nvSpPr>
        <p:spPr bwMode="auto">
          <a:xfrm>
            <a:off x="2728913" y="2409119"/>
            <a:ext cx="38100" cy="2200275"/>
          </a:xfrm>
          <a:custGeom>
            <a:avLst/>
            <a:gdLst/>
            <a:ahLst/>
            <a:cxnLst>
              <a:cxn ang="0">
                <a:pos x="0" y="1380"/>
              </a:cxn>
              <a:cxn ang="0">
                <a:pos x="24" y="1380"/>
              </a:cxn>
              <a:cxn ang="0">
                <a:pos x="24" y="1386"/>
              </a:cxn>
              <a:cxn ang="0">
                <a:pos x="0" y="1386"/>
              </a:cxn>
              <a:cxn ang="0">
                <a:pos x="0" y="1380"/>
              </a:cxn>
              <a:cxn ang="0">
                <a:pos x="0" y="1104"/>
              </a:cxn>
              <a:cxn ang="0">
                <a:pos x="24" y="1104"/>
              </a:cxn>
              <a:cxn ang="0">
                <a:pos x="24" y="1110"/>
              </a:cxn>
              <a:cxn ang="0">
                <a:pos x="0" y="1110"/>
              </a:cxn>
              <a:cxn ang="0">
                <a:pos x="0" y="1104"/>
              </a:cxn>
              <a:cxn ang="0">
                <a:pos x="0" y="828"/>
              </a:cxn>
              <a:cxn ang="0">
                <a:pos x="24" y="828"/>
              </a:cxn>
              <a:cxn ang="0">
                <a:pos x="24" y="834"/>
              </a:cxn>
              <a:cxn ang="0">
                <a:pos x="0" y="834"/>
              </a:cxn>
              <a:cxn ang="0">
                <a:pos x="0" y="828"/>
              </a:cxn>
              <a:cxn ang="0">
                <a:pos x="0" y="552"/>
              </a:cxn>
              <a:cxn ang="0">
                <a:pos x="24" y="552"/>
              </a:cxn>
              <a:cxn ang="0">
                <a:pos x="24" y="558"/>
              </a:cxn>
              <a:cxn ang="0">
                <a:pos x="0" y="558"/>
              </a:cxn>
              <a:cxn ang="0">
                <a:pos x="0" y="552"/>
              </a:cxn>
              <a:cxn ang="0">
                <a:pos x="0" y="276"/>
              </a:cxn>
              <a:cxn ang="0">
                <a:pos x="24" y="276"/>
              </a:cxn>
              <a:cxn ang="0">
                <a:pos x="24" y="282"/>
              </a:cxn>
              <a:cxn ang="0">
                <a:pos x="0" y="282"/>
              </a:cxn>
              <a:cxn ang="0">
                <a:pos x="0" y="276"/>
              </a:cxn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4" h="1386">
                <a:moveTo>
                  <a:pt x="0" y="1380"/>
                </a:moveTo>
                <a:lnTo>
                  <a:pt x="24" y="1380"/>
                </a:lnTo>
                <a:lnTo>
                  <a:pt x="24" y="1386"/>
                </a:lnTo>
                <a:lnTo>
                  <a:pt x="0" y="1386"/>
                </a:lnTo>
                <a:lnTo>
                  <a:pt x="0" y="1380"/>
                </a:lnTo>
                <a:close/>
                <a:moveTo>
                  <a:pt x="0" y="1104"/>
                </a:moveTo>
                <a:lnTo>
                  <a:pt x="24" y="1104"/>
                </a:lnTo>
                <a:lnTo>
                  <a:pt x="24" y="1110"/>
                </a:lnTo>
                <a:lnTo>
                  <a:pt x="0" y="1110"/>
                </a:lnTo>
                <a:lnTo>
                  <a:pt x="0" y="1104"/>
                </a:lnTo>
                <a:close/>
                <a:moveTo>
                  <a:pt x="0" y="828"/>
                </a:moveTo>
                <a:lnTo>
                  <a:pt x="24" y="828"/>
                </a:lnTo>
                <a:lnTo>
                  <a:pt x="24" y="834"/>
                </a:lnTo>
                <a:lnTo>
                  <a:pt x="0" y="834"/>
                </a:lnTo>
                <a:lnTo>
                  <a:pt x="0" y="828"/>
                </a:lnTo>
                <a:close/>
                <a:moveTo>
                  <a:pt x="0" y="552"/>
                </a:moveTo>
                <a:lnTo>
                  <a:pt x="24" y="552"/>
                </a:lnTo>
                <a:lnTo>
                  <a:pt x="24" y="558"/>
                </a:lnTo>
                <a:lnTo>
                  <a:pt x="0" y="558"/>
                </a:lnTo>
                <a:lnTo>
                  <a:pt x="0" y="552"/>
                </a:lnTo>
                <a:close/>
                <a:moveTo>
                  <a:pt x="0" y="276"/>
                </a:moveTo>
                <a:lnTo>
                  <a:pt x="24" y="276"/>
                </a:lnTo>
                <a:lnTo>
                  <a:pt x="24" y="282"/>
                </a:lnTo>
                <a:lnTo>
                  <a:pt x="0" y="282"/>
                </a:lnTo>
                <a:lnTo>
                  <a:pt x="0" y="276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2767013" y="4599869"/>
            <a:ext cx="3838575" cy="9525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195" name="Freeform 11"/>
          <p:cNvSpPr>
            <a:spLocks noEditPoints="1"/>
          </p:cNvSpPr>
          <p:nvPr/>
        </p:nvSpPr>
        <p:spPr bwMode="auto">
          <a:xfrm>
            <a:off x="2762251" y="4604631"/>
            <a:ext cx="3848100" cy="381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24"/>
              </a:cxn>
              <a:cxn ang="0">
                <a:pos x="0" y="24"/>
              </a:cxn>
              <a:cxn ang="0">
                <a:pos x="0" y="0"/>
              </a:cxn>
              <a:cxn ang="0">
                <a:pos x="6" y="0"/>
              </a:cxn>
              <a:cxn ang="0">
                <a:pos x="492" y="0"/>
              </a:cxn>
              <a:cxn ang="0">
                <a:pos x="492" y="24"/>
              </a:cxn>
              <a:cxn ang="0">
                <a:pos x="486" y="24"/>
              </a:cxn>
              <a:cxn ang="0">
                <a:pos x="486" y="0"/>
              </a:cxn>
              <a:cxn ang="0">
                <a:pos x="492" y="0"/>
              </a:cxn>
              <a:cxn ang="0">
                <a:pos x="972" y="0"/>
              </a:cxn>
              <a:cxn ang="0">
                <a:pos x="972" y="24"/>
              </a:cxn>
              <a:cxn ang="0">
                <a:pos x="966" y="24"/>
              </a:cxn>
              <a:cxn ang="0">
                <a:pos x="966" y="0"/>
              </a:cxn>
              <a:cxn ang="0">
                <a:pos x="972" y="0"/>
              </a:cxn>
              <a:cxn ang="0">
                <a:pos x="1458" y="0"/>
              </a:cxn>
              <a:cxn ang="0">
                <a:pos x="1458" y="24"/>
              </a:cxn>
              <a:cxn ang="0">
                <a:pos x="1452" y="24"/>
              </a:cxn>
              <a:cxn ang="0">
                <a:pos x="1452" y="0"/>
              </a:cxn>
              <a:cxn ang="0">
                <a:pos x="1458" y="0"/>
              </a:cxn>
              <a:cxn ang="0">
                <a:pos x="1938" y="0"/>
              </a:cxn>
              <a:cxn ang="0">
                <a:pos x="1938" y="24"/>
              </a:cxn>
              <a:cxn ang="0">
                <a:pos x="1932" y="24"/>
              </a:cxn>
              <a:cxn ang="0">
                <a:pos x="1932" y="0"/>
              </a:cxn>
              <a:cxn ang="0">
                <a:pos x="1938" y="0"/>
              </a:cxn>
              <a:cxn ang="0">
                <a:pos x="2424" y="0"/>
              </a:cxn>
              <a:cxn ang="0">
                <a:pos x="2424" y="24"/>
              </a:cxn>
              <a:cxn ang="0">
                <a:pos x="2418" y="24"/>
              </a:cxn>
              <a:cxn ang="0">
                <a:pos x="2418" y="0"/>
              </a:cxn>
              <a:cxn ang="0">
                <a:pos x="2424" y="0"/>
              </a:cxn>
            </a:cxnLst>
            <a:rect l="0" t="0" r="r" b="b"/>
            <a:pathLst>
              <a:path w="2424" h="24">
                <a:moveTo>
                  <a:pt x="6" y="0"/>
                </a:moveTo>
                <a:lnTo>
                  <a:pt x="6" y="24"/>
                </a:lnTo>
                <a:lnTo>
                  <a:pt x="0" y="24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492" y="0"/>
                </a:moveTo>
                <a:lnTo>
                  <a:pt x="492" y="24"/>
                </a:lnTo>
                <a:lnTo>
                  <a:pt x="486" y="24"/>
                </a:lnTo>
                <a:lnTo>
                  <a:pt x="486" y="0"/>
                </a:lnTo>
                <a:lnTo>
                  <a:pt x="492" y="0"/>
                </a:lnTo>
                <a:close/>
                <a:moveTo>
                  <a:pt x="972" y="0"/>
                </a:moveTo>
                <a:lnTo>
                  <a:pt x="972" y="24"/>
                </a:lnTo>
                <a:lnTo>
                  <a:pt x="966" y="24"/>
                </a:lnTo>
                <a:lnTo>
                  <a:pt x="966" y="0"/>
                </a:lnTo>
                <a:lnTo>
                  <a:pt x="972" y="0"/>
                </a:lnTo>
                <a:close/>
                <a:moveTo>
                  <a:pt x="1458" y="0"/>
                </a:moveTo>
                <a:lnTo>
                  <a:pt x="1458" y="24"/>
                </a:lnTo>
                <a:lnTo>
                  <a:pt x="1452" y="24"/>
                </a:lnTo>
                <a:lnTo>
                  <a:pt x="1452" y="0"/>
                </a:lnTo>
                <a:lnTo>
                  <a:pt x="1458" y="0"/>
                </a:lnTo>
                <a:close/>
                <a:moveTo>
                  <a:pt x="1938" y="0"/>
                </a:moveTo>
                <a:lnTo>
                  <a:pt x="1938" y="24"/>
                </a:lnTo>
                <a:lnTo>
                  <a:pt x="1932" y="24"/>
                </a:lnTo>
                <a:lnTo>
                  <a:pt x="1932" y="0"/>
                </a:lnTo>
                <a:lnTo>
                  <a:pt x="1938" y="0"/>
                </a:lnTo>
                <a:close/>
                <a:moveTo>
                  <a:pt x="2424" y="0"/>
                </a:moveTo>
                <a:lnTo>
                  <a:pt x="2424" y="24"/>
                </a:lnTo>
                <a:lnTo>
                  <a:pt x="2418" y="24"/>
                </a:lnTo>
                <a:lnTo>
                  <a:pt x="2418" y="0"/>
                </a:lnTo>
                <a:lnTo>
                  <a:pt x="2424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196" name="Freeform 12"/>
          <p:cNvSpPr>
            <a:spLocks/>
          </p:cNvSpPr>
          <p:nvPr/>
        </p:nvSpPr>
        <p:spPr bwMode="auto">
          <a:xfrm>
            <a:off x="6364288" y="2442456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197" name="Freeform 13"/>
          <p:cNvSpPr>
            <a:spLocks noEditPoints="1"/>
          </p:cNvSpPr>
          <p:nvPr/>
        </p:nvSpPr>
        <p:spPr bwMode="auto">
          <a:xfrm>
            <a:off x="6359526" y="2437694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7"/>
              </a:cxn>
              <a:cxn ang="0">
                <a:pos x="77" y="3"/>
              </a:cxn>
              <a:cxn ang="0">
                <a:pos x="88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4"/>
              </a:cxn>
              <a:cxn ang="0">
                <a:pos x="88" y="14"/>
              </a:cxn>
              <a:cxn ang="0">
                <a:pos x="14" y="89"/>
              </a:cxn>
              <a:cxn ang="0">
                <a:pos x="14" y="77"/>
              </a:cxn>
              <a:cxn ang="0">
                <a:pos x="88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7"/>
                </a:lnTo>
                <a:cubicBezTo>
                  <a:pt x="165" y="79"/>
                  <a:pt x="165" y="81"/>
                  <a:pt x="165" y="83"/>
                </a:cubicBezTo>
                <a:cubicBezTo>
                  <a:pt x="165" y="85"/>
                  <a:pt x="165" y="87"/>
                  <a:pt x="163" y="89"/>
                </a:cubicBezTo>
                <a:lnTo>
                  <a:pt x="88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4"/>
                </a:lnTo>
                <a:lnTo>
                  <a:pt x="88" y="14"/>
                </a:lnTo>
                <a:lnTo>
                  <a:pt x="14" y="89"/>
                </a:lnTo>
                <a:lnTo>
                  <a:pt x="14" y="77"/>
                </a:lnTo>
                <a:lnTo>
                  <a:pt x="88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198" name="Freeform 14"/>
          <p:cNvSpPr>
            <a:spLocks/>
          </p:cNvSpPr>
          <p:nvPr/>
        </p:nvSpPr>
        <p:spPr bwMode="auto">
          <a:xfrm>
            <a:off x="5849938" y="2626606"/>
            <a:ext cx="90488" cy="88900"/>
          </a:xfrm>
          <a:custGeom>
            <a:avLst/>
            <a:gdLst/>
            <a:ahLst/>
            <a:cxnLst>
              <a:cxn ang="0">
                <a:pos x="29" y="56"/>
              </a:cxn>
              <a:cxn ang="0">
                <a:pos x="0" y="28"/>
              </a:cxn>
              <a:cxn ang="0">
                <a:pos x="29" y="0"/>
              </a:cxn>
              <a:cxn ang="0">
                <a:pos x="57" y="28"/>
              </a:cxn>
              <a:cxn ang="0">
                <a:pos x="29" y="56"/>
              </a:cxn>
            </a:cxnLst>
            <a:rect l="0" t="0" r="r" b="b"/>
            <a:pathLst>
              <a:path w="57" h="56">
                <a:moveTo>
                  <a:pt x="29" y="56"/>
                </a:moveTo>
                <a:lnTo>
                  <a:pt x="0" y="28"/>
                </a:lnTo>
                <a:lnTo>
                  <a:pt x="29" y="0"/>
                </a:lnTo>
                <a:lnTo>
                  <a:pt x="57" y="28"/>
                </a:lnTo>
                <a:lnTo>
                  <a:pt x="29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199" name="Freeform 15"/>
          <p:cNvSpPr>
            <a:spLocks noEditPoints="1"/>
          </p:cNvSpPr>
          <p:nvPr/>
        </p:nvSpPr>
        <p:spPr bwMode="auto">
          <a:xfrm>
            <a:off x="5845176" y="2620256"/>
            <a:ext cx="100013" cy="100013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7" y="164"/>
              </a:cxn>
              <a:cxn ang="0">
                <a:pos x="3" y="89"/>
              </a:cxn>
              <a:cxn ang="0">
                <a:pos x="0" y="83"/>
              </a:cxn>
              <a:cxn ang="0">
                <a:pos x="3" y="78"/>
              </a:cxn>
              <a:cxn ang="0">
                <a:pos x="77" y="3"/>
              </a:cxn>
              <a:cxn ang="0">
                <a:pos x="89" y="3"/>
              </a:cxn>
              <a:cxn ang="0">
                <a:pos x="163" y="78"/>
              </a:cxn>
              <a:cxn ang="0">
                <a:pos x="166" y="83"/>
              </a:cxn>
              <a:cxn ang="0">
                <a:pos x="163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8"/>
              </a:cxn>
              <a:cxn ang="0">
                <a:pos x="89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9" y="164"/>
                </a:moveTo>
                <a:cubicBezTo>
                  <a:pt x="85" y="167"/>
                  <a:pt x="80" y="167"/>
                  <a:pt x="77" y="164"/>
                </a:cubicBezTo>
                <a:lnTo>
                  <a:pt x="3" y="89"/>
                </a:lnTo>
                <a:cubicBezTo>
                  <a:pt x="1" y="88"/>
                  <a:pt x="0" y="86"/>
                  <a:pt x="0" y="83"/>
                </a:cubicBezTo>
                <a:cubicBezTo>
                  <a:pt x="0" y="81"/>
                  <a:pt x="1" y="79"/>
                  <a:pt x="3" y="78"/>
                </a:cubicBezTo>
                <a:lnTo>
                  <a:pt x="77" y="3"/>
                </a:lnTo>
                <a:cubicBezTo>
                  <a:pt x="80" y="0"/>
                  <a:pt x="85" y="0"/>
                  <a:pt x="89" y="3"/>
                </a:cubicBezTo>
                <a:lnTo>
                  <a:pt x="163" y="78"/>
                </a:lnTo>
                <a:cubicBezTo>
                  <a:pt x="165" y="79"/>
                  <a:pt x="166" y="81"/>
                  <a:pt x="166" y="83"/>
                </a:cubicBezTo>
                <a:cubicBezTo>
                  <a:pt x="166" y="86"/>
                  <a:pt x="165" y="88"/>
                  <a:pt x="163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4"/>
                </a:lnTo>
                <a:lnTo>
                  <a:pt x="89" y="14"/>
                </a:lnTo>
                <a:lnTo>
                  <a:pt x="14" y="89"/>
                </a:lnTo>
                <a:lnTo>
                  <a:pt x="14" y="78"/>
                </a:lnTo>
                <a:lnTo>
                  <a:pt x="89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00" name="Freeform 16"/>
          <p:cNvSpPr>
            <a:spLocks/>
          </p:cNvSpPr>
          <p:nvPr/>
        </p:nvSpPr>
        <p:spPr bwMode="auto">
          <a:xfrm>
            <a:off x="5380038" y="2794881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01" name="Freeform 17"/>
          <p:cNvSpPr>
            <a:spLocks noEditPoints="1"/>
          </p:cNvSpPr>
          <p:nvPr/>
        </p:nvSpPr>
        <p:spPr bwMode="auto">
          <a:xfrm>
            <a:off x="5375276" y="2790119"/>
            <a:ext cx="98425" cy="98425"/>
          </a:xfrm>
          <a:custGeom>
            <a:avLst/>
            <a:gdLst/>
            <a:ahLst/>
            <a:cxnLst>
              <a:cxn ang="0">
                <a:pos x="88" y="164"/>
              </a:cxn>
              <a:cxn ang="0">
                <a:pos x="77" y="164"/>
              </a:cxn>
              <a:cxn ang="0">
                <a:pos x="2" y="89"/>
              </a:cxn>
              <a:cxn ang="0">
                <a:pos x="0" y="83"/>
              </a:cxn>
              <a:cxn ang="0">
                <a:pos x="2" y="78"/>
              </a:cxn>
              <a:cxn ang="0">
                <a:pos x="77" y="3"/>
              </a:cxn>
              <a:cxn ang="0">
                <a:pos x="88" y="3"/>
              </a:cxn>
              <a:cxn ang="0">
                <a:pos x="163" y="78"/>
              </a:cxn>
              <a:cxn ang="0">
                <a:pos x="166" y="83"/>
              </a:cxn>
              <a:cxn ang="0">
                <a:pos x="163" y="89"/>
              </a:cxn>
              <a:cxn ang="0">
                <a:pos x="88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4"/>
              </a:cxn>
              <a:cxn ang="0">
                <a:pos x="88" y="14"/>
              </a:cxn>
              <a:cxn ang="0">
                <a:pos x="14" y="89"/>
              </a:cxn>
              <a:cxn ang="0">
                <a:pos x="14" y="78"/>
              </a:cxn>
              <a:cxn ang="0">
                <a:pos x="88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8" y="164"/>
                </a:moveTo>
                <a:cubicBezTo>
                  <a:pt x="85" y="167"/>
                  <a:pt x="80" y="167"/>
                  <a:pt x="77" y="164"/>
                </a:cubicBezTo>
                <a:lnTo>
                  <a:pt x="2" y="89"/>
                </a:lnTo>
                <a:cubicBezTo>
                  <a:pt x="1" y="88"/>
                  <a:pt x="0" y="86"/>
                  <a:pt x="0" y="83"/>
                </a:cubicBezTo>
                <a:cubicBezTo>
                  <a:pt x="0" y="81"/>
                  <a:pt x="1" y="79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8"/>
                </a:lnTo>
                <a:cubicBezTo>
                  <a:pt x="165" y="79"/>
                  <a:pt x="166" y="81"/>
                  <a:pt x="166" y="83"/>
                </a:cubicBezTo>
                <a:cubicBezTo>
                  <a:pt x="166" y="86"/>
                  <a:pt x="165" y="88"/>
                  <a:pt x="163" y="89"/>
                </a:cubicBezTo>
                <a:lnTo>
                  <a:pt x="88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4"/>
                </a:lnTo>
                <a:lnTo>
                  <a:pt x="88" y="14"/>
                </a:lnTo>
                <a:lnTo>
                  <a:pt x="14" y="89"/>
                </a:lnTo>
                <a:lnTo>
                  <a:pt x="14" y="78"/>
                </a:lnTo>
                <a:lnTo>
                  <a:pt x="88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02" name="Freeform 18"/>
          <p:cNvSpPr>
            <a:spLocks/>
          </p:cNvSpPr>
          <p:nvPr/>
        </p:nvSpPr>
        <p:spPr bwMode="auto">
          <a:xfrm>
            <a:off x="4954588" y="2947281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03" name="Freeform 19"/>
          <p:cNvSpPr>
            <a:spLocks noEditPoints="1"/>
          </p:cNvSpPr>
          <p:nvPr/>
        </p:nvSpPr>
        <p:spPr bwMode="auto">
          <a:xfrm>
            <a:off x="4949826" y="2940931"/>
            <a:ext cx="98425" cy="100013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7" y="164"/>
              </a:cxn>
              <a:cxn ang="0">
                <a:pos x="3" y="89"/>
              </a:cxn>
              <a:cxn ang="0">
                <a:pos x="0" y="83"/>
              </a:cxn>
              <a:cxn ang="0">
                <a:pos x="3" y="78"/>
              </a:cxn>
              <a:cxn ang="0">
                <a:pos x="77" y="3"/>
              </a:cxn>
              <a:cxn ang="0">
                <a:pos x="89" y="3"/>
              </a:cxn>
              <a:cxn ang="0">
                <a:pos x="164" y="78"/>
              </a:cxn>
              <a:cxn ang="0">
                <a:pos x="166" y="83"/>
              </a:cxn>
              <a:cxn ang="0">
                <a:pos x="164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9" y="15"/>
              </a:cxn>
              <a:cxn ang="0">
                <a:pos x="14" y="89"/>
              </a:cxn>
              <a:cxn ang="0">
                <a:pos x="14" y="78"/>
              </a:cxn>
              <a:cxn ang="0">
                <a:pos x="89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9" y="164"/>
                </a:moveTo>
                <a:cubicBezTo>
                  <a:pt x="86" y="167"/>
                  <a:pt x="81" y="167"/>
                  <a:pt x="77" y="164"/>
                </a:cubicBezTo>
                <a:lnTo>
                  <a:pt x="3" y="89"/>
                </a:lnTo>
                <a:cubicBezTo>
                  <a:pt x="1" y="88"/>
                  <a:pt x="0" y="86"/>
                  <a:pt x="0" y="83"/>
                </a:cubicBezTo>
                <a:cubicBezTo>
                  <a:pt x="0" y="81"/>
                  <a:pt x="1" y="79"/>
                  <a:pt x="3" y="78"/>
                </a:cubicBezTo>
                <a:lnTo>
                  <a:pt x="77" y="3"/>
                </a:lnTo>
                <a:cubicBezTo>
                  <a:pt x="81" y="0"/>
                  <a:pt x="86" y="0"/>
                  <a:pt x="89" y="3"/>
                </a:cubicBezTo>
                <a:lnTo>
                  <a:pt x="164" y="78"/>
                </a:lnTo>
                <a:cubicBezTo>
                  <a:pt x="165" y="79"/>
                  <a:pt x="166" y="81"/>
                  <a:pt x="166" y="83"/>
                </a:cubicBezTo>
                <a:cubicBezTo>
                  <a:pt x="166" y="86"/>
                  <a:pt x="165" y="88"/>
                  <a:pt x="164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9" y="15"/>
                </a:lnTo>
                <a:lnTo>
                  <a:pt x="14" y="89"/>
                </a:lnTo>
                <a:lnTo>
                  <a:pt x="14" y="78"/>
                </a:lnTo>
                <a:lnTo>
                  <a:pt x="89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04" name="Freeform 20"/>
          <p:cNvSpPr>
            <a:spLocks/>
          </p:cNvSpPr>
          <p:nvPr/>
        </p:nvSpPr>
        <p:spPr bwMode="auto">
          <a:xfrm>
            <a:off x="4576763" y="3080631"/>
            <a:ext cx="90488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7" y="28"/>
              </a:cxn>
              <a:cxn ang="0">
                <a:pos x="28" y="56"/>
              </a:cxn>
            </a:cxnLst>
            <a:rect l="0" t="0" r="r" b="b"/>
            <a:pathLst>
              <a:path w="57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7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05" name="Freeform 21"/>
          <p:cNvSpPr>
            <a:spLocks noEditPoints="1"/>
          </p:cNvSpPr>
          <p:nvPr/>
        </p:nvSpPr>
        <p:spPr bwMode="auto">
          <a:xfrm>
            <a:off x="4572001" y="3075869"/>
            <a:ext cx="100013" cy="100013"/>
          </a:xfrm>
          <a:custGeom>
            <a:avLst/>
            <a:gdLst/>
            <a:ahLst/>
            <a:cxnLst>
              <a:cxn ang="0">
                <a:pos x="88" y="164"/>
              </a:cxn>
              <a:cxn ang="0">
                <a:pos x="77" y="164"/>
              </a:cxn>
              <a:cxn ang="0">
                <a:pos x="2" y="90"/>
              </a:cxn>
              <a:cxn ang="0">
                <a:pos x="0" y="84"/>
              </a:cxn>
              <a:cxn ang="0">
                <a:pos x="2" y="78"/>
              </a:cxn>
              <a:cxn ang="0">
                <a:pos x="77" y="4"/>
              </a:cxn>
              <a:cxn ang="0">
                <a:pos x="88" y="4"/>
              </a:cxn>
              <a:cxn ang="0">
                <a:pos x="163" y="78"/>
              </a:cxn>
              <a:cxn ang="0">
                <a:pos x="166" y="84"/>
              </a:cxn>
              <a:cxn ang="0">
                <a:pos x="163" y="90"/>
              </a:cxn>
              <a:cxn ang="0">
                <a:pos x="88" y="164"/>
              </a:cxn>
              <a:cxn ang="0">
                <a:pos x="152" y="78"/>
              </a:cxn>
              <a:cxn ang="0">
                <a:pos x="152" y="90"/>
              </a:cxn>
              <a:cxn ang="0">
                <a:pos x="77" y="15"/>
              </a:cxn>
              <a:cxn ang="0">
                <a:pos x="88" y="15"/>
              </a:cxn>
              <a:cxn ang="0">
                <a:pos x="14" y="90"/>
              </a:cxn>
              <a:cxn ang="0">
                <a:pos x="14" y="78"/>
              </a:cxn>
              <a:cxn ang="0">
                <a:pos x="88" y="153"/>
              </a:cxn>
              <a:cxn ang="0">
                <a:pos x="77" y="153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8" y="164"/>
                </a:moveTo>
                <a:cubicBezTo>
                  <a:pt x="85" y="167"/>
                  <a:pt x="80" y="167"/>
                  <a:pt x="77" y="164"/>
                </a:cubicBezTo>
                <a:lnTo>
                  <a:pt x="2" y="90"/>
                </a:lnTo>
                <a:cubicBezTo>
                  <a:pt x="1" y="88"/>
                  <a:pt x="0" y="86"/>
                  <a:pt x="0" y="84"/>
                </a:cubicBezTo>
                <a:cubicBezTo>
                  <a:pt x="0" y="82"/>
                  <a:pt x="1" y="80"/>
                  <a:pt x="2" y="78"/>
                </a:cubicBezTo>
                <a:lnTo>
                  <a:pt x="77" y="4"/>
                </a:lnTo>
                <a:cubicBezTo>
                  <a:pt x="80" y="0"/>
                  <a:pt x="85" y="0"/>
                  <a:pt x="88" y="4"/>
                </a:cubicBezTo>
                <a:lnTo>
                  <a:pt x="163" y="78"/>
                </a:lnTo>
                <a:cubicBezTo>
                  <a:pt x="165" y="80"/>
                  <a:pt x="166" y="82"/>
                  <a:pt x="166" y="84"/>
                </a:cubicBezTo>
                <a:cubicBezTo>
                  <a:pt x="166" y="86"/>
                  <a:pt x="165" y="88"/>
                  <a:pt x="163" y="90"/>
                </a:cubicBezTo>
                <a:lnTo>
                  <a:pt x="88" y="164"/>
                </a:lnTo>
                <a:close/>
                <a:moveTo>
                  <a:pt x="152" y="78"/>
                </a:moveTo>
                <a:lnTo>
                  <a:pt x="152" y="90"/>
                </a:lnTo>
                <a:lnTo>
                  <a:pt x="77" y="15"/>
                </a:lnTo>
                <a:lnTo>
                  <a:pt x="88" y="15"/>
                </a:lnTo>
                <a:lnTo>
                  <a:pt x="14" y="90"/>
                </a:lnTo>
                <a:lnTo>
                  <a:pt x="14" y="78"/>
                </a:lnTo>
                <a:lnTo>
                  <a:pt x="88" y="153"/>
                </a:lnTo>
                <a:lnTo>
                  <a:pt x="77" y="153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06" name="Freeform 22"/>
          <p:cNvSpPr>
            <a:spLocks/>
          </p:cNvSpPr>
          <p:nvPr/>
        </p:nvSpPr>
        <p:spPr bwMode="auto">
          <a:xfrm>
            <a:off x="4252913" y="3196519"/>
            <a:ext cx="87313" cy="90488"/>
          </a:xfrm>
          <a:custGeom>
            <a:avLst/>
            <a:gdLst/>
            <a:ahLst/>
            <a:cxnLst>
              <a:cxn ang="0">
                <a:pos x="28" y="57"/>
              </a:cxn>
              <a:cxn ang="0">
                <a:pos x="0" y="29"/>
              </a:cxn>
              <a:cxn ang="0">
                <a:pos x="28" y="0"/>
              </a:cxn>
              <a:cxn ang="0">
                <a:pos x="55" y="29"/>
              </a:cxn>
              <a:cxn ang="0">
                <a:pos x="28" y="57"/>
              </a:cxn>
            </a:cxnLst>
            <a:rect l="0" t="0" r="r" b="b"/>
            <a:pathLst>
              <a:path w="55" h="57">
                <a:moveTo>
                  <a:pt x="28" y="57"/>
                </a:moveTo>
                <a:lnTo>
                  <a:pt x="0" y="29"/>
                </a:lnTo>
                <a:lnTo>
                  <a:pt x="28" y="0"/>
                </a:lnTo>
                <a:lnTo>
                  <a:pt x="55" y="29"/>
                </a:lnTo>
                <a:lnTo>
                  <a:pt x="28" y="57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07" name="Freeform 23"/>
          <p:cNvSpPr>
            <a:spLocks noEditPoints="1"/>
          </p:cNvSpPr>
          <p:nvPr/>
        </p:nvSpPr>
        <p:spPr bwMode="auto">
          <a:xfrm>
            <a:off x="4248151" y="3191756"/>
            <a:ext cx="96838" cy="100013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7"/>
              </a:cxn>
              <a:cxn ang="0">
                <a:pos x="77" y="3"/>
              </a:cxn>
              <a:cxn ang="0">
                <a:pos x="88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4"/>
              </a:cxn>
              <a:cxn ang="0">
                <a:pos x="88" y="14"/>
              </a:cxn>
              <a:cxn ang="0">
                <a:pos x="13" y="89"/>
              </a:cxn>
              <a:cxn ang="0">
                <a:pos x="13" y="77"/>
              </a:cxn>
              <a:cxn ang="0">
                <a:pos x="88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7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3" y="89"/>
                </a:cubicBezTo>
                <a:lnTo>
                  <a:pt x="88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4"/>
                </a:lnTo>
                <a:lnTo>
                  <a:pt x="88" y="14"/>
                </a:lnTo>
                <a:lnTo>
                  <a:pt x="13" y="89"/>
                </a:lnTo>
                <a:lnTo>
                  <a:pt x="13" y="77"/>
                </a:lnTo>
                <a:lnTo>
                  <a:pt x="88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08" name="Freeform 24"/>
          <p:cNvSpPr>
            <a:spLocks/>
          </p:cNvSpPr>
          <p:nvPr/>
        </p:nvSpPr>
        <p:spPr bwMode="auto">
          <a:xfrm>
            <a:off x="3981451" y="3294944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09" name="Freeform 25"/>
          <p:cNvSpPr>
            <a:spLocks noEditPoints="1"/>
          </p:cNvSpPr>
          <p:nvPr/>
        </p:nvSpPr>
        <p:spPr bwMode="auto">
          <a:xfrm>
            <a:off x="3976688" y="3288594"/>
            <a:ext cx="98425" cy="100013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7"/>
              </a:cxn>
              <a:cxn ang="0">
                <a:pos x="77" y="3"/>
              </a:cxn>
              <a:cxn ang="0">
                <a:pos x="88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4"/>
              </a:cxn>
              <a:cxn ang="0">
                <a:pos x="88" y="14"/>
              </a:cxn>
              <a:cxn ang="0">
                <a:pos x="13" y="89"/>
              </a:cxn>
              <a:cxn ang="0">
                <a:pos x="13" y="77"/>
              </a:cxn>
              <a:cxn ang="0">
                <a:pos x="88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5" h="167">
                <a:moveTo>
                  <a:pt x="88" y="163"/>
                </a:moveTo>
                <a:cubicBezTo>
                  <a:pt x="85" y="167"/>
                  <a:pt x="80" y="167"/>
                  <a:pt x="77" y="163"/>
                </a:cubicBezTo>
                <a:lnTo>
                  <a:pt x="2" y="89"/>
                </a:lnTo>
                <a:cubicBezTo>
                  <a:pt x="0" y="87"/>
                  <a:pt x="0" y="85"/>
                  <a:pt x="0" y="83"/>
                </a:cubicBezTo>
                <a:cubicBezTo>
                  <a:pt x="0" y="81"/>
                  <a:pt x="0" y="79"/>
                  <a:pt x="2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7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3" y="89"/>
                </a:cubicBezTo>
                <a:lnTo>
                  <a:pt x="88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4"/>
                </a:lnTo>
                <a:lnTo>
                  <a:pt x="88" y="14"/>
                </a:lnTo>
                <a:lnTo>
                  <a:pt x="13" y="89"/>
                </a:lnTo>
                <a:lnTo>
                  <a:pt x="13" y="77"/>
                </a:lnTo>
                <a:lnTo>
                  <a:pt x="88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10" name="Freeform 26"/>
          <p:cNvSpPr>
            <a:spLocks/>
          </p:cNvSpPr>
          <p:nvPr/>
        </p:nvSpPr>
        <p:spPr bwMode="auto">
          <a:xfrm>
            <a:off x="3767138" y="3371144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11" name="Freeform 27"/>
          <p:cNvSpPr>
            <a:spLocks noEditPoints="1"/>
          </p:cNvSpPr>
          <p:nvPr/>
        </p:nvSpPr>
        <p:spPr bwMode="auto">
          <a:xfrm>
            <a:off x="3762376" y="3364794"/>
            <a:ext cx="98425" cy="100013"/>
          </a:xfrm>
          <a:custGeom>
            <a:avLst/>
            <a:gdLst/>
            <a:ahLst/>
            <a:cxnLst>
              <a:cxn ang="0">
                <a:pos x="88" y="164"/>
              </a:cxn>
              <a:cxn ang="0">
                <a:pos x="77" y="164"/>
              </a:cxn>
              <a:cxn ang="0">
                <a:pos x="2" y="89"/>
              </a:cxn>
              <a:cxn ang="0">
                <a:pos x="0" y="83"/>
              </a:cxn>
              <a:cxn ang="0">
                <a:pos x="2" y="78"/>
              </a:cxn>
              <a:cxn ang="0">
                <a:pos x="77" y="3"/>
              </a:cxn>
              <a:cxn ang="0">
                <a:pos x="88" y="3"/>
              </a:cxn>
              <a:cxn ang="0">
                <a:pos x="163" y="78"/>
              </a:cxn>
              <a:cxn ang="0">
                <a:pos x="165" y="83"/>
              </a:cxn>
              <a:cxn ang="0">
                <a:pos x="163" y="89"/>
              </a:cxn>
              <a:cxn ang="0">
                <a:pos x="88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4"/>
              </a:cxn>
              <a:cxn ang="0">
                <a:pos x="88" y="14"/>
              </a:cxn>
              <a:cxn ang="0">
                <a:pos x="13" y="89"/>
              </a:cxn>
              <a:cxn ang="0">
                <a:pos x="13" y="78"/>
              </a:cxn>
              <a:cxn ang="0">
                <a:pos x="88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5" h="167">
                <a:moveTo>
                  <a:pt x="88" y="164"/>
                </a:moveTo>
                <a:cubicBezTo>
                  <a:pt x="85" y="167"/>
                  <a:pt x="80" y="167"/>
                  <a:pt x="77" y="164"/>
                </a:cubicBezTo>
                <a:lnTo>
                  <a:pt x="2" y="89"/>
                </a:lnTo>
                <a:cubicBezTo>
                  <a:pt x="0" y="88"/>
                  <a:pt x="0" y="86"/>
                  <a:pt x="0" y="83"/>
                </a:cubicBezTo>
                <a:cubicBezTo>
                  <a:pt x="0" y="81"/>
                  <a:pt x="0" y="79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8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6"/>
                  <a:pt x="164" y="88"/>
                  <a:pt x="163" y="89"/>
                </a:cubicBezTo>
                <a:lnTo>
                  <a:pt x="88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4"/>
                </a:lnTo>
                <a:lnTo>
                  <a:pt x="88" y="14"/>
                </a:lnTo>
                <a:lnTo>
                  <a:pt x="13" y="89"/>
                </a:lnTo>
                <a:lnTo>
                  <a:pt x="13" y="78"/>
                </a:lnTo>
                <a:lnTo>
                  <a:pt x="88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12" name="Freeform 28"/>
          <p:cNvSpPr>
            <a:spLocks/>
          </p:cNvSpPr>
          <p:nvPr/>
        </p:nvSpPr>
        <p:spPr bwMode="auto">
          <a:xfrm>
            <a:off x="3613151" y="3425119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13" name="Freeform 29"/>
          <p:cNvSpPr>
            <a:spLocks noEditPoints="1"/>
          </p:cNvSpPr>
          <p:nvPr/>
        </p:nvSpPr>
        <p:spPr bwMode="auto">
          <a:xfrm>
            <a:off x="3608388" y="3420356"/>
            <a:ext cx="98425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7" y="163"/>
              </a:cxn>
              <a:cxn ang="0">
                <a:pos x="3" y="89"/>
              </a:cxn>
              <a:cxn ang="0">
                <a:pos x="0" y="83"/>
              </a:cxn>
              <a:cxn ang="0">
                <a:pos x="3" y="77"/>
              </a:cxn>
              <a:cxn ang="0">
                <a:pos x="77" y="3"/>
              </a:cxn>
              <a:cxn ang="0">
                <a:pos x="89" y="3"/>
              </a:cxn>
              <a:cxn ang="0">
                <a:pos x="164" y="77"/>
              </a:cxn>
              <a:cxn ang="0">
                <a:pos x="166" y="83"/>
              </a:cxn>
              <a:cxn ang="0">
                <a:pos x="164" y="89"/>
              </a:cxn>
              <a:cxn ang="0">
                <a:pos x="89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7"/>
              </a:cxn>
              <a:cxn ang="0">
                <a:pos x="89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6" h="166">
                <a:moveTo>
                  <a:pt x="89" y="163"/>
                </a:moveTo>
                <a:cubicBezTo>
                  <a:pt x="86" y="166"/>
                  <a:pt x="81" y="166"/>
                  <a:pt x="77" y="163"/>
                </a:cubicBezTo>
                <a:lnTo>
                  <a:pt x="3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3" y="77"/>
                </a:cubicBezTo>
                <a:lnTo>
                  <a:pt x="77" y="3"/>
                </a:lnTo>
                <a:cubicBezTo>
                  <a:pt x="81" y="0"/>
                  <a:pt x="86" y="0"/>
                  <a:pt x="89" y="3"/>
                </a:cubicBezTo>
                <a:lnTo>
                  <a:pt x="164" y="77"/>
                </a:lnTo>
                <a:cubicBezTo>
                  <a:pt x="165" y="79"/>
                  <a:pt x="166" y="81"/>
                  <a:pt x="166" y="83"/>
                </a:cubicBezTo>
                <a:cubicBezTo>
                  <a:pt x="166" y="85"/>
                  <a:pt x="165" y="87"/>
                  <a:pt x="164" y="89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4"/>
                </a:lnTo>
                <a:lnTo>
                  <a:pt x="89" y="14"/>
                </a:lnTo>
                <a:lnTo>
                  <a:pt x="14" y="89"/>
                </a:lnTo>
                <a:lnTo>
                  <a:pt x="14" y="77"/>
                </a:lnTo>
                <a:lnTo>
                  <a:pt x="89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14" name="Freeform 30"/>
          <p:cNvSpPr>
            <a:spLocks/>
          </p:cNvSpPr>
          <p:nvPr/>
        </p:nvSpPr>
        <p:spPr bwMode="auto">
          <a:xfrm>
            <a:off x="3519488" y="3458456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15" name="Freeform 31"/>
          <p:cNvSpPr>
            <a:spLocks noEditPoints="1"/>
          </p:cNvSpPr>
          <p:nvPr/>
        </p:nvSpPr>
        <p:spPr bwMode="auto">
          <a:xfrm>
            <a:off x="3514726" y="3453694"/>
            <a:ext cx="98425" cy="98425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8" y="164"/>
              </a:cxn>
              <a:cxn ang="0">
                <a:pos x="3" y="90"/>
              </a:cxn>
              <a:cxn ang="0">
                <a:pos x="0" y="84"/>
              </a:cxn>
              <a:cxn ang="0">
                <a:pos x="3" y="78"/>
              </a:cxn>
              <a:cxn ang="0">
                <a:pos x="78" y="4"/>
              </a:cxn>
              <a:cxn ang="0">
                <a:pos x="89" y="4"/>
              </a:cxn>
              <a:cxn ang="0">
                <a:pos x="164" y="78"/>
              </a:cxn>
              <a:cxn ang="0">
                <a:pos x="166" y="84"/>
              </a:cxn>
              <a:cxn ang="0">
                <a:pos x="164" y="90"/>
              </a:cxn>
              <a:cxn ang="0">
                <a:pos x="89" y="164"/>
              </a:cxn>
              <a:cxn ang="0">
                <a:pos x="152" y="78"/>
              </a:cxn>
              <a:cxn ang="0">
                <a:pos x="152" y="90"/>
              </a:cxn>
              <a:cxn ang="0">
                <a:pos x="78" y="15"/>
              </a:cxn>
              <a:cxn ang="0">
                <a:pos x="89" y="15"/>
              </a:cxn>
              <a:cxn ang="0">
                <a:pos x="14" y="90"/>
              </a:cxn>
              <a:cxn ang="0">
                <a:pos x="14" y="78"/>
              </a:cxn>
              <a:cxn ang="0">
                <a:pos x="89" y="153"/>
              </a:cxn>
              <a:cxn ang="0">
                <a:pos x="78" y="153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9" y="164"/>
                </a:moveTo>
                <a:cubicBezTo>
                  <a:pt x="86" y="167"/>
                  <a:pt x="81" y="167"/>
                  <a:pt x="78" y="164"/>
                </a:cubicBezTo>
                <a:lnTo>
                  <a:pt x="3" y="90"/>
                </a:lnTo>
                <a:cubicBezTo>
                  <a:pt x="1" y="88"/>
                  <a:pt x="0" y="86"/>
                  <a:pt x="0" y="84"/>
                </a:cubicBezTo>
                <a:cubicBezTo>
                  <a:pt x="0" y="82"/>
                  <a:pt x="1" y="80"/>
                  <a:pt x="3" y="78"/>
                </a:cubicBezTo>
                <a:lnTo>
                  <a:pt x="78" y="4"/>
                </a:lnTo>
                <a:cubicBezTo>
                  <a:pt x="81" y="0"/>
                  <a:pt x="86" y="0"/>
                  <a:pt x="89" y="4"/>
                </a:cubicBezTo>
                <a:lnTo>
                  <a:pt x="164" y="78"/>
                </a:lnTo>
                <a:cubicBezTo>
                  <a:pt x="165" y="80"/>
                  <a:pt x="166" y="82"/>
                  <a:pt x="166" y="84"/>
                </a:cubicBezTo>
                <a:cubicBezTo>
                  <a:pt x="166" y="86"/>
                  <a:pt x="165" y="88"/>
                  <a:pt x="164" y="90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90"/>
                </a:lnTo>
                <a:lnTo>
                  <a:pt x="78" y="15"/>
                </a:lnTo>
                <a:lnTo>
                  <a:pt x="89" y="15"/>
                </a:lnTo>
                <a:lnTo>
                  <a:pt x="14" y="90"/>
                </a:lnTo>
                <a:lnTo>
                  <a:pt x="14" y="78"/>
                </a:lnTo>
                <a:lnTo>
                  <a:pt x="89" y="153"/>
                </a:lnTo>
                <a:lnTo>
                  <a:pt x="78" y="153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16" name="Freeform 32"/>
          <p:cNvSpPr>
            <a:spLocks/>
          </p:cNvSpPr>
          <p:nvPr/>
        </p:nvSpPr>
        <p:spPr bwMode="auto">
          <a:xfrm>
            <a:off x="3562351" y="2475794"/>
            <a:ext cx="2847975" cy="1028700"/>
          </a:xfrm>
          <a:custGeom>
            <a:avLst/>
            <a:gdLst/>
            <a:ahLst/>
            <a:cxnLst>
              <a:cxn ang="0">
                <a:pos x="7" y="1714"/>
              </a:cxn>
              <a:cxn ang="0">
                <a:pos x="4775" y="2"/>
              </a:cxn>
              <a:cxn ang="0">
                <a:pos x="4785" y="7"/>
              </a:cxn>
              <a:cxn ang="0">
                <a:pos x="4780" y="17"/>
              </a:cxn>
              <a:cxn ang="0">
                <a:pos x="12" y="1729"/>
              </a:cxn>
              <a:cxn ang="0">
                <a:pos x="2" y="1724"/>
              </a:cxn>
              <a:cxn ang="0">
                <a:pos x="7" y="1714"/>
              </a:cxn>
            </a:cxnLst>
            <a:rect l="0" t="0" r="r" b="b"/>
            <a:pathLst>
              <a:path w="4786" h="1730">
                <a:moveTo>
                  <a:pt x="7" y="1714"/>
                </a:moveTo>
                <a:lnTo>
                  <a:pt x="4775" y="2"/>
                </a:lnTo>
                <a:cubicBezTo>
                  <a:pt x="4779" y="0"/>
                  <a:pt x="4784" y="3"/>
                  <a:pt x="4785" y="7"/>
                </a:cubicBezTo>
                <a:cubicBezTo>
                  <a:pt x="4786" y="11"/>
                  <a:pt x="4784" y="16"/>
                  <a:pt x="4780" y="17"/>
                </a:cubicBezTo>
                <a:lnTo>
                  <a:pt x="12" y="1729"/>
                </a:lnTo>
                <a:cubicBezTo>
                  <a:pt x="8" y="1730"/>
                  <a:pt x="3" y="1728"/>
                  <a:pt x="2" y="1724"/>
                </a:cubicBezTo>
                <a:cubicBezTo>
                  <a:pt x="0" y="1720"/>
                  <a:pt x="3" y="1715"/>
                  <a:pt x="7" y="1714"/>
                </a:cubicBez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3217" name="Rectangle 33"/>
          <p:cNvSpPr>
            <a:spLocks noChangeArrowheads="1"/>
          </p:cNvSpPr>
          <p:nvPr/>
        </p:nvSpPr>
        <p:spPr bwMode="auto">
          <a:xfrm>
            <a:off x="3219451" y="2604321"/>
            <a:ext cx="12936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y = 2.5101x + 23.744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218" name="Rectangle 34"/>
          <p:cNvSpPr>
            <a:spLocks noChangeArrowheads="1"/>
          </p:cNvSpPr>
          <p:nvPr/>
        </p:nvSpPr>
        <p:spPr bwMode="auto">
          <a:xfrm>
            <a:off x="3807475" y="2834358"/>
            <a:ext cx="3606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R² = 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219" name="Rectangle 35"/>
          <p:cNvSpPr>
            <a:spLocks noChangeArrowheads="1"/>
          </p:cNvSpPr>
          <p:nvPr/>
        </p:nvSpPr>
        <p:spPr bwMode="auto">
          <a:xfrm>
            <a:off x="2428876" y="453636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220" name="Rectangle 36"/>
          <p:cNvSpPr>
            <a:spLocks noChangeArrowheads="1"/>
          </p:cNvSpPr>
          <p:nvPr/>
        </p:nvSpPr>
        <p:spPr bwMode="auto">
          <a:xfrm>
            <a:off x="2428876" y="409821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221" name="Rectangle 37"/>
          <p:cNvSpPr>
            <a:spLocks noChangeArrowheads="1"/>
          </p:cNvSpPr>
          <p:nvPr/>
        </p:nvSpPr>
        <p:spPr bwMode="auto">
          <a:xfrm>
            <a:off x="2428876" y="366006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24.0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222" name="Rectangle 38"/>
          <p:cNvSpPr>
            <a:spLocks noChangeArrowheads="1"/>
          </p:cNvSpPr>
          <p:nvPr/>
        </p:nvSpPr>
        <p:spPr bwMode="auto">
          <a:xfrm>
            <a:off x="2428876" y="322191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26.0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223" name="Rectangle 39"/>
          <p:cNvSpPr>
            <a:spLocks noChangeArrowheads="1"/>
          </p:cNvSpPr>
          <p:nvPr/>
        </p:nvSpPr>
        <p:spPr bwMode="auto">
          <a:xfrm>
            <a:off x="2428876" y="278376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28.0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224" name="Rectangle 40"/>
          <p:cNvSpPr>
            <a:spLocks noChangeArrowheads="1"/>
          </p:cNvSpPr>
          <p:nvPr/>
        </p:nvSpPr>
        <p:spPr bwMode="auto">
          <a:xfrm>
            <a:off x="2428876" y="2347206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225" name="Rectangle 41"/>
          <p:cNvSpPr>
            <a:spLocks noChangeArrowheads="1"/>
          </p:cNvSpPr>
          <p:nvPr/>
        </p:nvSpPr>
        <p:spPr bwMode="auto">
          <a:xfrm>
            <a:off x="2659063" y="4737981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226" name="Rectangle 42"/>
          <p:cNvSpPr>
            <a:spLocks noChangeArrowheads="1"/>
          </p:cNvSpPr>
          <p:nvPr/>
        </p:nvSpPr>
        <p:spPr bwMode="auto">
          <a:xfrm>
            <a:off x="3425826" y="4737981"/>
            <a:ext cx="28416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227" name="Rectangle 43"/>
          <p:cNvSpPr>
            <a:spLocks noChangeArrowheads="1"/>
          </p:cNvSpPr>
          <p:nvPr/>
        </p:nvSpPr>
        <p:spPr bwMode="auto">
          <a:xfrm>
            <a:off x="4194176" y="4737981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228" name="Rectangle 44"/>
          <p:cNvSpPr>
            <a:spLocks noChangeArrowheads="1"/>
          </p:cNvSpPr>
          <p:nvPr/>
        </p:nvSpPr>
        <p:spPr bwMode="auto">
          <a:xfrm>
            <a:off x="4960938" y="4737981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229" name="Rectangle 45"/>
          <p:cNvSpPr>
            <a:spLocks noChangeArrowheads="1"/>
          </p:cNvSpPr>
          <p:nvPr/>
        </p:nvSpPr>
        <p:spPr bwMode="auto">
          <a:xfrm>
            <a:off x="5729288" y="4737981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230" name="Rectangle 46"/>
          <p:cNvSpPr>
            <a:spLocks noChangeArrowheads="1"/>
          </p:cNvSpPr>
          <p:nvPr/>
        </p:nvSpPr>
        <p:spPr bwMode="auto">
          <a:xfrm>
            <a:off x="6496051" y="4737981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301" y="1588628"/>
            <a:ext cx="6409236" cy="385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63363" y="900457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6 (Mod6)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83362" y="5194803"/>
            <a:ext cx="323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, x direction, kilometers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76516" y="3147059"/>
            <a:ext cx="28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 Production, A,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218939" y="2387504"/>
            <a:ext cx="1080745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0.70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1.50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2.90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3.85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2.00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5.45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3.65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7.75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5.00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2.90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</p:txBody>
      </p:sp>
      <p:sp>
        <p:nvSpPr>
          <p:cNvPr id="8" name="Right Arrow 7"/>
          <p:cNvSpPr/>
          <p:nvPr/>
        </p:nvSpPr>
        <p:spPr>
          <a:xfrm rot="5400000">
            <a:off x="2456244" y="4032529"/>
            <a:ext cx="798510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0.70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3011784" y="3769999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1.50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3554970" y="3270532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2.90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4085294" y="2958760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3.85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5400000">
            <a:off x="4621770" y="3583121"/>
            <a:ext cx="798512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2.00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5146343" y="2413814"/>
            <a:ext cx="798510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5.45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5697994" y="3032682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3.65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16200000" flipV="1">
            <a:off x="6248422" y="2469894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7.75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6768150" y="2557903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5.00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7315223" y="3279124"/>
            <a:ext cx="798512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2.90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9474" y="2943120"/>
            <a:ext cx="44196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63363" y="688439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6 (Mod6)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80223" y="5536573"/>
            <a:ext cx="3428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Radiogenic Heat Production, A,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W/m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070729" y="4040477"/>
            <a:ext cx="2652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Surface heat Flow, Q, mW/m</a:t>
            </a:r>
            <a:r>
              <a:rPr lang="en-US" sz="1600" baseline="30000" dirty="0" smtClean="0"/>
              <a:t>2</a:t>
            </a:r>
            <a:endParaRPr lang="en-US" sz="16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73573" y="1171902"/>
            <a:ext cx="81968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linear relation between surface heat flow (Q) and the heat production (A)</a:t>
            </a:r>
          </a:p>
          <a:p>
            <a:pPr algn="ctr"/>
            <a:r>
              <a:rPr lang="en-US" sz="2000" dirty="0" smtClean="0"/>
              <a:t>of rocks exposed at the surface for Model 6: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True depth: 10 km; true basal heat flow, Q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, 25.0 mW/m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363" y="914105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6 (Mod6)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61108" y="4745186"/>
            <a:ext cx="190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 – Slope, km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199071" y="3209677"/>
            <a:ext cx="193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Intercept,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94212" name="AutoShape 4"/>
          <p:cNvSpPr>
            <a:spLocks noChangeAspect="1" noChangeArrowheads="1" noTextEdit="1"/>
          </p:cNvSpPr>
          <p:nvPr/>
        </p:nvSpPr>
        <p:spPr bwMode="auto">
          <a:xfrm>
            <a:off x="2281238" y="2148174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2771776" y="2295812"/>
            <a:ext cx="3838575" cy="2190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2762251" y="2291049"/>
            <a:ext cx="9525" cy="2190750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17" name="Freeform 9"/>
          <p:cNvSpPr>
            <a:spLocks noEditPoints="1"/>
          </p:cNvSpPr>
          <p:nvPr/>
        </p:nvSpPr>
        <p:spPr bwMode="auto">
          <a:xfrm>
            <a:off x="2728913" y="2286287"/>
            <a:ext cx="38100" cy="2200275"/>
          </a:xfrm>
          <a:custGeom>
            <a:avLst/>
            <a:gdLst/>
            <a:ahLst/>
            <a:cxnLst>
              <a:cxn ang="0">
                <a:pos x="0" y="1380"/>
              </a:cxn>
              <a:cxn ang="0">
                <a:pos x="24" y="1380"/>
              </a:cxn>
              <a:cxn ang="0">
                <a:pos x="24" y="1386"/>
              </a:cxn>
              <a:cxn ang="0">
                <a:pos x="0" y="1386"/>
              </a:cxn>
              <a:cxn ang="0">
                <a:pos x="0" y="1380"/>
              </a:cxn>
              <a:cxn ang="0">
                <a:pos x="0" y="1152"/>
              </a:cxn>
              <a:cxn ang="0">
                <a:pos x="24" y="1152"/>
              </a:cxn>
              <a:cxn ang="0">
                <a:pos x="24" y="1158"/>
              </a:cxn>
              <a:cxn ang="0">
                <a:pos x="0" y="1158"/>
              </a:cxn>
              <a:cxn ang="0">
                <a:pos x="0" y="1152"/>
              </a:cxn>
              <a:cxn ang="0">
                <a:pos x="0" y="924"/>
              </a:cxn>
              <a:cxn ang="0">
                <a:pos x="24" y="924"/>
              </a:cxn>
              <a:cxn ang="0">
                <a:pos x="24" y="930"/>
              </a:cxn>
              <a:cxn ang="0">
                <a:pos x="0" y="930"/>
              </a:cxn>
              <a:cxn ang="0">
                <a:pos x="0" y="924"/>
              </a:cxn>
              <a:cxn ang="0">
                <a:pos x="0" y="690"/>
              </a:cxn>
              <a:cxn ang="0">
                <a:pos x="24" y="690"/>
              </a:cxn>
              <a:cxn ang="0">
                <a:pos x="24" y="696"/>
              </a:cxn>
              <a:cxn ang="0">
                <a:pos x="0" y="696"/>
              </a:cxn>
              <a:cxn ang="0">
                <a:pos x="0" y="690"/>
              </a:cxn>
              <a:cxn ang="0">
                <a:pos x="0" y="462"/>
              </a:cxn>
              <a:cxn ang="0">
                <a:pos x="24" y="462"/>
              </a:cxn>
              <a:cxn ang="0">
                <a:pos x="24" y="468"/>
              </a:cxn>
              <a:cxn ang="0">
                <a:pos x="0" y="468"/>
              </a:cxn>
              <a:cxn ang="0">
                <a:pos x="0" y="462"/>
              </a:cxn>
              <a:cxn ang="0">
                <a:pos x="0" y="234"/>
              </a:cxn>
              <a:cxn ang="0">
                <a:pos x="24" y="234"/>
              </a:cxn>
              <a:cxn ang="0">
                <a:pos x="24" y="240"/>
              </a:cxn>
              <a:cxn ang="0">
                <a:pos x="0" y="240"/>
              </a:cxn>
              <a:cxn ang="0">
                <a:pos x="0" y="234"/>
              </a:cxn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4" h="1386">
                <a:moveTo>
                  <a:pt x="0" y="1380"/>
                </a:moveTo>
                <a:lnTo>
                  <a:pt x="24" y="1380"/>
                </a:lnTo>
                <a:lnTo>
                  <a:pt x="24" y="1386"/>
                </a:lnTo>
                <a:lnTo>
                  <a:pt x="0" y="1386"/>
                </a:lnTo>
                <a:lnTo>
                  <a:pt x="0" y="1380"/>
                </a:lnTo>
                <a:close/>
                <a:moveTo>
                  <a:pt x="0" y="1152"/>
                </a:moveTo>
                <a:lnTo>
                  <a:pt x="24" y="1152"/>
                </a:lnTo>
                <a:lnTo>
                  <a:pt x="24" y="1158"/>
                </a:lnTo>
                <a:lnTo>
                  <a:pt x="0" y="1158"/>
                </a:lnTo>
                <a:lnTo>
                  <a:pt x="0" y="1152"/>
                </a:lnTo>
                <a:close/>
                <a:moveTo>
                  <a:pt x="0" y="924"/>
                </a:moveTo>
                <a:lnTo>
                  <a:pt x="24" y="924"/>
                </a:lnTo>
                <a:lnTo>
                  <a:pt x="24" y="930"/>
                </a:lnTo>
                <a:lnTo>
                  <a:pt x="0" y="930"/>
                </a:lnTo>
                <a:lnTo>
                  <a:pt x="0" y="924"/>
                </a:lnTo>
                <a:close/>
                <a:moveTo>
                  <a:pt x="0" y="690"/>
                </a:moveTo>
                <a:lnTo>
                  <a:pt x="24" y="690"/>
                </a:lnTo>
                <a:lnTo>
                  <a:pt x="24" y="696"/>
                </a:lnTo>
                <a:lnTo>
                  <a:pt x="0" y="696"/>
                </a:lnTo>
                <a:lnTo>
                  <a:pt x="0" y="690"/>
                </a:lnTo>
                <a:close/>
                <a:moveTo>
                  <a:pt x="0" y="462"/>
                </a:moveTo>
                <a:lnTo>
                  <a:pt x="24" y="462"/>
                </a:lnTo>
                <a:lnTo>
                  <a:pt x="24" y="468"/>
                </a:lnTo>
                <a:lnTo>
                  <a:pt x="0" y="468"/>
                </a:lnTo>
                <a:lnTo>
                  <a:pt x="0" y="462"/>
                </a:lnTo>
                <a:close/>
                <a:moveTo>
                  <a:pt x="0" y="234"/>
                </a:moveTo>
                <a:lnTo>
                  <a:pt x="24" y="234"/>
                </a:lnTo>
                <a:lnTo>
                  <a:pt x="24" y="240"/>
                </a:lnTo>
                <a:lnTo>
                  <a:pt x="0" y="240"/>
                </a:lnTo>
                <a:lnTo>
                  <a:pt x="0" y="234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2767013" y="4477037"/>
            <a:ext cx="3838575" cy="9525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19" name="Freeform 11"/>
          <p:cNvSpPr>
            <a:spLocks noEditPoints="1"/>
          </p:cNvSpPr>
          <p:nvPr/>
        </p:nvSpPr>
        <p:spPr bwMode="auto">
          <a:xfrm>
            <a:off x="2762251" y="4481799"/>
            <a:ext cx="3848100" cy="381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24"/>
              </a:cxn>
              <a:cxn ang="0">
                <a:pos x="0" y="24"/>
              </a:cxn>
              <a:cxn ang="0">
                <a:pos x="0" y="0"/>
              </a:cxn>
              <a:cxn ang="0">
                <a:pos x="6" y="0"/>
              </a:cxn>
              <a:cxn ang="0">
                <a:pos x="492" y="0"/>
              </a:cxn>
              <a:cxn ang="0">
                <a:pos x="492" y="24"/>
              </a:cxn>
              <a:cxn ang="0">
                <a:pos x="486" y="24"/>
              </a:cxn>
              <a:cxn ang="0">
                <a:pos x="486" y="0"/>
              </a:cxn>
              <a:cxn ang="0">
                <a:pos x="492" y="0"/>
              </a:cxn>
              <a:cxn ang="0">
                <a:pos x="972" y="0"/>
              </a:cxn>
              <a:cxn ang="0">
                <a:pos x="972" y="24"/>
              </a:cxn>
              <a:cxn ang="0">
                <a:pos x="966" y="24"/>
              </a:cxn>
              <a:cxn ang="0">
                <a:pos x="966" y="0"/>
              </a:cxn>
              <a:cxn ang="0">
                <a:pos x="972" y="0"/>
              </a:cxn>
              <a:cxn ang="0">
                <a:pos x="1458" y="0"/>
              </a:cxn>
              <a:cxn ang="0">
                <a:pos x="1458" y="24"/>
              </a:cxn>
              <a:cxn ang="0">
                <a:pos x="1452" y="24"/>
              </a:cxn>
              <a:cxn ang="0">
                <a:pos x="1452" y="0"/>
              </a:cxn>
              <a:cxn ang="0">
                <a:pos x="1458" y="0"/>
              </a:cxn>
              <a:cxn ang="0">
                <a:pos x="1938" y="0"/>
              </a:cxn>
              <a:cxn ang="0">
                <a:pos x="1938" y="24"/>
              </a:cxn>
              <a:cxn ang="0">
                <a:pos x="1932" y="24"/>
              </a:cxn>
              <a:cxn ang="0">
                <a:pos x="1932" y="0"/>
              </a:cxn>
              <a:cxn ang="0">
                <a:pos x="1938" y="0"/>
              </a:cxn>
              <a:cxn ang="0">
                <a:pos x="2424" y="0"/>
              </a:cxn>
              <a:cxn ang="0">
                <a:pos x="2424" y="24"/>
              </a:cxn>
              <a:cxn ang="0">
                <a:pos x="2418" y="24"/>
              </a:cxn>
              <a:cxn ang="0">
                <a:pos x="2418" y="0"/>
              </a:cxn>
              <a:cxn ang="0">
                <a:pos x="2424" y="0"/>
              </a:cxn>
            </a:cxnLst>
            <a:rect l="0" t="0" r="r" b="b"/>
            <a:pathLst>
              <a:path w="2424" h="24">
                <a:moveTo>
                  <a:pt x="6" y="0"/>
                </a:moveTo>
                <a:lnTo>
                  <a:pt x="6" y="24"/>
                </a:lnTo>
                <a:lnTo>
                  <a:pt x="0" y="24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492" y="0"/>
                </a:moveTo>
                <a:lnTo>
                  <a:pt x="492" y="24"/>
                </a:lnTo>
                <a:lnTo>
                  <a:pt x="486" y="24"/>
                </a:lnTo>
                <a:lnTo>
                  <a:pt x="486" y="0"/>
                </a:lnTo>
                <a:lnTo>
                  <a:pt x="492" y="0"/>
                </a:lnTo>
                <a:close/>
                <a:moveTo>
                  <a:pt x="972" y="0"/>
                </a:moveTo>
                <a:lnTo>
                  <a:pt x="972" y="24"/>
                </a:lnTo>
                <a:lnTo>
                  <a:pt x="966" y="24"/>
                </a:lnTo>
                <a:lnTo>
                  <a:pt x="966" y="0"/>
                </a:lnTo>
                <a:lnTo>
                  <a:pt x="972" y="0"/>
                </a:lnTo>
                <a:close/>
                <a:moveTo>
                  <a:pt x="1458" y="0"/>
                </a:moveTo>
                <a:lnTo>
                  <a:pt x="1458" y="24"/>
                </a:lnTo>
                <a:lnTo>
                  <a:pt x="1452" y="24"/>
                </a:lnTo>
                <a:lnTo>
                  <a:pt x="1452" y="0"/>
                </a:lnTo>
                <a:lnTo>
                  <a:pt x="1458" y="0"/>
                </a:lnTo>
                <a:close/>
                <a:moveTo>
                  <a:pt x="1938" y="0"/>
                </a:moveTo>
                <a:lnTo>
                  <a:pt x="1938" y="24"/>
                </a:lnTo>
                <a:lnTo>
                  <a:pt x="1932" y="24"/>
                </a:lnTo>
                <a:lnTo>
                  <a:pt x="1932" y="0"/>
                </a:lnTo>
                <a:lnTo>
                  <a:pt x="1938" y="0"/>
                </a:lnTo>
                <a:close/>
                <a:moveTo>
                  <a:pt x="2424" y="0"/>
                </a:moveTo>
                <a:lnTo>
                  <a:pt x="2424" y="24"/>
                </a:lnTo>
                <a:lnTo>
                  <a:pt x="2418" y="24"/>
                </a:lnTo>
                <a:lnTo>
                  <a:pt x="2418" y="0"/>
                </a:lnTo>
                <a:lnTo>
                  <a:pt x="2424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20" name="Freeform 12"/>
          <p:cNvSpPr>
            <a:spLocks/>
          </p:cNvSpPr>
          <p:nvPr/>
        </p:nvSpPr>
        <p:spPr bwMode="auto">
          <a:xfrm>
            <a:off x="5792788" y="2548224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21" name="Freeform 13"/>
          <p:cNvSpPr>
            <a:spLocks noEditPoints="1"/>
          </p:cNvSpPr>
          <p:nvPr/>
        </p:nvSpPr>
        <p:spPr bwMode="auto">
          <a:xfrm>
            <a:off x="5788026" y="2543462"/>
            <a:ext cx="98425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7" y="163"/>
              </a:cxn>
              <a:cxn ang="0">
                <a:pos x="3" y="89"/>
              </a:cxn>
              <a:cxn ang="0">
                <a:pos x="3" y="77"/>
              </a:cxn>
              <a:cxn ang="0">
                <a:pos x="77" y="3"/>
              </a:cxn>
              <a:cxn ang="0">
                <a:pos x="89" y="3"/>
              </a:cxn>
              <a:cxn ang="0">
                <a:pos x="163" y="77"/>
              </a:cxn>
              <a:cxn ang="0">
                <a:pos x="163" y="89"/>
              </a:cxn>
              <a:cxn ang="0">
                <a:pos x="89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7"/>
              </a:cxn>
              <a:cxn ang="0">
                <a:pos x="89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6" h="166">
                <a:moveTo>
                  <a:pt x="89" y="163"/>
                </a:moveTo>
                <a:cubicBezTo>
                  <a:pt x="86" y="166"/>
                  <a:pt x="80" y="166"/>
                  <a:pt x="77" y="163"/>
                </a:cubicBezTo>
                <a:lnTo>
                  <a:pt x="3" y="89"/>
                </a:lnTo>
                <a:cubicBezTo>
                  <a:pt x="0" y="85"/>
                  <a:pt x="0" y="80"/>
                  <a:pt x="3" y="77"/>
                </a:cubicBezTo>
                <a:lnTo>
                  <a:pt x="77" y="3"/>
                </a:lnTo>
                <a:cubicBezTo>
                  <a:pt x="80" y="0"/>
                  <a:pt x="86" y="0"/>
                  <a:pt x="89" y="3"/>
                </a:cubicBezTo>
                <a:lnTo>
                  <a:pt x="163" y="77"/>
                </a:lnTo>
                <a:cubicBezTo>
                  <a:pt x="166" y="80"/>
                  <a:pt x="166" y="85"/>
                  <a:pt x="163" y="89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4"/>
                </a:lnTo>
                <a:lnTo>
                  <a:pt x="89" y="14"/>
                </a:lnTo>
                <a:lnTo>
                  <a:pt x="14" y="89"/>
                </a:lnTo>
                <a:lnTo>
                  <a:pt x="14" y="77"/>
                </a:lnTo>
                <a:lnTo>
                  <a:pt x="89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22" name="Freeform 14"/>
          <p:cNvSpPr>
            <a:spLocks/>
          </p:cNvSpPr>
          <p:nvPr/>
        </p:nvSpPr>
        <p:spPr bwMode="auto">
          <a:xfrm>
            <a:off x="5386388" y="2721262"/>
            <a:ext cx="87313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9"/>
              </a:cxn>
              <a:cxn ang="0">
                <a:pos x="28" y="0"/>
              </a:cxn>
              <a:cxn ang="0">
                <a:pos x="55" y="29"/>
              </a:cxn>
              <a:cxn ang="0">
                <a:pos x="28" y="56"/>
              </a:cxn>
            </a:cxnLst>
            <a:rect l="0" t="0" r="r" b="b"/>
            <a:pathLst>
              <a:path w="55" h="56">
                <a:moveTo>
                  <a:pt x="28" y="56"/>
                </a:moveTo>
                <a:lnTo>
                  <a:pt x="0" y="29"/>
                </a:lnTo>
                <a:lnTo>
                  <a:pt x="28" y="0"/>
                </a:lnTo>
                <a:lnTo>
                  <a:pt x="55" y="29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23" name="Freeform 15"/>
          <p:cNvSpPr>
            <a:spLocks noEditPoints="1"/>
          </p:cNvSpPr>
          <p:nvPr/>
        </p:nvSpPr>
        <p:spPr bwMode="auto">
          <a:xfrm>
            <a:off x="5380038" y="2716499"/>
            <a:ext cx="100013" cy="100013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8" y="164"/>
              </a:cxn>
              <a:cxn ang="0">
                <a:pos x="4" y="89"/>
              </a:cxn>
              <a:cxn ang="0">
                <a:pos x="4" y="78"/>
              </a:cxn>
              <a:cxn ang="0">
                <a:pos x="78" y="3"/>
              </a:cxn>
              <a:cxn ang="0">
                <a:pos x="89" y="3"/>
              </a:cxn>
              <a:cxn ang="0">
                <a:pos x="164" y="78"/>
              </a:cxn>
              <a:cxn ang="0">
                <a:pos x="164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8" y="15"/>
              </a:cxn>
              <a:cxn ang="0">
                <a:pos x="89" y="15"/>
              </a:cxn>
              <a:cxn ang="0">
                <a:pos x="15" y="89"/>
              </a:cxn>
              <a:cxn ang="0">
                <a:pos x="15" y="78"/>
              </a:cxn>
              <a:cxn ang="0">
                <a:pos x="89" y="152"/>
              </a:cxn>
              <a:cxn ang="0">
                <a:pos x="78" y="152"/>
              </a:cxn>
              <a:cxn ang="0">
                <a:pos x="152" y="78"/>
              </a:cxn>
            </a:cxnLst>
            <a:rect l="0" t="0" r="r" b="b"/>
            <a:pathLst>
              <a:path w="167" h="167">
                <a:moveTo>
                  <a:pt x="89" y="164"/>
                </a:moveTo>
                <a:cubicBezTo>
                  <a:pt x="86" y="167"/>
                  <a:pt x="81" y="167"/>
                  <a:pt x="78" y="164"/>
                </a:cubicBezTo>
                <a:lnTo>
                  <a:pt x="4" y="89"/>
                </a:lnTo>
                <a:cubicBezTo>
                  <a:pt x="0" y="86"/>
                  <a:pt x="0" y="81"/>
                  <a:pt x="4" y="78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8"/>
                </a:lnTo>
                <a:cubicBezTo>
                  <a:pt x="167" y="81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8" y="15"/>
                </a:lnTo>
                <a:lnTo>
                  <a:pt x="89" y="15"/>
                </a:lnTo>
                <a:lnTo>
                  <a:pt x="15" y="89"/>
                </a:lnTo>
                <a:lnTo>
                  <a:pt x="15" y="78"/>
                </a:lnTo>
                <a:lnTo>
                  <a:pt x="89" y="152"/>
                </a:lnTo>
                <a:lnTo>
                  <a:pt x="78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24" name="Freeform 16"/>
          <p:cNvSpPr>
            <a:spLocks/>
          </p:cNvSpPr>
          <p:nvPr/>
        </p:nvSpPr>
        <p:spPr bwMode="auto">
          <a:xfrm>
            <a:off x="5011738" y="2881599"/>
            <a:ext cx="87313" cy="88900"/>
          </a:xfrm>
          <a:custGeom>
            <a:avLst/>
            <a:gdLst/>
            <a:ahLst/>
            <a:cxnLst>
              <a:cxn ang="0">
                <a:pos x="27" y="56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27" y="56"/>
              </a:cxn>
            </a:cxnLst>
            <a:rect l="0" t="0" r="r" b="b"/>
            <a:pathLst>
              <a:path w="55" h="56">
                <a:moveTo>
                  <a:pt x="27" y="56"/>
                </a:moveTo>
                <a:lnTo>
                  <a:pt x="0" y="28"/>
                </a:lnTo>
                <a:lnTo>
                  <a:pt x="27" y="0"/>
                </a:lnTo>
                <a:lnTo>
                  <a:pt x="55" y="28"/>
                </a:lnTo>
                <a:lnTo>
                  <a:pt x="27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25" name="Freeform 17"/>
          <p:cNvSpPr>
            <a:spLocks noEditPoints="1"/>
          </p:cNvSpPr>
          <p:nvPr/>
        </p:nvSpPr>
        <p:spPr bwMode="auto">
          <a:xfrm>
            <a:off x="5005388" y="2876837"/>
            <a:ext cx="100013" cy="98425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7" y="164"/>
              </a:cxn>
              <a:cxn ang="0">
                <a:pos x="3" y="89"/>
              </a:cxn>
              <a:cxn ang="0">
                <a:pos x="3" y="78"/>
              </a:cxn>
              <a:cxn ang="0">
                <a:pos x="77" y="4"/>
              </a:cxn>
              <a:cxn ang="0">
                <a:pos x="89" y="4"/>
              </a:cxn>
              <a:cxn ang="0">
                <a:pos x="163" y="78"/>
              </a:cxn>
              <a:cxn ang="0">
                <a:pos x="163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9" y="15"/>
              </a:cxn>
              <a:cxn ang="0">
                <a:pos x="14" y="89"/>
              </a:cxn>
              <a:cxn ang="0">
                <a:pos x="14" y="78"/>
              </a:cxn>
              <a:cxn ang="0">
                <a:pos x="89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9" y="164"/>
                </a:moveTo>
                <a:cubicBezTo>
                  <a:pt x="86" y="167"/>
                  <a:pt x="80" y="167"/>
                  <a:pt x="77" y="164"/>
                </a:cubicBezTo>
                <a:lnTo>
                  <a:pt x="3" y="89"/>
                </a:lnTo>
                <a:cubicBezTo>
                  <a:pt x="0" y="86"/>
                  <a:pt x="0" y="81"/>
                  <a:pt x="3" y="78"/>
                </a:cubicBezTo>
                <a:lnTo>
                  <a:pt x="77" y="4"/>
                </a:lnTo>
                <a:cubicBezTo>
                  <a:pt x="80" y="0"/>
                  <a:pt x="86" y="0"/>
                  <a:pt x="89" y="4"/>
                </a:cubicBezTo>
                <a:lnTo>
                  <a:pt x="163" y="78"/>
                </a:lnTo>
                <a:cubicBezTo>
                  <a:pt x="166" y="81"/>
                  <a:pt x="166" y="86"/>
                  <a:pt x="163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9" y="15"/>
                </a:lnTo>
                <a:lnTo>
                  <a:pt x="14" y="89"/>
                </a:lnTo>
                <a:lnTo>
                  <a:pt x="14" y="78"/>
                </a:lnTo>
                <a:lnTo>
                  <a:pt x="89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26" name="Freeform 18"/>
          <p:cNvSpPr>
            <a:spLocks/>
          </p:cNvSpPr>
          <p:nvPr/>
        </p:nvSpPr>
        <p:spPr bwMode="auto">
          <a:xfrm>
            <a:off x="4672013" y="3026062"/>
            <a:ext cx="87313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5" y="28"/>
              </a:cxn>
              <a:cxn ang="0">
                <a:pos x="28" y="56"/>
              </a:cxn>
            </a:cxnLst>
            <a:rect l="0" t="0" r="r" b="b"/>
            <a:pathLst>
              <a:path w="55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5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27" name="Freeform 19"/>
          <p:cNvSpPr>
            <a:spLocks noEditPoints="1"/>
          </p:cNvSpPr>
          <p:nvPr/>
        </p:nvSpPr>
        <p:spPr bwMode="auto">
          <a:xfrm>
            <a:off x="4665663" y="3021299"/>
            <a:ext cx="100013" cy="98425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8" y="164"/>
              </a:cxn>
              <a:cxn ang="0">
                <a:pos x="3" y="89"/>
              </a:cxn>
              <a:cxn ang="0">
                <a:pos x="3" y="78"/>
              </a:cxn>
              <a:cxn ang="0">
                <a:pos x="78" y="3"/>
              </a:cxn>
              <a:cxn ang="0">
                <a:pos x="89" y="3"/>
              </a:cxn>
              <a:cxn ang="0">
                <a:pos x="164" y="78"/>
              </a:cxn>
              <a:cxn ang="0">
                <a:pos x="164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8" y="15"/>
              </a:cxn>
              <a:cxn ang="0">
                <a:pos x="89" y="15"/>
              </a:cxn>
              <a:cxn ang="0">
                <a:pos x="15" y="89"/>
              </a:cxn>
              <a:cxn ang="0">
                <a:pos x="15" y="78"/>
              </a:cxn>
              <a:cxn ang="0">
                <a:pos x="89" y="152"/>
              </a:cxn>
              <a:cxn ang="0">
                <a:pos x="78" y="152"/>
              </a:cxn>
              <a:cxn ang="0">
                <a:pos x="152" y="78"/>
              </a:cxn>
            </a:cxnLst>
            <a:rect l="0" t="0" r="r" b="b"/>
            <a:pathLst>
              <a:path w="167" h="167">
                <a:moveTo>
                  <a:pt x="89" y="164"/>
                </a:moveTo>
                <a:cubicBezTo>
                  <a:pt x="86" y="167"/>
                  <a:pt x="81" y="167"/>
                  <a:pt x="78" y="164"/>
                </a:cubicBezTo>
                <a:lnTo>
                  <a:pt x="3" y="89"/>
                </a:lnTo>
                <a:cubicBezTo>
                  <a:pt x="0" y="86"/>
                  <a:pt x="0" y="81"/>
                  <a:pt x="3" y="78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8"/>
                </a:lnTo>
                <a:cubicBezTo>
                  <a:pt x="167" y="81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8" y="15"/>
                </a:lnTo>
                <a:lnTo>
                  <a:pt x="89" y="15"/>
                </a:lnTo>
                <a:lnTo>
                  <a:pt x="15" y="89"/>
                </a:lnTo>
                <a:lnTo>
                  <a:pt x="15" y="78"/>
                </a:lnTo>
                <a:lnTo>
                  <a:pt x="89" y="152"/>
                </a:lnTo>
                <a:lnTo>
                  <a:pt x="78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28" name="Freeform 20"/>
          <p:cNvSpPr>
            <a:spLocks/>
          </p:cNvSpPr>
          <p:nvPr/>
        </p:nvSpPr>
        <p:spPr bwMode="auto">
          <a:xfrm>
            <a:off x="4370388" y="3154649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29" name="Freeform 21"/>
          <p:cNvSpPr>
            <a:spLocks noEditPoints="1"/>
          </p:cNvSpPr>
          <p:nvPr/>
        </p:nvSpPr>
        <p:spPr bwMode="auto">
          <a:xfrm>
            <a:off x="4364038" y="3149887"/>
            <a:ext cx="100013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7" y="163"/>
              </a:cxn>
              <a:cxn ang="0">
                <a:pos x="3" y="89"/>
              </a:cxn>
              <a:cxn ang="0">
                <a:pos x="3" y="78"/>
              </a:cxn>
              <a:cxn ang="0">
                <a:pos x="77" y="3"/>
              </a:cxn>
              <a:cxn ang="0">
                <a:pos x="89" y="3"/>
              </a:cxn>
              <a:cxn ang="0">
                <a:pos x="163" y="78"/>
              </a:cxn>
              <a:cxn ang="0">
                <a:pos x="163" y="89"/>
              </a:cxn>
              <a:cxn ang="0">
                <a:pos x="89" y="163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9" y="15"/>
              </a:cxn>
              <a:cxn ang="0">
                <a:pos x="14" y="89"/>
              </a:cxn>
              <a:cxn ang="0">
                <a:pos x="14" y="78"/>
              </a:cxn>
              <a:cxn ang="0">
                <a:pos x="89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9" y="163"/>
                </a:moveTo>
                <a:cubicBezTo>
                  <a:pt x="86" y="167"/>
                  <a:pt x="81" y="167"/>
                  <a:pt x="77" y="163"/>
                </a:cubicBezTo>
                <a:lnTo>
                  <a:pt x="3" y="89"/>
                </a:lnTo>
                <a:cubicBezTo>
                  <a:pt x="0" y="86"/>
                  <a:pt x="0" y="81"/>
                  <a:pt x="3" y="78"/>
                </a:cubicBezTo>
                <a:lnTo>
                  <a:pt x="77" y="3"/>
                </a:lnTo>
                <a:cubicBezTo>
                  <a:pt x="81" y="0"/>
                  <a:pt x="86" y="0"/>
                  <a:pt x="89" y="3"/>
                </a:cubicBezTo>
                <a:lnTo>
                  <a:pt x="163" y="78"/>
                </a:lnTo>
                <a:cubicBezTo>
                  <a:pt x="166" y="81"/>
                  <a:pt x="166" y="86"/>
                  <a:pt x="163" y="89"/>
                </a:cubicBezTo>
                <a:lnTo>
                  <a:pt x="89" y="163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9" y="15"/>
                </a:lnTo>
                <a:lnTo>
                  <a:pt x="14" y="89"/>
                </a:lnTo>
                <a:lnTo>
                  <a:pt x="14" y="78"/>
                </a:lnTo>
                <a:lnTo>
                  <a:pt x="89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30" name="Freeform 22"/>
          <p:cNvSpPr>
            <a:spLocks/>
          </p:cNvSpPr>
          <p:nvPr/>
        </p:nvSpPr>
        <p:spPr bwMode="auto">
          <a:xfrm>
            <a:off x="4108451" y="3265774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31" name="Freeform 23"/>
          <p:cNvSpPr>
            <a:spLocks noEditPoints="1"/>
          </p:cNvSpPr>
          <p:nvPr/>
        </p:nvSpPr>
        <p:spPr bwMode="auto">
          <a:xfrm>
            <a:off x="4103688" y="3261012"/>
            <a:ext cx="98425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8" y="163"/>
              </a:cxn>
              <a:cxn ang="0">
                <a:pos x="4" y="89"/>
              </a:cxn>
              <a:cxn ang="0">
                <a:pos x="4" y="77"/>
              </a:cxn>
              <a:cxn ang="0">
                <a:pos x="78" y="3"/>
              </a:cxn>
              <a:cxn ang="0">
                <a:pos x="89" y="3"/>
              </a:cxn>
              <a:cxn ang="0">
                <a:pos x="164" y="77"/>
              </a:cxn>
              <a:cxn ang="0">
                <a:pos x="164" y="89"/>
              </a:cxn>
              <a:cxn ang="0">
                <a:pos x="89" y="163"/>
              </a:cxn>
              <a:cxn ang="0">
                <a:pos x="153" y="77"/>
              </a:cxn>
              <a:cxn ang="0">
                <a:pos x="153" y="89"/>
              </a:cxn>
              <a:cxn ang="0">
                <a:pos x="78" y="14"/>
              </a:cxn>
              <a:cxn ang="0">
                <a:pos x="89" y="14"/>
              </a:cxn>
              <a:cxn ang="0">
                <a:pos x="15" y="89"/>
              </a:cxn>
              <a:cxn ang="0">
                <a:pos x="15" y="77"/>
              </a:cxn>
              <a:cxn ang="0">
                <a:pos x="89" y="152"/>
              </a:cxn>
              <a:cxn ang="0">
                <a:pos x="78" y="152"/>
              </a:cxn>
              <a:cxn ang="0">
                <a:pos x="153" y="77"/>
              </a:cxn>
            </a:cxnLst>
            <a:rect l="0" t="0" r="r" b="b"/>
            <a:pathLst>
              <a:path w="167" h="166">
                <a:moveTo>
                  <a:pt x="89" y="163"/>
                </a:moveTo>
                <a:cubicBezTo>
                  <a:pt x="86" y="166"/>
                  <a:pt x="81" y="166"/>
                  <a:pt x="78" y="163"/>
                </a:cubicBezTo>
                <a:lnTo>
                  <a:pt x="4" y="89"/>
                </a:lnTo>
                <a:cubicBezTo>
                  <a:pt x="0" y="86"/>
                  <a:pt x="0" y="80"/>
                  <a:pt x="4" y="77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7"/>
                </a:lnTo>
                <a:cubicBezTo>
                  <a:pt x="167" y="80"/>
                  <a:pt x="167" y="86"/>
                  <a:pt x="164" y="89"/>
                </a:cubicBezTo>
                <a:lnTo>
                  <a:pt x="89" y="163"/>
                </a:lnTo>
                <a:close/>
                <a:moveTo>
                  <a:pt x="153" y="77"/>
                </a:moveTo>
                <a:lnTo>
                  <a:pt x="153" y="89"/>
                </a:lnTo>
                <a:lnTo>
                  <a:pt x="78" y="14"/>
                </a:lnTo>
                <a:lnTo>
                  <a:pt x="89" y="14"/>
                </a:lnTo>
                <a:lnTo>
                  <a:pt x="15" y="89"/>
                </a:lnTo>
                <a:lnTo>
                  <a:pt x="15" y="77"/>
                </a:lnTo>
                <a:lnTo>
                  <a:pt x="89" y="152"/>
                </a:lnTo>
                <a:lnTo>
                  <a:pt x="78" y="152"/>
                </a:lnTo>
                <a:lnTo>
                  <a:pt x="153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32" name="Freeform 24"/>
          <p:cNvSpPr>
            <a:spLocks/>
          </p:cNvSpPr>
          <p:nvPr/>
        </p:nvSpPr>
        <p:spPr bwMode="auto">
          <a:xfrm>
            <a:off x="3890963" y="3357849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33" name="Freeform 25"/>
          <p:cNvSpPr>
            <a:spLocks noEditPoints="1"/>
          </p:cNvSpPr>
          <p:nvPr/>
        </p:nvSpPr>
        <p:spPr bwMode="auto">
          <a:xfrm>
            <a:off x="3886201" y="3353087"/>
            <a:ext cx="100013" cy="100013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8" y="163"/>
              </a:cxn>
              <a:cxn ang="0">
                <a:pos x="3" y="88"/>
              </a:cxn>
              <a:cxn ang="0">
                <a:pos x="3" y="77"/>
              </a:cxn>
              <a:cxn ang="0">
                <a:pos x="78" y="3"/>
              </a:cxn>
              <a:cxn ang="0">
                <a:pos x="89" y="3"/>
              </a:cxn>
              <a:cxn ang="0">
                <a:pos x="164" y="77"/>
              </a:cxn>
              <a:cxn ang="0">
                <a:pos x="164" y="88"/>
              </a:cxn>
              <a:cxn ang="0">
                <a:pos x="89" y="163"/>
              </a:cxn>
              <a:cxn ang="0">
                <a:pos x="152" y="77"/>
              </a:cxn>
              <a:cxn ang="0">
                <a:pos x="152" y="88"/>
              </a:cxn>
              <a:cxn ang="0">
                <a:pos x="78" y="14"/>
              </a:cxn>
              <a:cxn ang="0">
                <a:pos x="89" y="14"/>
              </a:cxn>
              <a:cxn ang="0">
                <a:pos x="15" y="88"/>
              </a:cxn>
              <a:cxn ang="0">
                <a:pos x="15" y="77"/>
              </a:cxn>
              <a:cxn ang="0">
                <a:pos x="89" y="151"/>
              </a:cxn>
              <a:cxn ang="0">
                <a:pos x="78" y="151"/>
              </a:cxn>
              <a:cxn ang="0">
                <a:pos x="152" y="77"/>
              </a:cxn>
            </a:cxnLst>
            <a:rect l="0" t="0" r="r" b="b"/>
            <a:pathLst>
              <a:path w="167" h="166">
                <a:moveTo>
                  <a:pt x="89" y="163"/>
                </a:moveTo>
                <a:cubicBezTo>
                  <a:pt x="86" y="166"/>
                  <a:pt x="81" y="166"/>
                  <a:pt x="78" y="163"/>
                </a:cubicBezTo>
                <a:lnTo>
                  <a:pt x="3" y="88"/>
                </a:lnTo>
                <a:cubicBezTo>
                  <a:pt x="0" y="85"/>
                  <a:pt x="0" y="80"/>
                  <a:pt x="3" y="77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7"/>
                </a:lnTo>
                <a:cubicBezTo>
                  <a:pt x="167" y="80"/>
                  <a:pt x="167" y="85"/>
                  <a:pt x="164" y="88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8"/>
                </a:lnTo>
                <a:lnTo>
                  <a:pt x="78" y="14"/>
                </a:lnTo>
                <a:lnTo>
                  <a:pt x="89" y="14"/>
                </a:lnTo>
                <a:lnTo>
                  <a:pt x="15" y="88"/>
                </a:lnTo>
                <a:lnTo>
                  <a:pt x="15" y="77"/>
                </a:lnTo>
                <a:lnTo>
                  <a:pt x="89" y="151"/>
                </a:lnTo>
                <a:lnTo>
                  <a:pt x="78" y="151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34" name="Freeform 26"/>
          <p:cNvSpPr>
            <a:spLocks/>
          </p:cNvSpPr>
          <p:nvPr/>
        </p:nvSpPr>
        <p:spPr bwMode="auto">
          <a:xfrm>
            <a:off x="3719513" y="3432462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35" name="Freeform 27"/>
          <p:cNvSpPr>
            <a:spLocks noEditPoints="1"/>
          </p:cNvSpPr>
          <p:nvPr/>
        </p:nvSpPr>
        <p:spPr bwMode="auto">
          <a:xfrm>
            <a:off x="3714751" y="3426112"/>
            <a:ext cx="98425" cy="100013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8" y="163"/>
              </a:cxn>
              <a:cxn ang="0">
                <a:pos x="3" y="89"/>
              </a:cxn>
              <a:cxn ang="0">
                <a:pos x="3" y="77"/>
              </a:cxn>
              <a:cxn ang="0">
                <a:pos x="78" y="3"/>
              </a:cxn>
              <a:cxn ang="0">
                <a:pos x="89" y="3"/>
              </a:cxn>
              <a:cxn ang="0">
                <a:pos x="164" y="77"/>
              </a:cxn>
              <a:cxn ang="0">
                <a:pos x="164" y="89"/>
              </a:cxn>
              <a:cxn ang="0">
                <a:pos x="89" y="163"/>
              </a:cxn>
              <a:cxn ang="0">
                <a:pos x="152" y="77"/>
              </a:cxn>
              <a:cxn ang="0">
                <a:pos x="152" y="89"/>
              </a:cxn>
              <a:cxn ang="0">
                <a:pos x="78" y="14"/>
              </a:cxn>
              <a:cxn ang="0">
                <a:pos x="89" y="14"/>
              </a:cxn>
              <a:cxn ang="0">
                <a:pos x="15" y="89"/>
              </a:cxn>
              <a:cxn ang="0">
                <a:pos x="15" y="77"/>
              </a:cxn>
              <a:cxn ang="0">
                <a:pos x="89" y="152"/>
              </a:cxn>
              <a:cxn ang="0">
                <a:pos x="78" y="152"/>
              </a:cxn>
              <a:cxn ang="0">
                <a:pos x="152" y="77"/>
              </a:cxn>
            </a:cxnLst>
            <a:rect l="0" t="0" r="r" b="b"/>
            <a:pathLst>
              <a:path w="167" h="166">
                <a:moveTo>
                  <a:pt x="89" y="163"/>
                </a:moveTo>
                <a:cubicBezTo>
                  <a:pt x="86" y="166"/>
                  <a:pt x="81" y="166"/>
                  <a:pt x="78" y="163"/>
                </a:cubicBezTo>
                <a:lnTo>
                  <a:pt x="3" y="89"/>
                </a:lnTo>
                <a:cubicBezTo>
                  <a:pt x="0" y="86"/>
                  <a:pt x="0" y="81"/>
                  <a:pt x="3" y="77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7"/>
                </a:lnTo>
                <a:cubicBezTo>
                  <a:pt x="167" y="81"/>
                  <a:pt x="167" y="86"/>
                  <a:pt x="164" y="89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8" y="14"/>
                </a:lnTo>
                <a:lnTo>
                  <a:pt x="89" y="14"/>
                </a:lnTo>
                <a:lnTo>
                  <a:pt x="15" y="89"/>
                </a:lnTo>
                <a:lnTo>
                  <a:pt x="15" y="77"/>
                </a:lnTo>
                <a:lnTo>
                  <a:pt x="89" y="152"/>
                </a:lnTo>
                <a:lnTo>
                  <a:pt x="78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36" name="Freeform 28"/>
          <p:cNvSpPr>
            <a:spLocks/>
          </p:cNvSpPr>
          <p:nvPr/>
        </p:nvSpPr>
        <p:spPr bwMode="auto">
          <a:xfrm>
            <a:off x="3595688" y="3484849"/>
            <a:ext cx="87313" cy="88900"/>
          </a:xfrm>
          <a:custGeom>
            <a:avLst/>
            <a:gdLst/>
            <a:ahLst/>
            <a:cxnLst>
              <a:cxn ang="0">
                <a:pos x="27" y="56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27" y="56"/>
              </a:cxn>
            </a:cxnLst>
            <a:rect l="0" t="0" r="r" b="b"/>
            <a:pathLst>
              <a:path w="55" h="56">
                <a:moveTo>
                  <a:pt x="27" y="56"/>
                </a:moveTo>
                <a:lnTo>
                  <a:pt x="0" y="28"/>
                </a:lnTo>
                <a:lnTo>
                  <a:pt x="27" y="0"/>
                </a:lnTo>
                <a:lnTo>
                  <a:pt x="55" y="28"/>
                </a:lnTo>
                <a:lnTo>
                  <a:pt x="27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37" name="Freeform 29"/>
          <p:cNvSpPr>
            <a:spLocks noEditPoints="1"/>
          </p:cNvSpPr>
          <p:nvPr/>
        </p:nvSpPr>
        <p:spPr bwMode="auto">
          <a:xfrm>
            <a:off x="3589338" y="3480087"/>
            <a:ext cx="100013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8" y="163"/>
              </a:cxn>
              <a:cxn ang="0">
                <a:pos x="3" y="89"/>
              </a:cxn>
              <a:cxn ang="0">
                <a:pos x="3" y="77"/>
              </a:cxn>
              <a:cxn ang="0">
                <a:pos x="78" y="3"/>
              </a:cxn>
              <a:cxn ang="0">
                <a:pos x="89" y="3"/>
              </a:cxn>
              <a:cxn ang="0">
                <a:pos x="164" y="77"/>
              </a:cxn>
              <a:cxn ang="0">
                <a:pos x="164" y="89"/>
              </a:cxn>
              <a:cxn ang="0">
                <a:pos x="89" y="163"/>
              </a:cxn>
              <a:cxn ang="0">
                <a:pos x="152" y="77"/>
              </a:cxn>
              <a:cxn ang="0">
                <a:pos x="152" y="89"/>
              </a:cxn>
              <a:cxn ang="0">
                <a:pos x="78" y="14"/>
              </a:cxn>
              <a:cxn ang="0">
                <a:pos x="89" y="14"/>
              </a:cxn>
              <a:cxn ang="0">
                <a:pos x="15" y="89"/>
              </a:cxn>
              <a:cxn ang="0">
                <a:pos x="15" y="77"/>
              </a:cxn>
              <a:cxn ang="0">
                <a:pos x="89" y="152"/>
              </a:cxn>
              <a:cxn ang="0">
                <a:pos x="78" y="152"/>
              </a:cxn>
              <a:cxn ang="0">
                <a:pos x="152" y="77"/>
              </a:cxn>
            </a:cxnLst>
            <a:rect l="0" t="0" r="r" b="b"/>
            <a:pathLst>
              <a:path w="167" h="166">
                <a:moveTo>
                  <a:pt x="89" y="163"/>
                </a:moveTo>
                <a:cubicBezTo>
                  <a:pt x="86" y="166"/>
                  <a:pt x="81" y="166"/>
                  <a:pt x="78" y="163"/>
                </a:cubicBezTo>
                <a:lnTo>
                  <a:pt x="3" y="89"/>
                </a:lnTo>
                <a:cubicBezTo>
                  <a:pt x="0" y="86"/>
                  <a:pt x="0" y="80"/>
                  <a:pt x="3" y="77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7"/>
                </a:lnTo>
                <a:cubicBezTo>
                  <a:pt x="167" y="80"/>
                  <a:pt x="167" y="86"/>
                  <a:pt x="164" y="89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8" y="14"/>
                </a:lnTo>
                <a:lnTo>
                  <a:pt x="89" y="14"/>
                </a:lnTo>
                <a:lnTo>
                  <a:pt x="15" y="89"/>
                </a:lnTo>
                <a:lnTo>
                  <a:pt x="15" y="77"/>
                </a:lnTo>
                <a:lnTo>
                  <a:pt x="89" y="152"/>
                </a:lnTo>
                <a:lnTo>
                  <a:pt x="78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38" name="Freeform 30"/>
          <p:cNvSpPr>
            <a:spLocks/>
          </p:cNvSpPr>
          <p:nvPr/>
        </p:nvSpPr>
        <p:spPr bwMode="auto">
          <a:xfrm>
            <a:off x="3519488" y="3516599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39" name="Freeform 31"/>
          <p:cNvSpPr>
            <a:spLocks noEditPoints="1"/>
          </p:cNvSpPr>
          <p:nvPr/>
        </p:nvSpPr>
        <p:spPr bwMode="auto">
          <a:xfrm>
            <a:off x="3514726" y="3511837"/>
            <a:ext cx="98425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7" y="163"/>
              </a:cxn>
              <a:cxn ang="0">
                <a:pos x="3" y="89"/>
              </a:cxn>
              <a:cxn ang="0">
                <a:pos x="3" y="77"/>
              </a:cxn>
              <a:cxn ang="0">
                <a:pos x="77" y="3"/>
              </a:cxn>
              <a:cxn ang="0">
                <a:pos x="89" y="3"/>
              </a:cxn>
              <a:cxn ang="0">
                <a:pos x="163" y="77"/>
              </a:cxn>
              <a:cxn ang="0">
                <a:pos x="163" y="89"/>
              </a:cxn>
              <a:cxn ang="0">
                <a:pos x="89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7"/>
              </a:cxn>
              <a:cxn ang="0">
                <a:pos x="89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6" h="166">
                <a:moveTo>
                  <a:pt x="89" y="163"/>
                </a:moveTo>
                <a:cubicBezTo>
                  <a:pt x="85" y="166"/>
                  <a:pt x="80" y="166"/>
                  <a:pt x="77" y="163"/>
                </a:cubicBezTo>
                <a:lnTo>
                  <a:pt x="3" y="89"/>
                </a:lnTo>
                <a:cubicBezTo>
                  <a:pt x="0" y="86"/>
                  <a:pt x="0" y="81"/>
                  <a:pt x="3" y="77"/>
                </a:cubicBezTo>
                <a:lnTo>
                  <a:pt x="77" y="3"/>
                </a:lnTo>
                <a:cubicBezTo>
                  <a:pt x="80" y="0"/>
                  <a:pt x="85" y="0"/>
                  <a:pt x="89" y="3"/>
                </a:cubicBezTo>
                <a:lnTo>
                  <a:pt x="163" y="77"/>
                </a:lnTo>
                <a:cubicBezTo>
                  <a:pt x="166" y="81"/>
                  <a:pt x="166" y="86"/>
                  <a:pt x="163" y="89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4"/>
                </a:lnTo>
                <a:lnTo>
                  <a:pt x="89" y="14"/>
                </a:lnTo>
                <a:lnTo>
                  <a:pt x="14" y="89"/>
                </a:lnTo>
                <a:lnTo>
                  <a:pt x="14" y="77"/>
                </a:lnTo>
                <a:lnTo>
                  <a:pt x="89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40" name="Freeform 32"/>
          <p:cNvSpPr>
            <a:spLocks/>
          </p:cNvSpPr>
          <p:nvPr/>
        </p:nvSpPr>
        <p:spPr bwMode="auto">
          <a:xfrm>
            <a:off x="3552826" y="2581562"/>
            <a:ext cx="2297113" cy="982663"/>
          </a:xfrm>
          <a:custGeom>
            <a:avLst/>
            <a:gdLst/>
            <a:ahLst/>
            <a:cxnLst>
              <a:cxn ang="0">
                <a:pos x="6" y="1634"/>
              </a:cxn>
              <a:cxn ang="0">
                <a:pos x="3846" y="2"/>
              </a:cxn>
              <a:cxn ang="0">
                <a:pos x="3857" y="6"/>
              </a:cxn>
              <a:cxn ang="0">
                <a:pos x="3853" y="17"/>
              </a:cxn>
              <a:cxn ang="0">
                <a:pos x="13" y="1649"/>
              </a:cxn>
              <a:cxn ang="0">
                <a:pos x="2" y="1645"/>
              </a:cxn>
              <a:cxn ang="0">
                <a:pos x="6" y="1634"/>
              </a:cxn>
            </a:cxnLst>
            <a:rect l="0" t="0" r="r" b="b"/>
            <a:pathLst>
              <a:path w="3859" h="1651">
                <a:moveTo>
                  <a:pt x="6" y="1634"/>
                </a:moveTo>
                <a:lnTo>
                  <a:pt x="3846" y="2"/>
                </a:lnTo>
                <a:cubicBezTo>
                  <a:pt x="3850" y="0"/>
                  <a:pt x="3855" y="2"/>
                  <a:pt x="3857" y="6"/>
                </a:cubicBezTo>
                <a:cubicBezTo>
                  <a:pt x="3859" y="10"/>
                  <a:pt x="3857" y="15"/>
                  <a:pt x="3853" y="17"/>
                </a:cubicBezTo>
                <a:lnTo>
                  <a:pt x="13" y="1649"/>
                </a:lnTo>
                <a:cubicBezTo>
                  <a:pt x="9" y="1651"/>
                  <a:pt x="4" y="1649"/>
                  <a:pt x="2" y="1645"/>
                </a:cubicBezTo>
                <a:cubicBezTo>
                  <a:pt x="0" y="1641"/>
                  <a:pt x="2" y="1636"/>
                  <a:pt x="6" y="1634"/>
                </a:cubicBez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241" name="Rectangle 33"/>
          <p:cNvSpPr>
            <a:spLocks noChangeArrowheads="1"/>
          </p:cNvSpPr>
          <p:nvPr/>
        </p:nvSpPr>
        <p:spPr bwMode="auto">
          <a:xfrm>
            <a:off x="3106738" y="2478374"/>
            <a:ext cx="12936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y = 3.5864x + 23.207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42" name="Rectangle 34"/>
          <p:cNvSpPr>
            <a:spLocks noChangeArrowheads="1"/>
          </p:cNvSpPr>
          <p:nvPr/>
        </p:nvSpPr>
        <p:spPr bwMode="auto">
          <a:xfrm>
            <a:off x="3694768" y="2708411"/>
            <a:ext cx="3606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R² = 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43" name="Rectangle 35"/>
          <p:cNvSpPr>
            <a:spLocks noChangeArrowheads="1"/>
          </p:cNvSpPr>
          <p:nvPr/>
        </p:nvSpPr>
        <p:spPr bwMode="auto">
          <a:xfrm>
            <a:off x="2428876" y="441353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44" name="Rectangle 36"/>
          <p:cNvSpPr>
            <a:spLocks noChangeArrowheads="1"/>
          </p:cNvSpPr>
          <p:nvPr/>
        </p:nvSpPr>
        <p:spPr bwMode="auto">
          <a:xfrm>
            <a:off x="2428876" y="404841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45" name="Rectangle 37"/>
          <p:cNvSpPr>
            <a:spLocks noChangeArrowheads="1"/>
          </p:cNvSpPr>
          <p:nvPr/>
        </p:nvSpPr>
        <p:spPr bwMode="auto">
          <a:xfrm>
            <a:off x="2428876" y="368328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24.0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46" name="Rectangle 38"/>
          <p:cNvSpPr>
            <a:spLocks noChangeArrowheads="1"/>
          </p:cNvSpPr>
          <p:nvPr/>
        </p:nvSpPr>
        <p:spPr bwMode="auto">
          <a:xfrm>
            <a:off x="2428876" y="331816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26.0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47" name="Rectangle 39"/>
          <p:cNvSpPr>
            <a:spLocks noChangeArrowheads="1"/>
          </p:cNvSpPr>
          <p:nvPr/>
        </p:nvSpPr>
        <p:spPr bwMode="auto">
          <a:xfrm>
            <a:off x="2428876" y="295303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28.0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48" name="Rectangle 40"/>
          <p:cNvSpPr>
            <a:spLocks noChangeArrowheads="1"/>
          </p:cNvSpPr>
          <p:nvPr/>
        </p:nvSpPr>
        <p:spPr bwMode="auto">
          <a:xfrm>
            <a:off x="2428876" y="2589499"/>
            <a:ext cx="2857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49" name="Rectangle 41"/>
          <p:cNvSpPr>
            <a:spLocks noChangeArrowheads="1"/>
          </p:cNvSpPr>
          <p:nvPr/>
        </p:nvSpPr>
        <p:spPr bwMode="auto">
          <a:xfrm>
            <a:off x="2428876" y="222437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50" name="Rectangle 42"/>
          <p:cNvSpPr>
            <a:spLocks noChangeArrowheads="1"/>
          </p:cNvSpPr>
          <p:nvPr/>
        </p:nvSpPr>
        <p:spPr bwMode="auto">
          <a:xfrm>
            <a:off x="2659063" y="46151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51" name="Rectangle 43"/>
          <p:cNvSpPr>
            <a:spLocks noChangeArrowheads="1"/>
          </p:cNvSpPr>
          <p:nvPr/>
        </p:nvSpPr>
        <p:spPr bwMode="auto">
          <a:xfrm>
            <a:off x="3425826" y="4615149"/>
            <a:ext cx="28416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52" name="Rectangle 44"/>
          <p:cNvSpPr>
            <a:spLocks noChangeArrowheads="1"/>
          </p:cNvSpPr>
          <p:nvPr/>
        </p:nvSpPr>
        <p:spPr bwMode="auto">
          <a:xfrm>
            <a:off x="4194176" y="46151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53" name="Rectangle 45"/>
          <p:cNvSpPr>
            <a:spLocks noChangeArrowheads="1"/>
          </p:cNvSpPr>
          <p:nvPr/>
        </p:nvSpPr>
        <p:spPr bwMode="auto">
          <a:xfrm>
            <a:off x="4960938" y="46151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54" name="Rectangle 46"/>
          <p:cNvSpPr>
            <a:spLocks noChangeArrowheads="1"/>
          </p:cNvSpPr>
          <p:nvPr/>
        </p:nvSpPr>
        <p:spPr bwMode="auto">
          <a:xfrm>
            <a:off x="5729288" y="46151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255" name="Rectangle 47"/>
          <p:cNvSpPr>
            <a:spLocks noChangeArrowheads="1"/>
          </p:cNvSpPr>
          <p:nvPr/>
        </p:nvSpPr>
        <p:spPr bwMode="auto">
          <a:xfrm>
            <a:off x="6496051" y="46151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2721" y="1443114"/>
            <a:ext cx="6666460" cy="400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63363" y="832217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7 (Mod7)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73516" y="5216715"/>
            <a:ext cx="323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, x direction, kilometers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50765" y="3065940"/>
            <a:ext cx="28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 Production, A,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309091" y="2965595"/>
            <a:ext cx="108074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0.70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3.85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7.75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3.20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</p:txBody>
      </p:sp>
      <p:sp>
        <p:nvSpPr>
          <p:cNvPr id="8" name="Right Arrow 7"/>
          <p:cNvSpPr/>
          <p:nvPr/>
        </p:nvSpPr>
        <p:spPr>
          <a:xfrm rot="5400000">
            <a:off x="2897758" y="3825808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0.70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4866087" y="2721434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3.85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16200000" flipV="1">
            <a:off x="6566096" y="2419865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7.75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7413963" y="2945755"/>
            <a:ext cx="1043189" cy="412124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3.20 </a:t>
            </a:r>
            <a:r>
              <a:rPr lang="en-US" sz="11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100" dirty="0" smtClean="0">
                <a:solidFill>
                  <a:srgbClr val="FF0000"/>
                </a:solidFill>
              </a:rPr>
              <a:t>W/m</a:t>
            </a:r>
            <a:r>
              <a:rPr lang="en-US" sz="1100" baseline="30000" dirty="0" smtClean="0">
                <a:solidFill>
                  <a:srgbClr val="FF0000"/>
                </a:solidFill>
              </a:rPr>
              <a:t>3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435" y="134632"/>
            <a:ext cx="243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Procedure (2 of 6)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90921" y="717077"/>
            <a:ext cx="8017579" cy="573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lnSpc>
                <a:spcPts val="2000"/>
              </a:lnSpc>
              <a:buFont typeface="Wingdings" pitchFamily="2" charset="2"/>
              <a:buChar char="§"/>
            </a:pPr>
            <a:r>
              <a:rPr lang="en-US" dirty="0" smtClean="0"/>
              <a:t>Obtain the steady-state temperature field for the model</a:t>
            </a:r>
          </a:p>
          <a:p>
            <a:pPr marL="347663" indent="-347663">
              <a:lnSpc>
                <a:spcPts val="2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804863" lvl="1" indent="-347663">
              <a:lnSpc>
                <a:spcPts val="2000"/>
              </a:lnSpc>
              <a:buSzPct val="75000"/>
              <a:buFont typeface="Wingdings" pitchFamily="2" charset="2"/>
              <a:buChar char="Ø"/>
            </a:pPr>
            <a:r>
              <a:rPr lang="en-US" dirty="0" smtClean="0"/>
              <a:t>This is done analytically and numerically (see next slide)</a:t>
            </a:r>
          </a:p>
          <a:p>
            <a:pPr marL="804863" lvl="1" indent="-347663">
              <a:lnSpc>
                <a:spcPts val="2000"/>
              </a:lnSpc>
              <a:buSzPct val="75000"/>
              <a:buFont typeface="Wingdings" pitchFamily="2" charset="2"/>
              <a:buChar char="Ø"/>
            </a:pPr>
            <a:endParaRPr lang="en-US" dirty="0" smtClean="0"/>
          </a:p>
          <a:p>
            <a:pPr marL="347663" indent="-347663">
              <a:lnSpc>
                <a:spcPts val="2000"/>
              </a:lnSpc>
              <a:buSzPct val="100000"/>
              <a:buFont typeface="Wingdings" pitchFamily="2" charset="2"/>
              <a:buChar char="§"/>
            </a:pPr>
            <a:r>
              <a:rPr lang="en-US" dirty="0" smtClean="0"/>
              <a:t>For every model, basal heat flow, Q</a:t>
            </a:r>
            <a:r>
              <a:rPr lang="en-US" baseline="-25000" dirty="0" smtClean="0"/>
              <a:t>f</a:t>
            </a:r>
            <a:r>
              <a:rPr lang="en-US" dirty="0" smtClean="0"/>
              <a:t>, is always 25.0 mW/m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lnSpc>
                <a:spcPts val="2000"/>
              </a:lnSpc>
              <a:buSzPct val="100000"/>
              <a:buFont typeface="Wingdings" pitchFamily="2" charset="2"/>
              <a:buChar char="§"/>
            </a:pPr>
            <a:r>
              <a:rPr lang="en-US" dirty="0" smtClean="0"/>
              <a:t>Thermal conductivity, k</a:t>
            </a:r>
            <a:r>
              <a:rPr lang="en-US" baseline="-25000" dirty="0" smtClean="0"/>
              <a:t>T</a:t>
            </a:r>
            <a:r>
              <a:rPr lang="en-US" dirty="0" smtClean="0"/>
              <a:t>, is always 2.85 W/m.°C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lnSpc>
                <a:spcPts val="2000"/>
              </a:lnSpc>
              <a:buFont typeface="Wingdings" pitchFamily="2" charset="2"/>
              <a:buChar char="§"/>
            </a:pPr>
            <a:r>
              <a:rPr lang="en-US" dirty="0" smtClean="0"/>
              <a:t>Calculate the linear heat flow/heat production (intercept and slope) parameters</a:t>
            </a:r>
            <a:br>
              <a:rPr lang="en-US" dirty="0" smtClean="0"/>
            </a:br>
            <a:endParaRPr lang="en-US" dirty="0" smtClean="0"/>
          </a:p>
          <a:p>
            <a:pPr marL="804863" lvl="1" indent="-347663">
              <a:lnSpc>
                <a:spcPts val="2000"/>
              </a:lnSpc>
              <a:buSzPct val="75000"/>
              <a:buFont typeface="Wingdings" pitchFamily="2" charset="2"/>
              <a:buChar char="Ø"/>
            </a:pPr>
            <a:r>
              <a:rPr lang="en-US" dirty="0" smtClean="0"/>
              <a:t>Note that they will not match the parameters of the forward model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lnSpc>
                <a:spcPts val="2000"/>
              </a:lnSpc>
              <a:buFont typeface="Wingdings" pitchFamily="2" charset="2"/>
              <a:buChar char="§"/>
            </a:pPr>
            <a:r>
              <a:rPr lang="en-US" dirty="0" smtClean="0"/>
              <a:t>Repeat the previous steps...but decrease the depth to the base of the heat</a:t>
            </a:r>
            <a:br>
              <a:rPr lang="en-US" dirty="0" smtClean="0"/>
            </a:br>
            <a:r>
              <a:rPr lang="en-US" dirty="0" smtClean="0"/>
              <a:t>production domains...keeping the same heat production values and their</a:t>
            </a:r>
            <a:br>
              <a:rPr lang="en-US" dirty="0" smtClean="0"/>
            </a:br>
            <a:r>
              <a:rPr lang="en-US" dirty="0" smtClean="0"/>
              <a:t>spatial distribution</a:t>
            </a:r>
          </a:p>
          <a:p>
            <a:pPr marL="347663" indent="-347663">
              <a:lnSpc>
                <a:spcPts val="2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347663" indent="-347663">
              <a:lnSpc>
                <a:spcPts val="2000"/>
              </a:lnSpc>
              <a:buFont typeface="Wingdings" pitchFamily="2" charset="2"/>
              <a:buChar char="§"/>
            </a:pPr>
            <a:r>
              <a:rPr lang="en-US" dirty="0" smtClean="0"/>
              <a:t>I.e., construct another two-dimensional heat transfer model implementing the</a:t>
            </a:r>
            <a:br>
              <a:rPr lang="en-US" dirty="0" smtClean="0"/>
            </a:br>
            <a:r>
              <a:rPr lang="en-US" dirty="0" smtClean="0"/>
              <a:t>uniform heat production distribution but with a depth to the base of the</a:t>
            </a:r>
            <a:br>
              <a:rPr lang="en-US" dirty="0" smtClean="0"/>
            </a:br>
            <a:r>
              <a:rPr lang="en-US" dirty="0" smtClean="0"/>
              <a:t>heat production domains 1 km less than the previous model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lnSpc>
                <a:spcPts val="2000"/>
              </a:lnSpc>
              <a:buFont typeface="Wingdings" pitchFamily="2" charset="2"/>
              <a:buChar char="§"/>
            </a:pPr>
            <a:r>
              <a:rPr lang="en-US" dirty="0" smtClean="0"/>
              <a:t>As before, the depth of the uniform heat production domains is still constant</a:t>
            </a:r>
            <a:br>
              <a:rPr lang="en-US" dirty="0" smtClean="0"/>
            </a:br>
            <a:r>
              <a:rPr lang="en-US" dirty="0" smtClean="0"/>
              <a:t>across the two-dimensional heat transfer model space</a:t>
            </a:r>
          </a:p>
        </p:txBody>
      </p:sp>
      <p:sp>
        <p:nvSpPr>
          <p:cNvPr id="4" name="Left Arrow 3"/>
          <p:cNvSpPr/>
          <p:nvPr/>
        </p:nvSpPr>
        <p:spPr>
          <a:xfrm>
            <a:off x="6619738" y="1777476"/>
            <a:ext cx="914400" cy="249147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363" y="652879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7 (Mod7)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3573" y="1226494"/>
            <a:ext cx="81968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linear relation between surface heat flow (Q) and the heat production (A)</a:t>
            </a:r>
          </a:p>
          <a:p>
            <a:pPr algn="ctr"/>
            <a:r>
              <a:rPr lang="en-US" sz="2000" dirty="0" smtClean="0"/>
              <a:t>of rocks exposed at the surface for Model 7: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True depth: 10 km; true basal heat flow, Q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, 25.0 mW/m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sp>
        <p:nvSpPr>
          <p:cNvPr id="54" name="TextBox 53"/>
          <p:cNvSpPr txBox="1"/>
          <p:nvPr/>
        </p:nvSpPr>
        <p:spPr>
          <a:xfrm>
            <a:off x="3028467" y="5444523"/>
            <a:ext cx="3428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Radiogenic Heat Production, A,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W/m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958569" y="3939801"/>
            <a:ext cx="2652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Surface heat Flow, Q, mW/m</a:t>
            </a:r>
            <a:r>
              <a:rPr lang="en-US" sz="1600" baseline="30000" dirty="0" smtClean="0"/>
              <a:t>2</a:t>
            </a:r>
            <a:endParaRPr lang="en-US" sz="1600" baseline="30000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2439988" y="2931075"/>
            <a:ext cx="4356100" cy="2581275"/>
            <a:chOff x="2439988" y="2671763"/>
            <a:chExt cx="4356100" cy="2581275"/>
          </a:xfrm>
        </p:grpSpPr>
        <p:sp>
          <p:nvSpPr>
            <p:cNvPr id="95290" name="Rectangle 58"/>
            <p:cNvSpPr>
              <a:spLocks noChangeArrowheads="1"/>
            </p:cNvSpPr>
            <p:nvPr/>
          </p:nvSpPr>
          <p:spPr bwMode="auto">
            <a:xfrm>
              <a:off x="2846388" y="2738438"/>
              <a:ext cx="9525" cy="2190750"/>
            </a:xfrm>
            <a:prstGeom prst="rect">
              <a:avLst/>
            </a:prstGeom>
            <a:solidFill>
              <a:srgbClr val="868686"/>
            </a:solidFill>
            <a:ln w="6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291" name="Freeform 59"/>
            <p:cNvSpPr>
              <a:spLocks noEditPoints="1"/>
            </p:cNvSpPr>
            <p:nvPr/>
          </p:nvSpPr>
          <p:spPr bwMode="auto">
            <a:xfrm>
              <a:off x="2813050" y="2733676"/>
              <a:ext cx="38100" cy="2200275"/>
            </a:xfrm>
            <a:custGeom>
              <a:avLst/>
              <a:gdLst/>
              <a:ahLst/>
              <a:cxnLst>
                <a:cxn ang="0">
                  <a:pos x="0" y="1380"/>
                </a:cxn>
                <a:cxn ang="0">
                  <a:pos x="24" y="1380"/>
                </a:cxn>
                <a:cxn ang="0">
                  <a:pos x="24" y="1386"/>
                </a:cxn>
                <a:cxn ang="0">
                  <a:pos x="0" y="1386"/>
                </a:cxn>
                <a:cxn ang="0">
                  <a:pos x="0" y="1380"/>
                </a:cxn>
                <a:cxn ang="0">
                  <a:pos x="0" y="1242"/>
                </a:cxn>
                <a:cxn ang="0">
                  <a:pos x="24" y="1242"/>
                </a:cxn>
                <a:cxn ang="0">
                  <a:pos x="24" y="1248"/>
                </a:cxn>
                <a:cxn ang="0">
                  <a:pos x="0" y="1248"/>
                </a:cxn>
                <a:cxn ang="0">
                  <a:pos x="0" y="1242"/>
                </a:cxn>
                <a:cxn ang="0">
                  <a:pos x="0" y="1104"/>
                </a:cxn>
                <a:cxn ang="0">
                  <a:pos x="24" y="1104"/>
                </a:cxn>
                <a:cxn ang="0">
                  <a:pos x="24" y="1110"/>
                </a:cxn>
                <a:cxn ang="0">
                  <a:pos x="0" y="1110"/>
                </a:cxn>
                <a:cxn ang="0">
                  <a:pos x="0" y="1104"/>
                </a:cxn>
                <a:cxn ang="0">
                  <a:pos x="0" y="966"/>
                </a:cxn>
                <a:cxn ang="0">
                  <a:pos x="24" y="966"/>
                </a:cxn>
                <a:cxn ang="0">
                  <a:pos x="24" y="972"/>
                </a:cxn>
                <a:cxn ang="0">
                  <a:pos x="0" y="972"/>
                </a:cxn>
                <a:cxn ang="0">
                  <a:pos x="0" y="966"/>
                </a:cxn>
                <a:cxn ang="0">
                  <a:pos x="0" y="828"/>
                </a:cxn>
                <a:cxn ang="0">
                  <a:pos x="24" y="828"/>
                </a:cxn>
                <a:cxn ang="0">
                  <a:pos x="24" y="834"/>
                </a:cxn>
                <a:cxn ang="0">
                  <a:pos x="0" y="834"/>
                </a:cxn>
                <a:cxn ang="0">
                  <a:pos x="0" y="828"/>
                </a:cxn>
                <a:cxn ang="0">
                  <a:pos x="0" y="690"/>
                </a:cxn>
                <a:cxn ang="0">
                  <a:pos x="24" y="690"/>
                </a:cxn>
                <a:cxn ang="0">
                  <a:pos x="24" y="696"/>
                </a:cxn>
                <a:cxn ang="0">
                  <a:pos x="0" y="696"/>
                </a:cxn>
                <a:cxn ang="0">
                  <a:pos x="0" y="690"/>
                </a:cxn>
                <a:cxn ang="0">
                  <a:pos x="0" y="552"/>
                </a:cxn>
                <a:cxn ang="0">
                  <a:pos x="24" y="552"/>
                </a:cxn>
                <a:cxn ang="0">
                  <a:pos x="24" y="558"/>
                </a:cxn>
                <a:cxn ang="0">
                  <a:pos x="0" y="558"/>
                </a:cxn>
                <a:cxn ang="0">
                  <a:pos x="0" y="552"/>
                </a:cxn>
                <a:cxn ang="0">
                  <a:pos x="0" y="414"/>
                </a:cxn>
                <a:cxn ang="0">
                  <a:pos x="24" y="414"/>
                </a:cxn>
                <a:cxn ang="0">
                  <a:pos x="24" y="420"/>
                </a:cxn>
                <a:cxn ang="0">
                  <a:pos x="0" y="420"/>
                </a:cxn>
                <a:cxn ang="0">
                  <a:pos x="0" y="414"/>
                </a:cxn>
                <a:cxn ang="0">
                  <a:pos x="0" y="276"/>
                </a:cxn>
                <a:cxn ang="0">
                  <a:pos x="24" y="276"/>
                </a:cxn>
                <a:cxn ang="0">
                  <a:pos x="24" y="282"/>
                </a:cxn>
                <a:cxn ang="0">
                  <a:pos x="0" y="282"/>
                </a:cxn>
                <a:cxn ang="0">
                  <a:pos x="0" y="276"/>
                </a:cxn>
                <a:cxn ang="0">
                  <a:pos x="0" y="138"/>
                </a:cxn>
                <a:cxn ang="0">
                  <a:pos x="24" y="138"/>
                </a:cxn>
                <a:cxn ang="0">
                  <a:pos x="24" y="144"/>
                </a:cxn>
                <a:cxn ang="0">
                  <a:pos x="0" y="144"/>
                </a:cxn>
                <a:cxn ang="0">
                  <a:pos x="0" y="138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24" h="1386">
                  <a:moveTo>
                    <a:pt x="0" y="1380"/>
                  </a:moveTo>
                  <a:lnTo>
                    <a:pt x="24" y="1380"/>
                  </a:lnTo>
                  <a:lnTo>
                    <a:pt x="24" y="1386"/>
                  </a:lnTo>
                  <a:lnTo>
                    <a:pt x="0" y="1386"/>
                  </a:lnTo>
                  <a:lnTo>
                    <a:pt x="0" y="1380"/>
                  </a:lnTo>
                  <a:close/>
                  <a:moveTo>
                    <a:pt x="0" y="1242"/>
                  </a:moveTo>
                  <a:lnTo>
                    <a:pt x="24" y="1242"/>
                  </a:lnTo>
                  <a:lnTo>
                    <a:pt x="24" y="1248"/>
                  </a:lnTo>
                  <a:lnTo>
                    <a:pt x="0" y="1248"/>
                  </a:lnTo>
                  <a:lnTo>
                    <a:pt x="0" y="1242"/>
                  </a:lnTo>
                  <a:close/>
                  <a:moveTo>
                    <a:pt x="0" y="1104"/>
                  </a:moveTo>
                  <a:lnTo>
                    <a:pt x="24" y="1104"/>
                  </a:lnTo>
                  <a:lnTo>
                    <a:pt x="24" y="1110"/>
                  </a:lnTo>
                  <a:lnTo>
                    <a:pt x="0" y="1110"/>
                  </a:lnTo>
                  <a:lnTo>
                    <a:pt x="0" y="1104"/>
                  </a:lnTo>
                  <a:close/>
                  <a:moveTo>
                    <a:pt x="0" y="966"/>
                  </a:moveTo>
                  <a:lnTo>
                    <a:pt x="24" y="966"/>
                  </a:lnTo>
                  <a:lnTo>
                    <a:pt x="24" y="972"/>
                  </a:lnTo>
                  <a:lnTo>
                    <a:pt x="0" y="972"/>
                  </a:lnTo>
                  <a:lnTo>
                    <a:pt x="0" y="966"/>
                  </a:lnTo>
                  <a:close/>
                  <a:moveTo>
                    <a:pt x="0" y="828"/>
                  </a:moveTo>
                  <a:lnTo>
                    <a:pt x="24" y="828"/>
                  </a:lnTo>
                  <a:lnTo>
                    <a:pt x="24" y="834"/>
                  </a:lnTo>
                  <a:lnTo>
                    <a:pt x="0" y="834"/>
                  </a:lnTo>
                  <a:lnTo>
                    <a:pt x="0" y="828"/>
                  </a:lnTo>
                  <a:close/>
                  <a:moveTo>
                    <a:pt x="0" y="690"/>
                  </a:moveTo>
                  <a:lnTo>
                    <a:pt x="24" y="690"/>
                  </a:lnTo>
                  <a:lnTo>
                    <a:pt x="24" y="696"/>
                  </a:lnTo>
                  <a:lnTo>
                    <a:pt x="0" y="696"/>
                  </a:lnTo>
                  <a:lnTo>
                    <a:pt x="0" y="690"/>
                  </a:lnTo>
                  <a:close/>
                  <a:moveTo>
                    <a:pt x="0" y="552"/>
                  </a:moveTo>
                  <a:lnTo>
                    <a:pt x="24" y="552"/>
                  </a:lnTo>
                  <a:lnTo>
                    <a:pt x="24" y="558"/>
                  </a:lnTo>
                  <a:lnTo>
                    <a:pt x="0" y="558"/>
                  </a:lnTo>
                  <a:lnTo>
                    <a:pt x="0" y="552"/>
                  </a:lnTo>
                  <a:close/>
                  <a:moveTo>
                    <a:pt x="0" y="414"/>
                  </a:moveTo>
                  <a:lnTo>
                    <a:pt x="24" y="414"/>
                  </a:lnTo>
                  <a:lnTo>
                    <a:pt x="24" y="420"/>
                  </a:lnTo>
                  <a:lnTo>
                    <a:pt x="0" y="420"/>
                  </a:lnTo>
                  <a:lnTo>
                    <a:pt x="0" y="414"/>
                  </a:lnTo>
                  <a:close/>
                  <a:moveTo>
                    <a:pt x="0" y="276"/>
                  </a:moveTo>
                  <a:lnTo>
                    <a:pt x="24" y="276"/>
                  </a:lnTo>
                  <a:lnTo>
                    <a:pt x="24" y="282"/>
                  </a:lnTo>
                  <a:lnTo>
                    <a:pt x="0" y="282"/>
                  </a:lnTo>
                  <a:lnTo>
                    <a:pt x="0" y="276"/>
                  </a:lnTo>
                  <a:close/>
                  <a:moveTo>
                    <a:pt x="0" y="138"/>
                  </a:moveTo>
                  <a:lnTo>
                    <a:pt x="24" y="138"/>
                  </a:lnTo>
                  <a:lnTo>
                    <a:pt x="24" y="144"/>
                  </a:lnTo>
                  <a:lnTo>
                    <a:pt x="0" y="144"/>
                  </a:lnTo>
                  <a:lnTo>
                    <a:pt x="0" y="138"/>
                  </a:lnTo>
                  <a:close/>
                  <a:moveTo>
                    <a:pt x="0" y="0"/>
                  </a:moveTo>
                  <a:lnTo>
                    <a:pt x="24" y="0"/>
                  </a:lnTo>
                  <a:lnTo>
                    <a:pt x="24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6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292" name="Rectangle 60"/>
            <p:cNvSpPr>
              <a:spLocks noChangeArrowheads="1"/>
            </p:cNvSpPr>
            <p:nvPr/>
          </p:nvSpPr>
          <p:spPr bwMode="auto">
            <a:xfrm>
              <a:off x="2851150" y="4924426"/>
              <a:ext cx="3743325" cy="9525"/>
            </a:xfrm>
            <a:prstGeom prst="rect">
              <a:avLst/>
            </a:prstGeom>
            <a:solidFill>
              <a:srgbClr val="868686"/>
            </a:solidFill>
            <a:ln w="6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293" name="Freeform 61"/>
            <p:cNvSpPr>
              <a:spLocks noEditPoints="1"/>
            </p:cNvSpPr>
            <p:nvPr/>
          </p:nvSpPr>
          <p:spPr bwMode="auto">
            <a:xfrm>
              <a:off x="2846388" y="4929188"/>
              <a:ext cx="3752850" cy="3810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474" y="0"/>
                </a:cxn>
                <a:cxn ang="0">
                  <a:pos x="474" y="24"/>
                </a:cxn>
                <a:cxn ang="0">
                  <a:pos x="468" y="24"/>
                </a:cxn>
                <a:cxn ang="0">
                  <a:pos x="468" y="0"/>
                </a:cxn>
                <a:cxn ang="0">
                  <a:pos x="474" y="0"/>
                </a:cxn>
                <a:cxn ang="0">
                  <a:pos x="948" y="0"/>
                </a:cxn>
                <a:cxn ang="0">
                  <a:pos x="948" y="24"/>
                </a:cxn>
                <a:cxn ang="0">
                  <a:pos x="942" y="24"/>
                </a:cxn>
                <a:cxn ang="0">
                  <a:pos x="942" y="0"/>
                </a:cxn>
                <a:cxn ang="0">
                  <a:pos x="948" y="0"/>
                </a:cxn>
                <a:cxn ang="0">
                  <a:pos x="1422" y="0"/>
                </a:cxn>
                <a:cxn ang="0">
                  <a:pos x="1422" y="24"/>
                </a:cxn>
                <a:cxn ang="0">
                  <a:pos x="1416" y="24"/>
                </a:cxn>
                <a:cxn ang="0">
                  <a:pos x="1416" y="0"/>
                </a:cxn>
                <a:cxn ang="0">
                  <a:pos x="1422" y="0"/>
                </a:cxn>
                <a:cxn ang="0">
                  <a:pos x="1890" y="0"/>
                </a:cxn>
                <a:cxn ang="0">
                  <a:pos x="1890" y="24"/>
                </a:cxn>
                <a:cxn ang="0">
                  <a:pos x="1884" y="24"/>
                </a:cxn>
                <a:cxn ang="0">
                  <a:pos x="1884" y="0"/>
                </a:cxn>
                <a:cxn ang="0">
                  <a:pos x="1890" y="0"/>
                </a:cxn>
                <a:cxn ang="0">
                  <a:pos x="2364" y="0"/>
                </a:cxn>
                <a:cxn ang="0">
                  <a:pos x="2364" y="24"/>
                </a:cxn>
                <a:cxn ang="0">
                  <a:pos x="2358" y="24"/>
                </a:cxn>
                <a:cxn ang="0">
                  <a:pos x="2358" y="0"/>
                </a:cxn>
                <a:cxn ang="0">
                  <a:pos x="2364" y="0"/>
                </a:cxn>
              </a:cxnLst>
              <a:rect l="0" t="0" r="r" b="b"/>
              <a:pathLst>
                <a:path w="2364" h="24">
                  <a:moveTo>
                    <a:pt x="6" y="0"/>
                  </a:moveTo>
                  <a:lnTo>
                    <a:pt x="6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474" y="0"/>
                  </a:moveTo>
                  <a:lnTo>
                    <a:pt x="474" y="24"/>
                  </a:lnTo>
                  <a:lnTo>
                    <a:pt x="468" y="24"/>
                  </a:lnTo>
                  <a:lnTo>
                    <a:pt x="468" y="0"/>
                  </a:lnTo>
                  <a:lnTo>
                    <a:pt x="474" y="0"/>
                  </a:lnTo>
                  <a:close/>
                  <a:moveTo>
                    <a:pt x="948" y="0"/>
                  </a:moveTo>
                  <a:lnTo>
                    <a:pt x="948" y="24"/>
                  </a:lnTo>
                  <a:lnTo>
                    <a:pt x="942" y="24"/>
                  </a:lnTo>
                  <a:lnTo>
                    <a:pt x="942" y="0"/>
                  </a:lnTo>
                  <a:lnTo>
                    <a:pt x="948" y="0"/>
                  </a:lnTo>
                  <a:close/>
                  <a:moveTo>
                    <a:pt x="1422" y="0"/>
                  </a:moveTo>
                  <a:lnTo>
                    <a:pt x="1422" y="24"/>
                  </a:lnTo>
                  <a:lnTo>
                    <a:pt x="1416" y="24"/>
                  </a:lnTo>
                  <a:lnTo>
                    <a:pt x="1416" y="0"/>
                  </a:lnTo>
                  <a:lnTo>
                    <a:pt x="1422" y="0"/>
                  </a:lnTo>
                  <a:close/>
                  <a:moveTo>
                    <a:pt x="1890" y="0"/>
                  </a:moveTo>
                  <a:lnTo>
                    <a:pt x="1890" y="24"/>
                  </a:lnTo>
                  <a:lnTo>
                    <a:pt x="1884" y="24"/>
                  </a:lnTo>
                  <a:lnTo>
                    <a:pt x="1884" y="0"/>
                  </a:lnTo>
                  <a:lnTo>
                    <a:pt x="1890" y="0"/>
                  </a:lnTo>
                  <a:close/>
                  <a:moveTo>
                    <a:pt x="2364" y="0"/>
                  </a:moveTo>
                  <a:lnTo>
                    <a:pt x="2364" y="24"/>
                  </a:lnTo>
                  <a:lnTo>
                    <a:pt x="2358" y="24"/>
                  </a:lnTo>
                  <a:lnTo>
                    <a:pt x="2358" y="0"/>
                  </a:lnTo>
                  <a:lnTo>
                    <a:pt x="2364" y="0"/>
                  </a:lnTo>
                  <a:close/>
                </a:path>
              </a:pathLst>
            </a:custGeom>
            <a:solidFill>
              <a:srgbClr val="868686"/>
            </a:solidFill>
            <a:ln w="6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294" name="Freeform 62"/>
            <p:cNvSpPr>
              <a:spLocks/>
            </p:cNvSpPr>
            <p:nvPr/>
          </p:nvSpPr>
          <p:spPr bwMode="auto">
            <a:xfrm>
              <a:off x="3070225" y="4183063"/>
              <a:ext cx="88900" cy="88900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  <a:cxn ang="0">
                  <a:pos x="28" y="56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lnTo>
                    <a:pt x="0" y="28"/>
                  </a:lnTo>
                  <a:lnTo>
                    <a:pt x="28" y="0"/>
                  </a:lnTo>
                  <a:lnTo>
                    <a:pt x="56" y="28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295" name="Freeform 63"/>
            <p:cNvSpPr>
              <a:spLocks noEditPoints="1"/>
            </p:cNvSpPr>
            <p:nvPr/>
          </p:nvSpPr>
          <p:spPr bwMode="auto">
            <a:xfrm>
              <a:off x="3065463" y="4178301"/>
              <a:ext cx="98425" cy="98425"/>
            </a:xfrm>
            <a:custGeom>
              <a:avLst/>
              <a:gdLst/>
              <a:ahLst/>
              <a:cxnLst>
                <a:cxn ang="0">
                  <a:pos x="89" y="163"/>
                </a:cxn>
                <a:cxn ang="0">
                  <a:pos x="77" y="163"/>
                </a:cxn>
                <a:cxn ang="0">
                  <a:pos x="3" y="89"/>
                </a:cxn>
                <a:cxn ang="0">
                  <a:pos x="0" y="83"/>
                </a:cxn>
                <a:cxn ang="0">
                  <a:pos x="3" y="77"/>
                </a:cxn>
                <a:cxn ang="0">
                  <a:pos x="77" y="3"/>
                </a:cxn>
                <a:cxn ang="0">
                  <a:pos x="89" y="3"/>
                </a:cxn>
                <a:cxn ang="0">
                  <a:pos x="163" y="77"/>
                </a:cxn>
                <a:cxn ang="0">
                  <a:pos x="166" y="83"/>
                </a:cxn>
                <a:cxn ang="0">
                  <a:pos x="163" y="89"/>
                </a:cxn>
                <a:cxn ang="0">
                  <a:pos x="89" y="163"/>
                </a:cxn>
                <a:cxn ang="0">
                  <a:pos x="152" y="77"/>
                </a:cxn>
                <a:cxn ang="0">
                  <a:pos x="152" y="89"/>
                </a:cxn>
                <a:cxn ang="0">
                  <a:pos x="77" y="14"/>
                </a:cxn>
                <a:cxn ang="0">
                  <a:pos x="89" y="14"/>
                </a:cxn>
                <a:cxn ang="0">
                  <a:pos x="14" y="89"/>
                </a:cxn>
                <a:cxn ang="0">
                  <a:pos x="14" y="77"/>
                </a:cxn>
                <a:cxn ang="0">
                  <a:pos x="89" y="152"/>
                </a:cxn>
                <a:cxn ang="0">
                  <a:pos x="77" y="152"/>
                </a:cxn>
                <a:cxn ang="0">
                  <a:pos x="152" y="77"/>
                </a:cxn>
              </a:cxnLst>
              <a:rect l="0" t="0" r="r" b="b"/>
              <a:pathLst>
                <a:path w="166" h="166">
                  <a:moveTo>
                    <a:pt x="89" y="163"/>
                  </a:moveTo>
                  <a:cubicBezTo>
                    <a:pt x="86" y="166"/>
                    <a:pt x="81" y="166"/>
                    <a:pt x="77" y="163"/>
                  </a:cubicBezTo>
                  <a:lnTo>
                    <a:pt x="3" y="89"/>
                  </a:lnTo>
                  <a:cubicBezTo>
                    <a:pt x="1" y="87"/>
                    <a:pt x="0" y="85"/>
                    <a:pt x="0" y="83"/>
                  </a:cubicBezTo>
                  <a:cubicBezTo>
                    <a:pt x="0" y="81"/>
                    <a:pt x="1" y="79"/>
                    <a:pt x="3" y="77"/>
                  </a:cubicBezTo>
                  <a:lnTo>
                    <a:pt x="77" y="3"/>
                  </a:lnTo>
                  <a:cubicBezTo>
                    <a:pt x="81" y="0"/>
                    <a:pt x="86" y="0"/>
                    <a:pt x="89" y="3"/>
                  </a:cubicBezTo>
                  <a:lnTo>
                    <a:pt x="163" y="77"/>
                  </a:lnTo>
                  <a:cubicBezTo>
                    <a:pt x="165" y="79"/>
                    <a:pt x="166" y="81"/>
                    <a:pt x="166" y="83"/>
                  </a:cubicBezTo>
                  <a:cubicBezTo>
                    <a:pt x="166" y="85"/>
                    <a:pt x="165" y="87"/>
                    <a:pt x="163" y="89"/>
                  </a:cubicBezTo>
                  <a:lnTo>
                    <a:pt x="89" y="163"/>
                  </a:lnTo>
                  <a:close/>
                  <a:moveTo>
                    <a:pt x="152" y="77"/>
                  </a:moveTo>
                  <a:lnTo>
                    <a:pt x="152" y="89"/>
                  </a:lnTo>
                  <a:lnTo>
                    <a:pt x="77" y="14"/>
                  </a:lnTo>
                  <a:lnTo>
                    <a:pt x="89" y="14"/>
                  </a:lnTo>
                  <a:lnTo>
                    <a:pt x="14" y="89"/>
                  </a:lnTo>
                  <a:lnTo>
                    <a:pt x="14" y="77"/>
                  </a:lnTo>
                  <a:lnTo>
                    <a:pt x="89" y="152"/>
                  </a:lnTo>
                  <a:lnTo>
                    <a:pt x="77" y="152"/>
                  </a:lnTo>
                  <a:lnTo>
                    <a:pt x="152" y="77"/>
                  </a:lnTo>
                  <a:close/>
                </a:path>
              </a:pathLst>
            </a:custGeom>
            <a:solidFill>
              <a:srgbClr val="4A7EBB"/>
            </a:solidFill>
            <a:ln w="6" cap="flat">
              <a:solidFill>
                <a:srgbClr val="4A7EBB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296" name="Freeform 64"/>
            <p:cNvSpPr>
              <a:spLocks/>
            </p:cNvSpPr>
            <p:nvPr/>
          </p:nvSpPr>
          <p:spPr bwMode="auto">
            <a:xfrm>
              <a:off x="3070225" y="4171951"/>
              <a:ext cx="88900" cy="88900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  <a:cxn ang="0">
                  <a:pos x="28" y="56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lnTo>
                    <a:pt x="0" y="28"/>
                  </a:lnTo>
                  <a:lnTo>
                    <a:pt x="28" y="0"/>
                  </a:lnTo>
                  <a:lnTo>
                    <a:pt x="56" y="28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297" name="Freeform 65"/>
            <p:cNvSpPr>
              <a:spLocks noEditPoints="1"/>
            </p:cNvSpPr>
            <p:nvPr/>
          </p:nvSpPr>
          <p:spPr bwMode="auto">
            <a:xfrm>
              <a:off x="3065463" y="4167188"/>
              <a:ext cx="98425" cy="98425"/>
            </a:xfrm>
            <a:custGeom>
              <a:avLst/>
              <a:gdLst/>
              <a:ahLst/>
              <a:cxnLst>
                <a:cxn ang="0">
                  <a:pos x="89" y="163"/>
                </a:cxn>
                <a:cxn ang="0">
                  <a:pos x="77" y="163"/>
                </a:cxn>
                <a:cxn ang="0">
                  <a:pos x="3" y="89"/>
                </a:cxn>
                <a:cxn ang="0">
                  <a:pos x="0" y="83"/>
                </a:cxn>
                <a:cxn ang="0">
                  <a:pos x="3" y="77"/>
                </a:cxn>
                <a:cxn ang="0">
                  <a:pos x="77" y="3"/>
                </a:cxn>
                <a:cxn ang="0">
                  <a:pos x="89" y="3"/>
                </a:cxn>
                <a:cxn ang="0">
                  <a:pos x="163" y="77"/>
                </a:cxn>
                <a:cxn ang="0">
                  <a:pos x="166" y="83"/>
                </a:cxn>
                <a:cxn ang="0">
                  <a:pos x="163" y="89"/>
                </a:cxn>
                <a:cxn ang="0">
                  <a:pos x="89" y="163"/>
                </a:cxn>
                <a:cxn ang="0">
                  <a:pos x="152" y="77"/>
                </a:cxn>
                <a:cxn ang="0">
                  <a:pos x="152" y="89"/>
                </a:cxn>
                <a:cxn ang="0">
                  <a:pos x="77" y="14"/>
                </a:cxn>
                <a:cxn ang="0">
                  <a:pos x="89" y="14"/>
                </a:cxn>
                <a:cxn ang="0">
                  <a:pos x="14" y="89"/>
                </a:cxn>
                <a:cxn ang="0">
                  <a:pos x="14" y="77"/>
                </a:cxn>
                <a:cxn ang="0">
                  <a:pos x="89" y="152"/>
                </a:cxn>
                <a:cxn ang="0">
                  <a:pos x="77" y="152"/>
                </a:cxn>
                <a:cxn ang="0">
                  <a:pos x="152" y="77"/>
                </a:cxn>
              </a:cxnLst>
              <a:rect l="0" t="0" r="r" b="b"/>
              <a:pathLst>
                <a:path w="166" h="166">
                  <a:moveTo>
                    <a:pt x="89" y="163"/>
                  </a:moveTo>
                  <a:cubicBezTo>
                    <a:pt x="86" y="166"/>
                    <a:pt x="81" y="166"/>
                    <a:pt x="77" y="163"/>
                  </a:cubicBezTo>
                  <a:lnTo>
                    <a:pt x="3" y="89"/>
                  </a:lnTo>
                  <a:cubicBezTo>
                    <a:pt x="1" y="87"/>
                    <a:pt x="0" y="85"/>
                    <a:pt x="0" y="83"/>
                  </a:cubicBezTo>
                  <a:cubicBezTo>
                    <a:pt x="0" y="81"/>
                    <a:pt x="1" y="79"/>
                    <a:pt x="3" y="77"/>
                  </a:cubicBezTo>
                  <a:lnTo>
                    <a:pt x="77" y="3"/>
                  </a:lnTo>
                  <a:cubicBezTo>
                    <a:pt x="81" y="0"/>
                    <a:pt x="86" y="0"/>
                    <a:pt x="89" y="3"/>
                  </a:cubicBezTo>
                  <a:lnTo>
                    <a:pt x="163" y="77"/>
                  </a:lnTo>
                  <a:cubicBezTo>
                    <a:pt x="165" y="79"/>
                    <a:pt x="166" y="81"/>
                    <a:pt x="166" y="83"/>
                  </a:cubicBezTo>
                  <a:cubicBezTo>
                    <a:pt x="166" y="85"/>
                    <a:pt x="165" y="87"/>
                    <a:pt x="163" y="89"/>
                  </a:cubicBezTo>
                  <a:lnTo>
                    <a:pt x="89" y="163"/>
                  </a:lnTo>
                  <a:close/>
                  <a:moveTo>
                    <a:pt x="152" y="77"/>
                  </a:moveTo>
                  <a:lnTo>
                    <a:pt x="152" y="89"/>
                  </a:lnTo>
                  <a:lnTo>
                    <a:pt x="77" y="14"/>
                  </a:lnTo>
                  <a:lnTo>
                    <a:pt x="89" y="14"/>
                  </a:lnTo>
                  <a:lnTo>
                    <a:pt x="14" y="89"/>
                  </a:lnTo>
                  <a:lnTo>
                    <a:pt x="14" y="77"/>
                  </a:lnTo>
                  <a:lnTo>
                    <a:pt x="89" y="152"/>
                  </a:lnTo>
                  <a:lnTo>
                    <a:pt x="77" y="152"/>
                  </a:lnTo>
                  <a:lnTo>
                    <a:pt x="152" y="77"/>
                  </a:lnTo>
                  <a:close/>
                </a:path>
              </a:pathLst>
            </a:custGeom>
            <a:solidFill>
              <a:srgbClr val="4A7EBB"/>
            </a:solidFill>
            <a:ln w="6" cap="flat">
              <a:solidFill>
                <a:srgbClr val="4A7EBB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298" name="Freeform 66"/>
            <p:cNvSpPr>
              <a:spLocks/>
            </p:cNvSpPr>
            <p:nvPr/>
          </p:nvSpPr>
          <p:spPr bwMode="auto">
            <a:xfrm>
              <a:off x="3070225" y="4111626"/>
              <a:ext cx="88900" cy="88900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  <a:cxn ang="0">
                  <a:pos x="28" y="56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lnTo>
                    <a:pt x="0" y="28"/>
                  </a:lnTo>
                  <a:lnTo>
                    <a:pt x="28" y="0"/>
                  </a:lnTo>
                  <a:lnTo>
                    <a:pt x="56" y="28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299" name="Freeform 67"/>
            <p:cNvSpPr>
              <a:spLocks noEditPoints="1"/>
            </p:cNvSpPr>
            <p:nvPr/>
          </p:nvSpPr>
          <p:spPr bwMode="auto">
            <a:xfrm>
              <a:off x="3065463" y="4106863"/>
              <a:ext cx="98425" cy="98425"/>
            </a:xfrm>
            <a:custGeom>
              <a:avLst/>
              <a:gdLst/>
              <a:ahLst/>
              <a:cxnLst>
                <a:cxn ang="0">
                  <a:pos x="89" y="163"/>
                </a:cxn>
                <a:cxn ang="0">
                  <a:pos x="77" y="163"/>
                </a:cxn>
                <a:cxn ang="0">
                  <a:pos x="3" y="89"/>
                </a:cxn>
                <a:cxn ang="0">
                  <a:pos x="0" y="83"/>
                </a:cxn>
                <a:cxn ang="0">
                  <a:pos x="3" y="77"/>
                </a:cxn>
                <a:cxn ang="0">
                  <a:pos x="77" y="3"/>
                </a:cxn>
                <a:cxn ang="0">
                  <a:pos x="89" y="3"/>
                </a:cxn>
                <a:cxn ang="0">
                  <a:pos x="163" y="77"/>
                </a:cxn>
                <a:cxn ang="0">
                  <a:pos x="166" y="83"/>
                </a:cxn>
                <a:cxn ang="0">
                  <a:pos x="163" y="89"/>
                </a:cxn>
                <a:cxn ang="0">
                  <a:pos x="89" y="163"/>
                </a:cxn>
                <a:cxn ang="0">
                  <a:pos x="152" y="77"/>
                </a:cxn>
                <a:cxn ang="0">
                  <a:pos x="152" y="89"/>
                </a:cxn>
                <a:cxn ang="0">
                  <a:pos x="77" y="14"/>
                </a:cxn>
                <a:cxn ang="0">
                  <a:pos x="89" y="14"/>
                </a:cxn>
                <a:cxn ang="0">
                  <a:pos x="14" y="89"/>
                </a:cxn>
                <a:cxn ang="0">
                  <a:pos x="14" y="77"/>
                </a:cxn>
                <a:cxn ang="0">
                  <a:pos x="89" y="152"/>
                </a:cxn>
                <a:cxn ang="0">
                  <a:pos x="77" y="152"/>
                </a:cxn>
                <a:cxn ang="0">
                  <a:pos x="152" y="77"/>
                </a:cxn>
              </a:cxnLst>
              <a:rect l="0" t="0" r="r" b="b"/>
              <a:pathLst>
                <a:path w="166" h="166">
                  <a:moveTo>
                    <a:pt x="89" y="163"/>
                  </a:moveTo>
                  <a:cubicBezTo>
                    <a:pt x="86" y="166"/>
                    <a:pt x="81" y="166"/>
                    <a:pt x="77" y="163"/>
                  </a:cubicBezTo>
                  <a:lnTo>
                    <a:pt x="3" y="89"/>
                  </a:lnTo>
                  <a:cubicBezTo>
                    <a:pt x="1" y="87"/>
                    <a:pt x="0" y="85"/>
                    <a:pt x="0" y="83"/>
                  </a:cubicBezTo>
                  <a:cubicBezTo>
                    <a:pt x="0" y="81"/>
                    <a:pt x="1" y="79"/>
                    <a:pt x="3" y="77"/>
                  </a:cubicBezTo>
                  <a:lnTo>
                    <a:pt x="77" y="3"/>
                  </a:lnTo>
                  <a:cubicBezTo>
                    <a:pt x="81" y="0"/>
                    <a:pt x="86" y="0"/>
                    <a:pt x="89" y="3"/>
                  </a:cubicBezTo>
                  <a:lnTo>
                    <a:pt x="163" y="77"/>
                  </a:lnTo>
                  <a:cubicBezTo>
                    <a:pt x="165" y="79"/>
                    <a:pt x="166" y="81"/>
                    <a:pt x="166" y="83"/>
                  </a:cubicBezTo>
                  <a:cubicBezTo>
                    <a:pt x="166" y="85"/>
                    <a:pt x="165" y="87"/>
                    <a:pt x="163" y="89"/>
                  </a:cubicBezTo>
                  <a:lnTo>
                    <a:pt x="89" y="163"/>
                  </a:lnTo>
                  <a:close/>
                  <a:moveTo>
                    <a:pt x="152" y="77"/>
                  </a:moveTo>
                  <a:lnTo>
                    <a:pt x="152" y="89"/>
                  </a:lnTo>
                  <a:lnTo>
                    <a:pt x="77" y="14"/>
                  </a:lnTo>
                  <a:lnTo>
                    <a:pt x="89" y="14"/>
                  </a:lnTo>
                  <a:lnTo>
                    <a:pt x="14" y="89"/>
                  </a:lnTo>
                  <a:lnTo>
                    <a:pt x="14" y="77"/>
                  </a:lnTo>
                  <a:lnTo>
                    <a:pt x="89" y="152"/>
                  </a:lnTo>
                  <a:lnTo>
                    <a:pt x="77" y="152"/>
                  </a:lnTo>
                  <a:lnTo>
                    <a:pt x="152" y="77"/>
                  </a:lnTo>
                  <a:close/>
                </a:path>
              </a:pathLst>
            </a:custGeom>
            <a:solidFill>
              <a:srgbClr val="4A7EBB"/>
            </a:solidFill>
            <a:ln w="6" cap="flat">
              <a:solidFill>
                <a:srgbClr val="4A7EBB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00" name="Freeform 68"/>
            <p:cNvSpPr>
              <a:spLocks/>
            </p:cNvSpPr>
            <p:nvPr/>
          </p:nvSpPr>
          <p:spPr bwMode="auto">
            <a:xfrm>
              <a:off x="4248150" y="3608388"/>
              <a:ext cx="88900" cy="88900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  <a:cxn ang="0">
                  <a:pos x="28" y="56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lnTo>
                    <a:pt x="0" y="28"/>
                  </a:lnTo>
                  <a:lnTo>
                    <a:pt x="28" y="0"/>
                  </a:lnTo>
                  <a:lnTo>
                    <a:pt x="56" y="28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01" name="Freeform 69"/>
            <p:cNvSpPr>
              <a:spLocks noEditPoints="1"/>
            </p:cNvSpPr>
            <p:nvPr/>
          </p:nvSpPr>
          <p:spPr bwMode="auto">
            <a:xfrm>
              <a:off x="4243388" y="3602038"/>
              <a:ext cx="98425" cy="100013"/>
            </a:xfrm>
            <a:custGeom>
              <a:avLst/>
              <a:gdLst/>
              <a:ahLst/>
              <a:cxnLst>
                <a:cxn ang="0">
                  <a:pos x="89" y="164"/>
                </a:cxn>
                <a:cxn ang="0">
                  <a:pos x="77" y="164"/>
                </a:cxn>
                <a:cxn ang="0">
                  <a:pos x="3" y="89"/>
                </a:cxn>
                <a:cxn ang="0">
                  <a:pos x="0" y="83"/>
                </a:cxn>
                <a:cxn ang="0">
                  <a:pos x="3" y="78"/>
                </a:cxn>
                <a:cxn ang="0">
                  <a:pos x="77" y="3"/>
                </a:cxn>
                <a:cxn ang="0">
                  <a:pos x="89" y="3"/>
                </a:cxn>
                <a:cxn ang="0">
                  <a:pos x="163" y="78"/>
                </a:cxn>
                <a:cxn ang="0">
                  <a:pos x="166" y="83"/>
                </a:cxn>
                <a:cxn ang="0">
                  <a:pos x="163" y="89"/>
                </a:cxn>
                <a:cxn ang="0">
                  <a:pos x="89" y="164"/>
                </a:cxn>
                <a:cxn ang="0">
                  <a:pos x="152" y="78"/>
                </a:cxn>
                <a:cxn ang="0">
                  <a:pos x="152" y="89"/>
                </a:cxn>
                <a:cxn ang="0">
                  <a:pos x="77" y="15"/>
                </a:cxn>
                <a:cxn ang="0">
                  <a:pos x="89" y="15"/>
                </a:cxn>
                <a:cxn ang="0">
                  <a:pos x="14" y="89"/>
                </a:cxn>
                <a:cxn ang="0">
                  <a:pos x="14" y="78"/>
                </a:cxn>
                <a:cxn ang="0">
                  <a:pos x="89" y="152"/>
                </a:cxn>
                <a:cxn ang="0">
                  <a:pos x="77" y="152"/>
                </a:cxn>
                <a:cxn ang="0">
                  <a:pos x="152" y="78"/>
                </a:cxn>
              </a:cxnLst>
              <a:rect l="0" t="0" r="r" b="b"/>
              <a:pathLst>
                <a:path w="166" h="167">
                  <a:moveTo>
                    <a:pt x="89" y="164"/>
                  </a:moveTo>
                  <a:cubicBezTo>
                    <a:pt x="86" y="167"/>
                    <a:pt x="80" y="167"/>
                    <a:pt x="77" y="164"/>
                  </a:cubicBezTo>
                  <a:lnTo>
                    <a:pt x="3" y="89"/>
                  </a:lnTo>
                  <a:cubicBezTo>
                    <a:pt x="1" y="88"/>
                    <a:pt x="0" y="85"/>
                    <a:pt x="0" y="83"/>
                  </a:cubicBezTo>
                  <a:cubicBezTo>
                    <a:pt x="0" y="81"/>
                    <a:pt x="1" y="79"/>
                    <a:pt x="3" y="78"/>
                  </a:cubicBezTo>
                  <a:lnTo>
                    <a:pt x="77" y="3"/>
                  </a:lnTo>
                  <a:cubicBezTo>
                    <a:pt x="80" y="0"/>
                    <a:pt x="86" y="0"/>
                    <a:pt x="89" y="3"/>
                  </a:cubicBezTo>
                  <a:lnTo>
                    <a:pt x="163" y="78"/>
                  </a:lnTo>
                  <a:cubicBezTo>
                    <a:pt x="165" y="79"/>
                    <a:pt x="166" y="81"/>
                    <a:pt x="166" y="83"/>
                  </a:cubicBezTo>
                  <a:cubicBezTo>
                    <a:pt x="166" y="85"/>
                    <a:pt x="165" y="88"/>
                    <a:pt x="163" y="89"/>
                  </a:cubicBezTo>
                  <a:lnTo>
                    <a:pt x="89" y="164"/>
                  </a:lnTo>
                  <a:close/>
                  <a:moveTo>
                    <a:pt x="152" y="78"/>
                  </a:moveTo>
                  <a:lnTo>
                    <a:pt x="152" y="89"/>
                  </a:lnTo>
                  <a:lnTo>
                    <a:pt x="77" y="15"/>
                  </a:lnTo>
                  <a:lnTo>
                    <a:pt x="89" y="15"/>
                  </a:lnTo>
                  <a:lnTo>
                    <a:pt x="14" y="89"/>
                  </a:lnTo>
                  <a:lnTo>
                    <a:pt x="14" y="78"/>
                  </a:lnTo>
                  <a:lnTo>
                    <a:pt x="89" y="152"/>
                  </a:lnTo>
                  <a:lnTo>
                    <a:pt x="77" y="152"/>
                  </a:lnTo>
                  <a:lnTo>
                    <a:pt x="152" y="78"/>
                  </a:lnTo>
                  <a:close/>
                </a:path>
              </a:pathLst>
            </a:custGeom>
            <a:solidFill>
              <a:srgbClr val="4A7EBB"/>
            </a:solidFill>
            <a:ln w="6" cap="flat">
              <a:solidFill>
                <a:srgbClr val="4A7EBB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02" name="Freeform 70"/>
            <p:cNvSpPr>
              <a:spLocks/>
            </p:cNvSpPr>
            <p:nvPr/>
          </p:nvSpPr>
          <p:spPr bwMode="auto">
            <a:xfrm>
              <a:off x="4248150" y="3549651"/>
              <a:ext cx="88900" cy="88900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0" y="27"/>
                </a:cxn>
                <a:cxn ang="0">
                  <a:pos x="28" y="0"/>
                </a:cxn>
                <a:cxn ang="0">
                  <a:pos x="56" y="27"/>
                </a:cxn>
                <a:cxn ang="0">
                  <a:pos x="28" y="56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lnTo>
                    <a:pt x="0" y="27"/>
                  </a:lnTo>
                  <a:lnTo>
                    <a:pt x="28" y="0"/>
                  </a:lnTo>
                  <a:lnTo>
                    <a:pt x="56" y="27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03" name="Freeform 71"/>
            <p:cNvSpPr>
              <a:spLocks noEditPoints="1"/>
            </p:cNvSpPr>
            <p:nvPr/>
          </p:nvSpPr>
          <p:spPr bwMode="auto">
            <a:xfrm>
              <a:off x="4243388" y="3543301"/>
              <a:ext cx="98425" cy="100013"/>
            </a:xfrm>
            <a:custGeom>
              <a:avLst/>
              <a:gdLst/>
              <a:ahLst/>
              <a:cxnLst>
                <a:cxn ang="0">
                  <a:pos x="89" y="163"/>
                </a:cxn>
                <a:cxn ang="0">
                  <a:pos x="77" y="163"/>
                </a:cxn>
                <a:cxn ang="0">
                  <a:pos x="3" y="89"/>
                </a:cxn>
                <a:cxn ang="0">
                  <a:pos x="0" y="83"/>
                </a:cxn>
                <a:cxn ang="0">
                  <a:pos x="3" y="78"/>
                </a:cxn>
                <a:cxn ang="0">
                  <a:pos x="77" y="3"/>
                </a:cxn>
                <a:cxn ang="0">
                  <a:pos x="89" y="3"/>
                </a:cxn>
                <a:cxn ang="0">
                  <a:pos x="163" y="78"/>
                </a:cxn>
                <a:cxn ang="0">
                  <a:pos x="166" y="83"/>
                </a:cxn>
                <a:cxn ang="0">
                  <a:pos x="163" y="89"/>
                </a:cxn>
                <a:cxn ang="0">
                  <a:pos x="89" y="163"/>
                </a:cxn>
                <a:cxn ang="0">
                  <a:pos x="152" y="78"/>
                </a:cxn>
                <a:cxn ang="0">
                  <a:pos x="152" y="89"/>
                </a:cxn>
                <a:cxn ang="0">
                  <a:pos x="77" y="14"/>
                </a:cxn>
                <a:cxn ang="0">
                  <a:pos x="89" y="14"/>
                </a:cxn>
                <a:cxn ang="0">
                  <a:pos x="14" y="89"/>
                </a:cxn>
                <a:cxn ang="0">
                  <a:pos x="14" y="78"/>
                </a:cxn>
                <a:cxn ang="0">
                  <a:pos x="89" y="152"/>
                </a:cxn>
                <a:cxn ang="0">
                  <a:pos x="77" y="152"/>
                </a:cxn>
                <a:cxn ang="0">
                  <a:pos x="152" y="78"/>
                </a:cxn>
              </a:cxnLst>
              <a:rect l="0" t="0" r="r" b="b"/>
              <a:pathLst>
                <a:path w="166" h="166">
                  <a:moveTo>
                    <a:pt x="89" y="163"/>
                  </a:moveTo>
                  <a:cubicBezTo>
                    <a:pt x="86" y="166"/>
                    <a:pt x="80" y="166"/>
                    <a:pt x="77" y="163"/>
                  </a:cubicBezTo>
                  <a:lnTo>
                    <a:pt x="3" y="89"/>
                  </a:lnTo>
                  <a:cubicBezTo>
                    <a:pt x="1" y="87"/>
                    <a:pt x="0" y="85"/>
                    <a:pt x="0" y="83"/>
                  </a:cubicBezTo>
                  <a:cubicBezTo>
                    <a:pt x="0" y="81"/>
                    <a:pt x="1" y="79"/>
                    <a:pt x="3" y="78"/>
                  </a:cubicBezTo>
                  <a:lnTo>
                    <a:pt x="77" y="3"/>
                  </a:lnTo>
                  <a:cubicBezTo>
                    <a:pt x="80" y="0"/>
                    <a:pt x="86" y="0"/>
                    <a:pt x="89" y="3"/>
                  </a:cubicBezTo>
                  <a:lnTo>
                    <a:pt x="163" y="78"/>
                  </a:lnTo>
                  <a:cubicBezTo>
                    <a:pt x="165" y="79"/>
                    <a:pt x="166" y="81"/>
                    <a:pt x="166" y="83"/>
                  </a:cubicBezTo>
                  <a:cubicBezTo>
                    <a:pt x="166" y="85"/>
                    <a:pt x="165" y="87"/>
                    <a:pt x="163" y="89"/>
                  </a:cubicBezTo>
                  <a:lnTo>
                    <a:pt x="89" y="163"/>
                  </a:lnTo>
                  <a:close/>
                  <a:moveTo>
                    <a:pt x="152" y="78"/>
                  </a:moveTo>
                  <a:lnTo>
                    <a:pt x="152" y="89"/>
                  </a:lnTo>
                  <a:lnTo>
                    <a:pt x="77" y="14"/>
                  </a:lnTo>
                  <a:lnTo>
                    <a:pt x="89" y="14"/>
                  </a:lnTo>
                  <a:lnTo>
                    <a:pt x="14" y="89"/>
                  </a:lnTo>
                  <a:lnTo>
                    <a:pt x="14" y="78"/>
                  </a:lnTo>
                  <a:lnTo>
                    <a:pt x="89" y="152"/>
                  </a:lnTo>
                  <a:lnTo>
                    <a:pt x="77" y="152"/>
                  </a:lnTo>
                  <a:lnTo>
                    <a:pt x="152" y="78"/>
                  </a:lnTo>
                  <a:close/>
                </a:path>
              </a:pathLst>
            </a:custGeom>
            <a:solidFill>
              <a:srgbClr val="4A7EBB"/>
            </a:solidFill>
            <a:ln w="6" cap="flat">
              <a:solidFill>
                <a:srgbClr val="4A7EBB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04" name="Freeform 72"/>
            <p:cNvSpPr>
              <a:spLocks/>
            </p:cNvSpPr>
            <p:nvPr/>
          </p:nvSpPr>
          <p:spPr bwMode="auto">
            <a:xfrm>
              <a:off x="4248150" y="3522663"/>
              <a:ext cx="88900" cy="88900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  <a:cxn ang="0">
                  <a:pos x="28" y="56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lnTo>
                    <a:pt x="0" y="28"/>
                  </a:lnTo>
                  <a:lnTo>
                    <a:pt x="28" y="0"/>
                  </a:lnTo>
                  <a:lnTo>
                    <a:pt x="56" y="28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05" name="Freeform 73"/>
            <p:cNvSpPr>
              <a:spLocks noEditPoints="1"/>
            </p:cNvSpPr>
            <p:nvPr/>
          </p:nvSpPr>
          <p:spPr bwMode="auto">
            <a:xfrm>
              <a:off x="4243388" y="3516313"/>
              <a:ext cx="98425" cy="100013"/>
            </a:xfrm>
            <a:custGeom>
              <a:avLst/>
              <a:gdLst/>
              <a:ahLst/>
              <a:cxnLst>
                <a:cxn ang="0">
                  <a:pos x="89" y="164"/>
                </a:cxn>
                <a:cxn ang="0">
                  <a:pos x="77" y="164"/>
                </a:cxn>
                <a:cxn ang="0">
                  <a:pos x="3" y="89"/>
                </a:cxn>
                <a:cxn ang="0">
                  <a:pos x="0" y="83"/>
                </a:cxn>
                <a:cxn ang="0">
                  <a:pos x="3" y="78"/>
                </a:cxn>
                <a:cxn ang="0">
                  <a:pos x="77" y="3"/>
                </a:cxn>
                <a:cxn ang="0">
                  <a:pos x="89" y="3"/>
                </a:cxn>
                <a:cxn ang="0">
                  <a:pos x="163" y="78"/>
                </a:cxn>
                <a:cxn ang="0">
                  <a:pos x="166" y="83"/>
                </a:cxn>
                <a:cxn ang="0">
                  <a:pos x="163" y="89"/>
                </a:cxn>
                <a:cxn ang="0">
                  <a:pos x="89" y="164"/>
                </a:cxn>
                <a:cxn ang="0">
                  <a:pos x="152" y="78"/>
                </a:cxn>
                <a:cxn ang="0">
                  <a:pos x="152" y="89"/>
                </a:cxn>
                <a:cxn ang="0">
                  <a:pos x="77" y="15"/>
                </a:cxn>
                <a:cxn ang="0">
                  <a:pos x="89" y="15"/>
                </a:cxn>
                <a:cxn ang="0">
                  <a:pos x="14" y="89"/>
                </a:cxn>
                <a:cxn ang="0">
                  <a:pos x="14" y="78"/>
                </a:cxn>
                <a:cxn ang="0">
                  <a:pos x="89" y="152"/>
                </a:cxn>
                <a:cxn ang="0">
                  <a:pos x="77" y="152"/>
                </a:cxn>
                <a:cxn ang="0">
                  <a:pos x="152" y="78"/>
                </a:cxn>
              </a:cxnLst>
              <a:rect l="0" t="0" r="r" b="b"/>
              <a:pathLst>
                <a:path w="166" h="167">
                  <a:moveTo>
                    <a:pt x="89" y="164"/>
                  </a:moveTo>
                  <a:cubicBezTo>
                    <a:pt x="86" y="167"/>
                    <a:pt x="80" y="167"/>
                    <a:pt x="77" y="164"/>
                  </a:cubicBezTo>
                  <a:lnTo>
                    <a:pt x="3" y="89"/>
                  </a:lnTo>
                  <a:cubicBezTo>
                    <a:pt x="1" y="88"/>
                    <a:pt x="0" y="86"/>
                    <a:pt x="0" y="83"/>
                  </a:cubicBezTo>
                  <a:cubicBezTo>
                    <a:pt x="0" y="81"/>
                    <a:pt x="1" y="79"/>
                    <a:pt x="3" y="78"/>
                  </a:cubicBezTo>
                  <a:lnTo>
                    <a:pt x="77" y="3"/>
                  </a:lnTo>
                  <a:cubicBezTo>
                    <a:pt x="80" y="0"/>
                    <a:pt x="86" y="0"/>
                    <a:pt x="89" y="3"/>
                  </a:cubicBezTo>
                  <a:lnTo>
                    <a:pt x="163" y="78"/>
                  </a:lnTo>
                  <a:cubicBezTo>
                    <a:pt x="165" y="79"/>
                    <a:pt x="166" y="81"/>
                    <a:pt x="166" y="83"/>
                  </a:cubicBezTo>
                  <a:cubicBezTo>
                    <a:pt x="166" y="86"/>
                    <a:pt x="165" y="88"/>
                    <a:pt x="163" y="89"/>
                  </a:cubicBezTo>
                  <a:lnTo>
                    <a:pt x="89" y="164"/>
                  </a:lnTo>
                  <a:close/>
                  <a:moveTo>
                    <a:pt x="152" y="78"/>
                  </a:moveTo>
                  <a:lnTo>
                    <a:pt x="152" y="89"/>
                  </a:lnTo>
                  <a:lnTo>
                    <a:pt x="77" y="15"/>
                  </a:lnTo>
                  <a:lnTo>
                    <a:pt x="89" y="15"/>
                  </a:lnTo>
                  <a:lnTo>
                    <a:pt x="14" y="89"/>
                  </a:lnTo>
                  <a:lnTo>
                    <a:pt x="14" y="78"/>
                  </a:lnTo>
                  <a:lnTo>
                    <a:pt x="89" y="152"/>
                  </a:lnTo>
                  <a:lnTo>
                    <a:pt x="77" y="152"/>
                  </a:lnTo>
                  <a:lnTo>
                    <a:pt x="152" y="78"/>
                  </a:lnTo>
                  <a:close/>
                </a:path>
              </a:pathLst>
            </a:custGeom>
            <a:solidFill>
              <a:srgbClr val="4A7EBB"/>
            </a:solidFill>
            <a:ln w="6" cap="flat">
              <a:solidFill>
                <a:srgbClr val="4A7EBB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06" name="Freeform 74"/>
            <p:cNvSpPr>
              <a:spLocks/>
            </p:cNvSpPr>
            <p:nvPr/>
          </p:nvSpPr>
          <p:spPr bwMode="auto">
            <a:xfrm>
              <a:off x="4248150" y="3449638"/>
              <a:ext cx="88900" cy="88900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  <a:cxn ang="0">
                  <a:pos x="28" y="56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lnTo>
                    <a:pt x="0" y="28"/>
                  </a:lnTo>
                  <a:lnTo>
                    <a:pt x="28" y="0"/>
                  </a:lnTo>
                  <a:lnTo>
                    <a:pt x="56" y="28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07" name="Freeform 75"/>
            <p:cNvSpPr>
              <a:spLocks noEditPoints="1"/>
            </p:cNvSpPr>
            <p:nvPr/>
          </p:nvSpPr>
          <p:spPr bwMode="auto">
            <a:xfrm>
              <a:off x="4243388" y="3444876"/>
              <a:ext cx="98425" cy="98425"/>
            </a:xfrm>
            <a:custGeom>
              <a:avLst/>
              <a:gdLst/>
              <a:ahLst/>
              <a:cxnLst>
                <a:cxn ang="0">
                  <a:pos x="89" y="163"/>
                </a:cxn>
                <a:cxn ang="0">
                  <a:pos x="77" y="163"/>
                </a:cxn>
                <a:cxn ang="0">
                  <a:pos x="3" y="89"/>
                </a:cxn>
                <a:cxn ang="0">
                  <a:pos x="0" y="83"/>
                </a:cxn>
                <a:cxn ang="0">
                  <a:pos x="3" y="77"/>
                </a:cxn>
                <a:cxn ang="0">
                  <a:pos x="77" y="3"/>
                </a:cxn>
                <a:cxn ang="0">
                  <a:pos x="89" y="3"/>
                </a:cxn>
                <a:cxn ang="0">
                  <a:pos x="163" y="77"/>
                </a:cxn>
                <a:cxn ang="0">
                  <a:pos x="166" y="83"/>
                </a:cxn>
                <a:cxn ang="0">
                  <a:pos x="163" y="89"/>
                </a:cxn>
                <a:cxn ang="0">
                  <a:pos x="89" y="163"/>
                </a:cxn>
                <a:cxn ang="0">
                  <a:pos x="152" y="77"/>
                </a:cxn>
                <a:cxn ang="0">
                  <a:pos x="152" y="89"/>
                </a:cxn>
                <a:cxn ang="0">
                  <a:pos x="77" y="14"/>
                </a:cxn>
                <a:cxn ang="0">
                  <a:pos x="89" y="14"/>
                </a:cxn>
                <a:cxn ang="0">
                  <a:pos x="14" y="89"/>
                </a:cxn>
                <a:cxn ang="0">
                  <a:pos x="14" y="77"/>
                </a:cxn>
                <a:cxn ang="0">
                  <a:pos x="89" y="152"/>
                </a:cxn>
                <a:cxn ang="0">
                  <a:pos x="77" y="152"/>
                </a:cxn>
                <a:cxn ang="0">
                  <a:pos x="152" y="77"/>
                </a:cxn>
              </a:cxnLst>
              <a:rect l="0" t="0" r="r" b="b"/>
              <a:pathLst>
                <a:path w="166" h="166">
                  <a:moveTo>
                    <a:pt x="89" y="163"/>
                  </a:moveTo>
                  <a:cubicBezTo>
                    <a:pt x="86" y="166"/>
                    <a:pt x="80" y="166"/>
                    <a:pt x="77" y="163"/>
                  </a:cubicBezTo>
                  <a:lnTo>
                    <a:pt x="3" y="89"/>
                  </a:lnTo>
                  <a:cubicBezTo>
                    <a:pt x="1" y="87"/>
                    <a:pt x="0" y="85"/>
                    <a:pt x="0" y="83"/>
                  </a:cubicBezTo>
                  <a:cubicBezTo>
                    <a:pt x="0" y="81"/>
                    <a:pt x="1" y="79"/>
                    <a:pt x="3" y="77"/>
                  </a:cubicBezTo>
                  <a:lnTo>
                    <a:pt x="77" y="3"/>
                  </a:lnTo>
                  <a:cubicBezTo>
                    <a:pt x="80" y="0"/>
                    <a:pt x="86" y="0"/>
                    <a:pt x="89" y="3"/>
                  </a:cubicBezTo>
                  <a:lnTo>
                    <a:pt x="163" y="77"/>
                  </a:lnTo>
                  <a:cubicBezTo>
                    <a:pt x="165" y="79"/>
                    <a:pt x="166" y="81"/>
                    <a:pt x="166" y="83"/>
                  </a:cubicBezTo>
                  <a:cubicBezTo>
                    <a:pt x="166" y="85"/>
                    <a:pt x="165" y="87"/>
                    <a:pt x="163" y="89"/>
                  </a:cubicBezTo>
                  <a:lnTo>
                    <a:pt x="89" y="163"/>
                  </a:lnTo>
                  <a:close/>
                  <a:moveTo>
                    <a:pt x="152" y="77"/>
                  </a:moveTo>
                  <a:lnTo>
                    <a:pt x="152" y="89"/>
                  </a:lnTo>
                  <a:lnTo>
                    <a:pt x="77" y="14"/>
                  </a:lnTo>
                  <a:lnTo>
                    <a:pt x="89" y="14"/>
                  </a:lnTo>
                  <a:lnTo>
                    <a:pt x="14" y="89"/>
                  </a:lnTo>
                  <a:lnTo>
                    <a:pt x="14" y="77"/>
                  </a:lnTo>
                  <a:lnTo>
                    <a:pt x="89" y="152"/>
                  </a:lnTo>
                  <a:lnTo>
                    <a:pt x="77" y="152"/>
                  </a:lnTo>
                  <a:lnTo>
                    <a:pt x="152" y="77"/>
                  </a:lnTo>
                  <a:close/>
                </a:path>
              </a:pathLst>
            </a:custGeom>
            <a:solidFill>
              <a:srgbClr val="4A7EBB"/>
            </a:solidFill>
            <a:ln w="6" cap="flat">
              <a:solidFill>
                <a:srgbClr val="4A7EBB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08" name="Freeform 76"/>
            <p:cNvSpPr>
              <a:spLocks/>
            </p:cNvSpPr>
            <p:nvPr/>
          </p:nvSpPr>
          <p:spPr bwMode="auto">
            <a:xfrm>
              <a:off x="5705475" y="2843213"/>
              <a:ext cx="88900" cy="88900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  <a:cxn ang="0">
                  <a:pos x="28" y="56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lnTo>
                    <a:pt x="0" y="28"/>
                  </a:lnTo>
                  <a:lnTo>
                    <a:pt x="28" y="0"/>
                  </a:lnTo>
                  <a:lnTo>
                    <a:pt x="56" y="28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09" name="Freeform 77"/>
            <p:cNvSpPr>
              <a:spLocks noEditPoints="1"/>
            </p:cNvSpPr>
            <p:nvPr/>
          </p:nvSpPr>
          <p:spPr bwMode="auto">
            <a:xfrm>
              <a:off x="5700713" y="2838451"/>
              <a:ext cx="98425" cy="98425"/>
            </a:xfrm>
            <a:custGeom>
              <a:avLst/>
              <a:gdLst/>
              <a:ahLst/>
              <a:cxnLst>
                <a:cxn ang="0">
                  <a:pos x="89" y="163"/>
                </a:cxn>
                <a:cxn ang="0">
                  <a:pos x="77" y="163"/>
                </a:cxn>
                <a:cxn ang="0">
                  <a:pos x="3" y="89"/>
                </a:cxn>
                <a:cxn ang="0">
                  <a:pos x="0" y="83"/>
                </a:cxn>
                <a:cxn ang="0">
                  <a:pos x="3" y="77"/>
                </a:cxn>
                <a:cxn ang="0">
                  <a:pos x="77" y="3"/>
                </a:cxn>
                <a:cxn ang="0">
                  <a:pos x="89" y="3"/>
                </a:cxn>
                <a:cxn ang="0">
                  <a:pos x="163" y="77"/>
                </a:cxn>
                <a:cxn ang="0">
                  <a:pos x="165" y="83"/>
                </a:cxn>
                <a:cxn ang="0">
                  <a:pos x="163" y="89"/>
                </a:cxn>
                <a:cxn ang="0">
                  <a:pos x="89" y="163"/>
                </a:cxn>
                <a:cxn ang="0">
                  <a:pos x="152" y="77"/>
                </a:cxn>
                <a:cxn ang="0">
                  <a:pos x="152" y="89"/>
                </a:cxn>
                <a:cxn ang="0">
                  <a:pos x="77" y="14"/>
                </a:cxn>
                <a:cxn ang="0">
                  <a:pos x="89" y="14"/>
                </a:cxn>
                <a:cxn ang="0">
                  <a:pos x="14" y="89"/>
                </a:cxn>
                <a:cxn ang="0">
                  <a:pos x="14" y="77"/>
                </a:cxn>
                <a:cxn ang="0">
                  <a:pos x="89" y="152"/>
                </a:cxn>
                <a:cxn ang="0">
                  <a:pos x="77" y="152"/>
                </a:cxn>
                <a:cxn ang="0">
                  <a:pos x="152" y="77"/>
                </a:cxn>
              </a:cxnLst>
              <a:rect l="0" t="0" r="r" b="b"/>
              <a:pathLst>
                <a:path w="165" h="166">
                  <a:moveTo>
                    <a:pt x="89" y="163"/>
                  </a:moveTo>
                  <a:cubicBezTo>
                    <a:pt x="85" y="166"/>
                    <a:pt x="80" y="166"/>
                    <a:pt x="77" y="163"/>
                  </a:cubicBezTo>
                  <a:lnTo>
                    <a:pt x="3" y="89"/>
                  </a:lnTo>
                  <a:cubicBezTo>
                    <a:pt x="1" y="87"/>
                    <a:pt x="0" y="85"/>
                    <a:pt x="0" y="83"/>
                  </a:cubicBezTo>
                  <a:cubicBezTo>
                    <a:pt x="0" y="81"/>
                    <a:pt x="1" y="79"/>
                    <a:pt x="3" y="77"/>
                  </a:cubicBezTo>
                  <a:lnTo>
                    <a:pt x="77" y="3"/>
                  </a:lnTo>
                  <a:cubicBezTo>
                    <a:pt x="80" y="0"/>
                    <a:pt x="85" y="0"/>
                    <a:pt x="89" y="3"/>
                  </a:cubicBezTo>
                  <a:lnTo>
                    <a:pt x="163" y="77"/>
                  </a:lnTo>
                  <a:cubicBezTo>
                    <a:pt x="165" y="79"/>
                    <a:pt x="165" y="81"/>
                    <a:pt x="165" y="83"/>
                  </a:cubicBezTo>
                  <a:cubicBezTo>
                    <a:pt x="165" y="85"/>
                    <a:pt x="165" y="87"/>
                    <a:pt x="163" y="89"/>
                  </a:cubicBezTo>
                  <a:lnTo>
                    <a:pt x="89" y="163"/>
                  </a:lnTo>
                  <a:close/>
                  <a:moveTo>
                    <a:pt x="152" y="77"/>
                  </a:moveTo>
                  <a:lnTo>
                    <a:pt x="152" y="89"/>
                  </a:lnTo>
                  <a:lnTo>
                    <a:pt x="77" y="14"/>
                  </a:lnTo>
                  <a:lnTo>
                    <a:pt x="89" y="14"/>
                  </a:lnTo>
                  <a:lnTo>
                    <a:pt x="14" y="89"/>
                  </a:lnTo>
                  <a:lnTo>
                    <a:pt x="14" y="77"/>
                  </a:lnTo>
                  <a:lnTo>
                    <a:pt x="89" y="152"/>
                  </a:lnTo>
                  <a:lnTo>
                    <a:pt x="77" y="152"/>
                  </a:lnTo>
                  <a:lnTo>
                    <a:pt x="152" y="77"/>
                  </a:lnTo>
                  <a:close/>
                </a:path>
              </a:pathLst>
            </a:custGeom>
            <a:solidFill>
              <a:srgbClr val="4A7EBB"/>
            </a:solidFill>
            <a:ln w="6" cap="flat">
              <a:solidFill>
                <a:srgbClr val="4A7EBB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10" name="Freeform 78"/>
            <p:cNvSpPr>
              <a:spLocks/>
            </p:cNvSpPr>
            <p:nvPr/>
          </p:nvSpPr>
          <p:spPr bwMode="auto">
            <a:xfrm>
              <a:off x="5705475" y="2855913"/>
              <a:ext cx="88900" cy="88900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  <a:cxn ang="0">
                  <a:pos x="28" y="56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lnTo>
                    <a:pt x="0" y="28"/>
                  </a:lnTo>
                  <a:lnTo>
                    <a:pt x="28" y="0"/>
                  </a:lnTo>
                  <a:lnTo>
                    <a:pt x="56" y="28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11" name="Freeform 79"/>
            <p:cNvSpPr>
              <a:spLocks noEditPoints="1"/>
            </p:cNvSpPr>
            <p:nvPr/>
          </p:nvSpPr>
          <p:spPr bwMode="auto">
            <a:xfrm>
              <a:off x="5700713" y="2851151"/>
              <a:ext cx="98425" cy="98425"/>
            </a:xfrm>
            <a:custGeom>
              <a:avLst/>
              <a:gdLst/>
              <a:ahLst/>
              <a:cxnLst>
                <a:cxn ang="0">
                  <a:pos x="89" y="163"/>
                </a:cxn>
                <a:cxn ang="0">
                  <a:pos x="77" y="163"/>
                </a:cxn>
                <a:cxn ang="0">
                  <a:pos x="3" y="89"/>
                </a:cxn>
                <a:cxn ang="0">
                  <a:pos x="0" y="83"/>
                </a:cxn>
                <a:cxn ang="0">
                  <a:pos x="3" y="77"/>
                </a:cxn>
                <a:cxn ang="0">
                  <a:pos x="77" y="3"/>
                </a:cxn>
                <a:cxn ang="0">
                  <a:pos x="89" y="3"/>
                </a:cxn>
                <a:cxn ang="0">
                  <a:pos x="163" y="77"/>
                </a:cxn>
                <a:cxn ang="0">
                  <a:pos x="165" y="83"/>
                </a:cxn>
                <a:cxn ang="0">
                  <a:pos x="163" y="89"/>
                </a:cxn>
                <a:cxn ang="0">
                  <a:pos x="89" y="163"/>
                </a:cxn>
                <a:cxn ang="0">
                  <a:pos x="152" y="77"/>
                </a:cxn>
                <a:cxn ang="0">
                  <a:pos x="152" y="89"/>
                </a:cxn>
                <a:cxn ang="0">
                  <a:pos x="77" y="14"/>
                </a:cxn>
                <a:cxn ang="0">
                  <a:pos x="89" y="14"/>
                </a:cxn>
                <a:cxn ang="0">
                  <a:pos x="14" y="89"/>
                </a:cxn>
                <a:cxn ang="0">
                  <a:pos x="14" y="77"/>
                </a:cxn>
                <a:cxn ang="0">
                  <a:pos x="89" y="152"/>
                </a:cxn>
                <a:cxn ang="0">
                  <a:pos x="77" y="152"/>
                </a:cxn>
                <a:cxn ang="0">
                  <a:pos x="152" y="77"/>
                </a:cxn>
              </a:cxnLst>
              <a:rect l="0" t="0" r="r" b="b"/>
              <a:pathLst>
                <a:path w="165" h="166">
                  <a:moveTo>
                    <a:pt x="89" y="163"/>
                  </a:moveTo>
                  <a:cubicBezTo>
                    <a:pt x="85" y="166"/>
                    <a:pt x="80" y="166"/>
                    <a:pt x="77" y="163"/>
                  </a:cubicBezTo>
                  <a:lnTo>
                    <a:pt x="3" y="89"/>
                  </a:lnTo>
                  <a:cubicBezTo>
                    <a:pt x="1" y="87"/>
                    <a:pt x="0" y="85"/>
                    <a:pt x="0" y="83"/>
                  </a:cubicBezTo>
                  <a:cubicBezTo>
                    <a:pt x="0" y="81"/>
                    <a:pt x="1" y="79"/>
                    <a:pt x="3" y="77"/>
                  </a:cubicBezTo>
                  <a:lnTo>
                    <a:pt x="77" y="3"/>
                  </a:lnTo>
                  <a:cubicBezTo>
                    <a:pt x="80" y="0"/>
                    <a:pt x="85" y="0"/>
                    <a:pt x="89" y="3"/>
                  </a:cubicBezTo>
                  <a:lnTo>
                    <a:pt x="163" y="77"/>
                  </a:lnTo>
                  <a:cubicBezTo>
                    <a:pt x="165" y="79"/>
                    <a:pt x="165" y="81"/>
                    <a:pt x="165" y="83"/>
                  </a:cubicBezTo>
                  <a:cubicBezTo>
                    <a:pt x="165" y="85"/>
                    <a:pt x="165" y="87"/>
                    <a:pt x="163" y="89"/>
                  </a:cubicBezTo>
                  <a:lnTo>
                    <a:pt x="89" y="163"/>
                  </a:lnTo>
                  <a:close/>
                  <a:moveTo>
                    <a:pt x="152" y="77"/>
                  </a:moveTo>
                  <a:lnTo>
                    <a:pt x="152" y="89"/>
                  </a:lnTo>
                  <a:lnTo>
                    <a:pt x="77" y="14"/>
                  </a:lnTo>
                  <a:lnTo>
                    <a:pt x="89" y="14"/>
                  </a:lnTo>
                  <a:lnTo>
                    <a:pt x="14" y="89"/>
                  </a:lnTo>
                  <a:lnTo>
                    <a:pt x="14" y="77"/>
                  </a:lnTo>
                  <a:lnTo>
                    <a:pt x="89" y="152"/>
                  </a:lnTo>
                  <a:lnTo>
                    <a:pt x="77" y="152"/>
                  </a:lnTo>
                  <a:lnTo>
                    <a:pt x="152" y="77"/>
                  </a:lnTo>
                  <a:close/>
                </a:path>
              </a:pathLst>
            </a:custGeom>
            <a:solidFill>
              <a:srgbClr val="4A7EBB"/>
            </a:solidFill>
            <a:ln w="6" cap="flat">
              <a:solidFill>
                <a:srgbClr val="4A7EBB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12" name="Freeform 80"/>
            <p:cNvSpPr>
              <a:spLocks/>
            </p:cNvSpPr>
            <p:nvPr/>
          </p:nvSpPr>
          <p:spPr bwMode="auto">
            <a:xfrm>
              <a:off x="4005263" y="3549651"/>
              <a:ext cx="88900" cy="88900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  <a:cxn ang="0">
                  <a:pos x="28" y="56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lnTo>
                    <a:pt x="0" y="28"/>
                  </a:lnTo>
                  <a:lnTo>
                    <a:pt x="28" y="0"/>
                  </a:lnTo>
                  <a:lnTo>
                    <a:pt x="56" y="28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13" name="Freeform 81"/>
            <p:cNvSpPr>
              <a:spLocks noEditPoints="1"/>
            </p:cNvSpPr>
            <p:nvPr/>
          </p:nvSpPr>
          <p:spPr bwMode="auto">
            <a:xfrm>
              <a:off x="4000500" y="3544888"/>
              <a:ext cx="98425" cy="98425"/>
            </a:xfrm>
            <a:custGeom>
              <a:avLst/>
              <a:gdLst/>
              <a:ahLst/>
              <a:cxnLst>
                <a:cxn ang="0">
                  <a:pos x="89" y="163"/>
                </a:cxn>
                <a:cxn ang="0">
                  <a:pos x="77" y="163"/>
                </a:cxn>
                <a:cxn ang="0">
                  <a:pos x="3" y="89"/>
                </a:cxn>
                <a:cxn ang="0">
                  <a:pos x="0" y="83"/>
                </a:cxn>
                <a:cxn ang="0">
                  <a:pos x="3" y="78"/>
                </a:cxn>
                <a:cxn ang="0">
                  <a:pos x="77" y="3"/>
                </a:cxn>
                <a:cxn ang="0">
                  <a:pos x="89" y="3"/>
                </a:cxn>
                <a:cxn ang="0">
                  <a:pos x="163" y="78"/>
                </a:cxn>
                <a:cxn ang="0">
                  <a:pos x="165" y="83"/>
                </a:cxn>
                <a:cxn ang="0">
                  <a:pos x="163" y="89"/>
                </a:cxn>
                <a:cxn ang="0">
                  <a:pos x="89" y="163"/>
                </a:cxn>
                <a:cxn ang="0">
                  <a:pos x="152" y="78"/>
                </a:cxn>
                <a:cxn ang="0">
                  <a:pos x="152" y="89"/>
                </a:cxn>
                <a:cxn ang="0">
                  <a:pos x="77" y="14"/>
                </a:cxn>
                <a:cxn ang="0">
                  <a:pos x="89" y="14"/>
                </a:cxn>
                <a:cxn ang="0">
                  <a:pos x="14" y="89"/>
                </a:cxn>
                <a:cxn ang="0">
                  <a:pos x="14" y="78"/>
                </a:cxn>
                <a:cxn ang="0">
                  <a:pos x="89" y="152"/>
                </a:cxn>
                <a:cxn ang="0">
                  <a:pos x="77" y="152"/>
                </a:cxn>
                <a:cxn ang="0">
                  <a:pos x="152" y="78"/>
                </a:cxn>
              </a:cxnLst>
              <a:rect l="0" t="0" r="r" b="b"/>
              <a:pathLst>
                <a:path w="165" h="167">
                  <a:moveTo>
                    <a:pt x="89" y="163"/>
                  </a:moveTo>
                  <a:cubicBezTo>
                    <a:pt x="85" y="167"/>
                    <a:pt x="80" y="167"/>
                    <a:pt x="77" y="163"/>
                  </a:cubicBezTo>
                  <a:lnTo>
                    <a:pt x="3" y="89"/>
                  </a:lnTo>
                  <a:cubicBezTo>
                    <a:pt x="1" y="87"/>
                    <a:pt x="0" y="85"/>
                    <a:pt x="0" y="83"/>
                  </a:cubicBezTo>
                  <a:cubicBezTo>
                    <a:pt x="0" y="81"/>
                    <a:pt x="1" y="79"/>
                    <a:pt x="3" y="78"/>
                  </a:cubicBezTo>
                  <a:lnTo>
                    <a:pt x="77" y="3"/>
                  </a:lnTo>
                  <a:cubicBezTo>
                    <a:pt x="80" y="0"/>
                    <a:pt x="85" y="0"/>
                    <a:pt x="89" y="3"/>
                  </a:cubicBezTo>
                  <a:lnTo>
                    <a:pt x="163" y="78"/>
                  </a:lnTo>
                  <a:cubicBezTo>
                    <a:pt x="165" y="79"/>
                    <a:pt x="165" y="81"/>
                    <a:pt x="165" y="83"/>
                  </a:cubicBezTo>
                  <a:cubicBezTo>
                    <a:pt x="165" y="85"/>
                    <a:pt x="165" y="87"/>
                    <a:pt x="163" y="89"/>
                  </a:cubicBezTo>
                  <a:lnTo>
                    <a:pt x="89" y="163"/>
                  </a:lnTo>
                  <a:close/>
                  <a:moveTo>
                    <a:pt x="152" y="78"/>
                  </a:moveTo>
                  <a:lnTo>
                    <a:pt x="152" y="89"/>
                  </a:lnTo>
                  <a:lnTo>
                    <a:pt x="77" y="14"/>
                  </a:lnTo>
                  <a:lnTo>
                    <a:pt x="89" y="14"/>
                  </a:lnTo>
                  <a:lnTo>
                    <a:pt x="14" y="89"/>
                  </a:lnTo>
                  <a:lnTo>
                    <a:pt x="14" y="78"/>
                  </a:lnTo>
                  <a:lnTo>
                    <a:pt x="89" y="152"/>
                  </a:lnTo>
                  <a:lnTo>
                    <a:pt x="77" y="152"/>
                  </a:lnTo>
                  <a:lnTo>
                    <a:pt x="152" y="78"/>
                  </a:lnTo>
                  <a:close/>
                </a:path>
              </a:pathLst>
            </a:custGeom>
            <a:solidFill>
              <a:srgbClr val="4A7EBB"/>
            </a:solidFill>
            <a:ln w="6" cap="flat">
              <a:solidFill>
                <a:srgbClr val="4A7EBB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14" name="Freeform 82"/>
            <p:cNvSpPr>
              <a:spLocks/>
            </p:cNvSpPr>
            <p:nvPr/>
          </p:nvSpPr>
          <p:spPr bwMode="auto">
            <a:xfrm>
              <a:off x="3103563" y="2857501"/>
              <a:ext cx="2649538" cy="1316038"/>
            </a:xfrm>
            <a:custGeom>
              <a:avLst/>
              <a:gdLst/>
              <a:ahLst/>
              <a:cxnLst>
                <a:cxn ang="0">
                  <a:pos x="6" y="2194"/>
                </a:cxn>
                <a:cxn ang="0">
                  <a:pos x="4438" y="2"/>
                </a:cxn>
                <a:cxn ang="0">
                  <a:pos x="4449" y="6"/>
                </a:cxn>
                <a:cxn ang="0">
                  <a:pos x="4445" y="17"/>
                </a:cxn>
                <a:cxn ang="0">
                  <a:pos x="13" y="2209"/>
                </a:cxn>
                <a:cxn ang="0">
                  <a:pos x="2" y="2205"/>
                </a:cxn>
                <a:cxn ang="0">
                  <a:pos x="6" y="2194"/>
                </a:cxn>
              </a:cxnLst>
              <a:rect l="0" t="0" r="r" b="b"/>
              <a:pathLst>
                <a:path w="4451" h="2211">
                  <a:moveTo>
                    <a:pt x="6" y="2194"/>
                  </a:moveTo>
                  <a:lnTo>
                    <a:pt x="4438" y="2"/>
                  </a:lnTo>
                  <a:cubicBezTo>
                    <a:pt x="4442" y="0"/>
                    <a:pt x="4447" y="2"/>
                    <a:pt x="4449" y="6"/>
                  </a:cubicBezTo>
                  <a:cubicBezTo>
                    <a:pt x="4451" y="10"/>
                    <a:pt x="4449" y="15"/>
                    <a:pt x="4445" y="17"/>
                  </a:cubicBezTo>
                  <a:lnTo>
                    <a:pt x="13" y="2209"/>
                  </a:lnTo>
                  <a:cubicBezTo>
                    <a:pt x="9" y="2211"/>
                    <a:pt x="4" y="2209"/>
                    <a:pt x="2" y="2205"/>
                  </a:cubicBezTo>
                  <a:cubicBezTo>
                    <a:pt x="0" y="2201"/>
                    <a:pt x="2" y="2196"/>
                    <a:pt x="6" y="2194"/>
                  </a:cubicBez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315" name="Rectangle 83"/>
            <p:cNvSpPr>
              <a:spLocks noChangeArrowheads="1"/>
            </p:cNvSpPr>
            <p:nvPr/>
          </p:nvSpPr>
          <p:spPr bwMode="auto">
            <a:xfrm>
              <a:off x="3019425" y="2976563"/>
              <a:ext cx="1114425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y = 8.4601x + 28.797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16" name="Rectangle 84"/>
            <p:cNvSpPr>
              <a:spLocks noChangeArrowheads="1"/>
            </p:cNvSpPr>
            <p:nvPr/>
          </p:nvSpPr>
          <p:spPr bwMode="auto">
            <a:xfrm>
              <a:off x="3257550" y="3128963"/>
              <a:ext cx="64770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R² = 0.9839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17" name="Rectangle 85"/>
            <p:cNvSpPr>
              <a:spLocks noChangeArrowheads="1"/>
            </p:cNvSpPr>
            <p:nvPr/>
          </p:nvSpPr>
          <p:spPr bwMode="auto">
            <a:xfrm>
              <a:off x="2571750" y="4860926"/>
              <a:ext cx="22860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18" name="Rectangle 86"/>
            <p:cNvSpPr>
              <a:spLocks noChangeArrowheads="1"/>
            </p:cNvSpPr>
            <p:nvPr/>
          </p:nvSpPr>
          <p:spPr bwMode="auto">
            <a:xfrm>
              <a:off x="2511425" y="4641851"/>
              <a:ext cx="28575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10.0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19" name="Rectangle 87"/>
            <p:cNvSpPr>
              <a:spLocks noChangeArrowheads="1"/>
            </p:cNvSpPr>
            <p:nvPr/>
          </p:nvSpPr>
          <p:spPr bwMode="auto">
            <a:xfrm>
              <a:off x="2511425" y="4422776"/>
              <a:ext cx="28575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20.0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20" name="Rectangle 88"/>
            <p:cNvSpPr>
              <a:spLocks noChangeArrowheads="1"/>
            </p:cNvSpPr>
            <p:nvPr/>
          </p:nvSpPr>
          <p:spPr bwMode="auto">
            <a:xfrm>
              <a:off x="2511425" y="4203701"/>
              <a:ext cx="28575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30.0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21" name="Rectangle 89"/>
            <p:cNvSpPr>
              <a:spLocks noChangeArrowheads="1"/>
            </p:cNvSpPr>
            <p:nvPr/>
          </p:nvSpPr>
          <p:spPr bwMode="auto">
            <a:xfrm>
              <a:off x="2511425" y="3984626"/>
              <a:ext cx="28575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40.0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22" name="Rectangle 90"/>
            <p:cNvSpPr>
              <a:spLocks noChangeArrowheads="1"/>
            </p:cNvSpPr>
            <p:nvPr/>
          </p:nvSpPr>
          <p:spPr bwMode="auto">
            <a:xfrm>
              <a:off x="2511425" y="3765551"/>
              <a:ext cx="28575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50.0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23" name="Rectangle 91"/>
            <p:cNvSpPr>
              <a:spLocks noChangeArrowheads="1"/>
            </p:cNvSpPr>
            <p:nvPr/>
          </p:nvSpPr>
          <p:spPr bwMode="auto">
            <a:xfrm>
              <a:off x="2511425" y="3546476"/>
              <a:ext cx="28575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60.0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24" name="Rectangle 92"/>
            <p:cNvSpPr>
              <a:spLocks noChangeArrowheads="1"/>
            </p:cNvSpPr>
            <p:nvPr/>
          </p:nvSpPr>
          <p:spPr bwMode="auto">
            <a:xfrm>
              <a:off x="2511425" y="3327401"/>
              <a:ext cx="28575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70.0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25" name="Rectangle 93"/>
            <p:cNvSpPr>
              <a:spLocks noChangeArrowheads="1"/>
            </p:cNvSpPr>
            <p:nvPr/>
          </p:nvSpPr>
          <p:spPr bwMode="auto">
            <a:xfrm>
              <a:off x="2511425" y="3108326"/>
              <a:ext cx="28575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80.0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26" name="Rectangle 94"/>
            <p:cNvSpPr>
              <a:spLocks noChangeArrowheads="1"/>
            </p:cNvSpPr>
            <p:nvPr/>
          </p:nvSpPr>
          <p:spPr bwMode="auto">
            <a:xfrm>
              <a:off x="2511425" y="2890838"/>
              <a:ext cx="285750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90.0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27" name="Rectangle 95"/>
            <p:cNvSpPr>
              <a:spLocks noChangeArrowheads="1"/>
            </p:cNvSpPr>
            <p:nvPr/>
          </p:nvSpPr>
          <p:spPr bwMode="auto">
            <a:xfrm>
              <a:off x="2439988" y="2671763"/>
              <a:ext cx="352425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100.0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28" name="Rectangle 96"/>
            <p:cNvSpPr>
              <a:spLocks noChangeArrowheads="1"/>
            </p:cNvSpPr>
            <p:nvPr/>
          </p:nvSpPr>
          <p:spPr bwMode="auto">
            <a:xfrm>
              <a:off x="2741613" y="5062538"/>
              <a:ext cx="28575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0.00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29" name="Rectangle 97"/>
            <p:cNvSpPr>
              <a:spLocks noChangeArrowheads="1"/>
            </p:cNvSpPr>
            <p:nvPr/>
          </p:nvSpPr>
          <p:spPr bwMode="auto">
            <a:xfrm>
              <a:off x="3489325" y="5062538"/>
              <a:ext cx="28575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30" name="Rectangle 98"/>
            <p:cNvSpPr>
              <a:spLocks noChangeArrowheads="1"/>
            </p:cNvSpPr>
            <p:nvPr/>
          </p:nvSpPr>
          <p:spPr bwMode="auto">
            <a:xfrm>
              <a:off x="4237038" y="5062538"/>
              <a:ext cx="28575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31" name="Rectangle 99"/>
            <p:cNvSpPr>
              <a:spLocks noChangeArrowheads="1"/>
            </p:cNvSpPr>
            <p:nvPr/>
          </p:nvSpPr>
          <p:spPr bwMode="auto">
            <a:xfrm>
              <a:off x="4984750" y="5062538"/>
              <a:ext cx="28575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32" name="Rectangle 100"/>
            <p:cNvSpPr>
              <a:spLocks noChangeArrowheads="1"/>
            </p:cNvSpPr>
            <p:nvPr/>
          </p:nvSpPr>
          <p:spPr bwMode="auto">
            <a:xfrm>
              <a:off x="5734050" y="5062538"/>
              <a:ext cx="28575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5333" name="Rectangle 101"/>
            <p:cNvSpPr>
              <a:spLocks noChangeArrowheads="1"/>
            </p:cNvSpPr>
            <p:nvPr/>
          </p:nvSpPr>
          <p:spPr bwMode="auto">
            <a:xfrm>
              <a:off x="6443663" y="5062538"/>
              <a:ext cx="352425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10.00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363" y="941401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7 (Mod7)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48229" y="4785361"/>
            <a:ext cx="190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 – Slope, km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173313" y="3249852"/>
            <a:ext cx="193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Intercept,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89092" name="AutoShape 4"/>
          <p:cNvSpPr>
            <a:spLocks noChangeAspect="1" noChangeArrowheads="1" noTextEdit="1"/>
          </p:cNvSpPr>
          <p:nvPr/>
        </p:nvSpPr>
        <p:spPr bwMode="auto">
          <a:xfrm>
            <a:off x="2281238" y="2178645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2771776" y="2326283"/>
            <a:ext cx="3838575" cy="2190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2762251" y="2321520"/>
            <a:ext cx="9525" cy="2190750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097" name="Freeform 9"/>
          <p:cNvSpPr>
            <a:spLocks noEditPoints="1"/>
          </p:cNvSpPr>
          <p:nvPr/>
        </p:nvSpPr>
        <p:spPr bwMode="auto">
          <a:xfrm>
            <a:off x="2728913" y="2316758"/>
            <a:ext cx="38100" cy="2200275"/>
          </a:xfrm>
          <a:custGeom>
            <a:avLst/>
            <a:gdLst/>
            <a:ahLst/>
            <a:cxnLst>
              <a:cxn ang="0">
                <a:pos x="0" y="1380"/>
              </a:cxn>
              <a:cxn ang="0">
                <a:pos x="24" y="1380"/>
              </a:cxn>
              <a:cxn ang="0">
                <a:pos x="24" y="1386"/>
              </a:cxn>
              <a:cxn ang="0">
                <a:pos x="0" y="1386"/>
              </a:cxn>
              <a:cxn ang="0">
                <a:pos x="0" y="1380"/>
              </a:cxn>
              <a:cxn ang="0">
                <a:pos x="0" y="1242"/>
              </a:cxn>
              <a:cxn ang="0">
                <a:pos x="24" y="1242"/>
              </a:cxn>
              <a:cxn ang="0">
                <a:pos x="24" y="1248"/>
              </a:cxn>
              <a:cxn ang="0">
                <a:pos x="0" y="1248"/>
              </a:cxn>
              <a:cxn ang="0">
                <a:pos x="0" y="1242"/>
              </a:cxn>
              <a:cxn ang="0">
                <a:pos x="0" y="1104"/>
              </a:cxn>
              <a:cxn ang="0">
                <a:pos x="24" y="1104"/>
              </a:cxn>
              <a:cxn ang="0">
                <a:pos x="24" y="1110"/>
              </a:cxn>
              <a:cxn ang="0">
                <a:pos x="0" y="1110"/>
              </a:cxn>
              <a:cxn ang="0">
                <a:pos x="0" y="1104"/>
              </a:cxn>
              <a:cxn ang="0">
                <a:pos x="0" y="966"/>
              </a:cxn>
              <a:cxn ang="0">
                <a:pos x="24" y="966"/>
              </a:cxn>
              <a:cxn ang="0">
                <a:pos x="24" y="972"/>
              </a:cxn>
              <a:cxn ang="0">
                <a:pos x="0" y="972"/>
              </a:cxn>
              <a:cxn ang="0">
                <a:pos x="0" y="966"/>
              </a:cxn>
              <a:cxn ang="0">
                <a:pos x="0" y="828"/>
              </a:cxn>
              <a:cxn ang="0">
                <a:pos x="24" y="828"/>
              </a:cxn>
              <a:cxn ang="0">
                <a:pos x="24" y="834"/>
              </a:cxn>
              <a:cxn ang="0">
                <a:pos x="0" y="834"/>
              </a:cxn>
              <a:cxn ang="0">
                <a:pos x="0" y="828"/>
              </a:cxn>
              <a:cxn ang="0">
                <a:pos x="0" y="690"/>
              </a:cxn>
              <a:cxn ang="0">
                <a:pos x="24" y="690"/>
              </a:cxn>
              <a:cxn ang="0">
                <a:pos x="24" y="696"/>
              </a:cxn>
              <a:cxn ang="0">
                <a:pos x="0" y="696"/>
              </a:cxn>
              <a:cxn ang="0">
                <a:pos x="0" y="690"/>
              </a:cxn>
              <a:cxn ang="0">
                <a:pos x="0" y="552"/>
              </a:cxn>
              <a:cxn ang="0">
                <a:pos x="24" y="552"/>
              </a:cxn>
              <a:cxn ang="0">
                <a:pos x="24" y="558"/>
              </a:cxn>
              <a:cxn ang="0">
                <a:pos x="0" y="558"/>
              </a:cxn>
              <a:cxn ang="0">
                <a:pos x="0" y="552"/>
              </a:cxn>
              <a:cxn ang="0">
                <a:pos x="0" y="414"/>
              </a:cxn>
              <a:cxn ang="0">
                <a:pos x="24" y="414"/>
              </a:cxn>
              <a:cxn ang="0">
                <a:pos x="24" y="420"/>
              </a:cxn>
              <a:cxn ang="0">
                <a:pos x="0" y="420"/>
              </a:cxn>
              <a:cxn ang="0">
                <a:pos x="0" y="414"/>
              </a:cxn>
              <a:cxn ang="0">
                <a:pos x="0" y="276"/>
              </a:cxn>
              <a:cxn ang="0">
                <a:pos x="24" y="276"/>
              </a:cxn>
              <a:cxn ang="0">
                <a:pos x="24" y="282"/>
              </a:cxn>
              <a:cxn ang="0">
                <a:pos x="0" y="282"/>
              </a:cxn>
              <a:cxn ang="0">
                <a:pos x="0" y="276"/>
              </a:cxn>
              <a:cxn ang="0">
                <a:pos x="0" y="138"/>
              </a:cxn>
              <a:cxn ang="0">
                <a:pos x="24" y="138"/>
              </a:cxn>
              <a:cxn ang="0">
                <a:pos x="24" y="144"/>
              </a:cxn>
              <a:cxn ang="0">
                <a:pos x="0" y="144"/>
              </a:cxn>
              <a:cxn ang="0">
                <a:pos x="0" y="138"/>
              </a:cxn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4" h="1386">
                <a:moveTo>
                  <a:pt x="0" y="1380"/>
                </a:moveTo>
                <a:lnTo>
                  <a:pt x="24" y="1380"/>
                </a:lnTo>
                <a:lnTo>
                  <a:pt x="24" y="1386"/>
                </a:lnTo>
                <a:lnTo>
                  <a:pt x="0" y="1386"/>
                </a:lnTo>
                <a:lnTo>
                  <a:pt x="0" y="1380"/>
                </a:lnTo>
                <a:close/>
                <a:moveTo>
                  <a:pt x="0" y="1242"/>
                </a:moveTo>
                <a:lnTo>
                  <a:pt x="24" y="1242"/>
                </a:lnTo>
                <a:lnTo>
                  <a:pt x="24" y="1248"/>
                </a:lnTo>
                <a:lnTo>
                  <a:pt x="0" y="1248"/>
                </a:lnTo>
                <a:lnTo>
                  <a:pt x="0" y="1242"/>
                </a:lnTo>
                <a:close/>
                <a:moveTo>
                  <a:pt x="0" y="1104"/>
                </a:moveTo>
                <a:lnTo>
                  <a:pt x="24" y="1104"/>
                </a:lnTo>
                <a:lnTo>
                  <a:pt x="24" y="1110"/>
                </a:lnTo>
                <a:lnTo>
                  <a:pt x="0" y="1110"/>
                </a:lnTo>
                <a:lnTo>
                  <a:pt x="0" y="1104"/>
                </a:lnTo>
                <a:close/>
                <a:moveTo>
                  <a:pt x="0" y="966"/>
                </a:moveTo>
                <a:lnTo>
                  <a:pt x="24" y="966"/>
                </a:lnTo>
                <a:lnTo>
                  <a:pt x="24" y="972"/>
                </a:lnTo>
                <a:lnTo>
                  <a:pt x="0" y="972"/>
                </a:lnTo>
                <a:lnTo>
                  <a:pt x="0" y="966"/>
                </a:lnTo>
                <a:close/>
                <a:moveTo>
                  <a:pt x="0" y="828"/>
                </a:moveTo>
                <a:lnTo>
                  <a:pt x="24" y="828"/>
                </a:lnTo>
                <a:lnTo>
                  <a:pt x="24" y="834"/>
                </a:lnTo>
                <a:lnTo>
                  <a:pt x="0" y="834"/>
                </a:lnTo>
                <a:lnTo>
                  <a:pt x="0" y="828"/>
                </a:lnTo>
                <a:close/>
                <a:moveTo>
                  <a:pt x="0" y="690"/>
                </a:moveTo>
                <a:lnTo>
                  <a:pt x="24" y="690"/>
                </a:lnTo>
                <a:lnTo>
                  <a:pt x="24" y="696"/>
                </a:lnTo>
                <a:lnTo>
                  <a:pt x="0" y="696"/>
                </a:lnTo>
                <a:lnTo>
                  <a:pt x="0" y="690"/>
                </a:lnTo>
                <a:close/>
                <a:moveTo>
                  <a:pt x="0" y="552"/>
                </a:moveTo>
                <a:lnTo>
                  <a:pt x="24" y="552"/>
                </a:lnTo>
                <a:lnTo>
                  <a:pt x="24" y="558"/>
                </a:lnTo>
                <a:lnTo>
                  <a:pt x="0" y="558"/>
                </a:lnTo>
                <a:lnTo>
                  <a:pt x="0" y="552"/>
                </a:lnTo>
                <a:close/>
                <a:moveTo>
                  <a:pt x="0" y="414"/>
                </a:moveTo>
                <a:lnTo>
                  <a:pt x="24" y="414"/>
                </a:lnTo>
                <a:lnTo>
                  <a:pt x="24" y="420"/>
                </a:lnTo>
                <a:lnTo>
                  <a:pt x="0" y="420"/>
                </a:lnTo>
                <a:lnTo>
                  <a:pt x="0" y="414"/>
                </a:lnTo>
                <a:close/>
                <a:moveTo>
                  <a:pt x="0" y="276"/>
                </a:moveTo>
                <a:lnTo>
                  <a:pt x="24" y="276"/>
                </a:lnTo>
                <a:lnTo>
                  <a:pt x="24" y="282"/>
                </a:lnTo>
                <a:lnTo>
                  <a:pt x="0" y="282"/>
                </a:lnTo>
                <a:lnTo>
                  <a:pt x="0" y="276"/>
                </a:lnTo>
                <a:close/>
                <a:moveTo>
                  <a:pt x="0" y="138"/>
                </a:moveTo>
                <a:lnTo>
                  <a:pt x="24" y="138"/>
                </a:lnTo>
                <a:lnTo>
                  <a:pt x="24" y="144"/>
                </a:lnTo>
                <a:lnTo>
                  <a:pt x="0" y="144"/>
                </a:lnTo>
                <a:lnTo>
                  <a:pt x="0" y="138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2767013" y="4507508"/>
            <a:ext cx="3838575" cy="9525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099" name="Freeform 11"/>
          <p:cNvSpPr>
            <a:spLocks noEditPoints="1"/>
          </p:cNvSpPr>
          <p:nvPr/>
        </p:nvSpPr>
        <p:spPr bwMode="auto">
          <a:xfrm>
            <a:off x="2762251" y="4512270"/>
            <a:ext cx="3848100" cy="381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24"/>
              </a:cxn>
              <a:cxn ang="0">
                <a:pos x="0" y="24"/>
              </a:cxn>
              <a:cxn ang="0">
                <a:pos x="0" y="0"/>
              </a:cxn>
              <a:cxn ang="0">
                <a:pos x="6" y="0"/>
              </a:cxn>
              <a:cxn ang="0">
                <a:pos x="612" y="0"/>
              </a:cxn>
              <a:cxn ang="0">
                <a:pos x="612" y="24"/>
              </a:cxn>
              <a:cxn ang="0">
                <a:pos x="606" y="24"/>
              </a:cxn>
              <a:cxn ang="0">
                <a:pos x="606" y="0"/>
              </a:cxn>
              <a:cxn ang="0">
                <a:pos x="612" y="0"/>
              </a:cxn>
              <a:cxn ang="0">
                <a:pos x="1218" y="0"/>
              </a:cxn>
              <a:cxn ang="0">
                <a:pos x="1218" y="24"/>
              </a:cxn>
              <a:cxn ang="0">
                <a:pos x="1212" y="24"/>
              </a:cxn>
              <a:cxn ang="0">
                <a:pos x="1212" y="0"/>
              </a:cxn>
              <a:cxn ang="0">
                <a:pos x="1218" y="0"/>
              </a:cxn>
              <a:cxn ang="0">
                <a:pos x="1818" y="0"/>
              </a:cxn>
              <a:cxn ang="0">
                <a:pos x="1818" y="24"/>
              </a:cxn>
              <a:cxn ang="0">
                <a:pos x="1812" y="24"/>
              </a:cxn>
              <a:cxn ang="0">
                <a:pos x="1812" y="0"/>
              </a:cxn>
              <a:cxn ang="0">
                <a:pos x="1818" y="0"/>
              </a:cxn>
              <a:cxn ang="0">
                <a:pos x="2424" y="0"/>
              </a:cxn>
              <a:cxn ang="0">
                <a:pos x="2424" y="24"/>
              </a:cxn>
              <a:cxn ang="0">
                <a:pos x="2418" y="24"/>
              </a:cxn>
              <a:cxn ang="0">
                <a:pos x="2418" y="0"/>
              </a:cxn>
              <a:cxn ang="0">
                <a:pos x="2424" y="0"/>
              </a:cxn>
            </a:cxnLst>
            <a:rect l="0" t="0" r="r" b="b"/>
            <a:pathLst>
              <a:path w="2424" h="24">
                <a:moveTo>
                  <a:pt x="6" y="0"/>
                </a:moveTo>
                <a:lnTo>
                  <a:pt x="6" y="24"/>
                </a:lnTo>
                <a:lnTo>
                  <a:pt x="0" y="24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612" y="0"/>
                </a:moveTo>
                <a:lnTo>
                  <a:pt x="612" y="24"/>
                </a:lnTo>
                <a:lnTo>
                  <a:pt x="606" y="24"/>
                </a:lnTo>
                <a:lnTo>
                  <a:pt x="606" y="0"/>
                </a:lnTo>
                <a:lnTo>
                  <a:pt x="612" y="0"/>
                </a:lnTo>
                <a:close/>
                <a:moveTo>
                  <a:pt x="1218" y="0"/>
                </a:moveTo>
                <a:lnTo>
                  <a:pt x="1218" y="24"/>
                </a:lnTo>
                <a:lnTo>
                  <a:pt x="1212" y="24"/>
                </a:lnTo>
                <a:lnTo>
                  <a:pt x="1212" y="0"/>
                </a:lnTo>
                <a:lnTo>
                  <a:pt x="1218" y="0"/>
                </a:lnTo>
                <a:close/>
                <a:moveTo>
                  <a:pt x="1818" y="0"/>
                </a:moveTo>
                <a:lnTo>
                  <a:pt x="1818" y="24"/>
                </a:lnTo>
                <a:lnTo>
                  <a:pt x="1812" y="24"/>
                </a:lnTo>
                <a:lnTo>
                  <a:pt x="1812" y="0"/>
                </a:lnTo>
                <a:lnTo>
                  <a:pt x="1818" y="0"/>
                </a:lnTo>
                <a:close/>
                <a:moveTo>
                  <a:pt x="2424" y="0"/>
                </a:moveTo>
                <a:lnTo>
                  <a:pt x="2424" y="24"/>
                </a:lnTo>
                <a:lnTo>
                  <a:pt x="2418" y="24"/>
                </a:lnTo>
                <a:lnTo>
                  <a:pt x="2418" y="0"/>
                </a:lnTo>
                <a:lnTo>
                  <a:pt x="2424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0" name="Freeform 12"/>
          <p:cNvSpPr>
            <a:spLocks/>
          </p:cNvSpPr>
          <p:nvPr/>
        </p:nvSpPr>
        <p:spPr bwMode="auto">
          <a:xfrm>
            <a:off x="5678488" y="2540595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1" name="Freeform 13"/>
          <p:cNvSpPr>
            <a:spLocks noEditPoints="1"/>
          </p:cNvSpPr>
          <p:nvPr/>
        </p:nvSpPr>
        <p:spPr bwMode="auto">
          <a:xfrm>
            <a:off x="5673726" y="2535833"/>
            <a:ext cx="98425" cy="98425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84" y="166"/>
              </a:cxn>
              <a:cxn ang="0">
                <a:pos x="78" y="164"/>
              </a:cxn>
              <a:cxn ang="0">
                <a:pos x="3" y="89"/>
              </a:cxn>
              <a:cxn ang="0">
                <a:pos x="3" y="78"/>
              </a:cxn>
              <a:cxn ang="0">
                <a:pos x="78" y="3"/>
              </a:cxn>
              <a:cxn ang="0">
                <a:pos x="84" y="0"/>
              </a:cxn>
              <a:cxn ang="0">
                <a:pos x="89" y="3"/>
              </a:cxn>
              <a:cxn ang="0">
                <a:pos x="164" y="78"/>
              </a:cxn>
              <a:cxn ang="0">
                <a:pos x="164" y="89"/>
              </a:cxn>
              <a:cxn ang="0">
                <a:pos x="89" y="164"/>
              </a:cxn>
              <a:cxn ang="0">
                <a:pos x="153" y="78"/>
              </a:cxn>
              <a:cxn ang="0">
                <a:pos x="153" y="89"/>
              </a:cxn>
              <a:cxn ang="0">
                <a:pos x="78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8"/>
              </a:cxn>
              <a:cxn ang="0">
                <a:pos x="89" y="153"/>
              </a:cxn>
              <a:cxn ang="0">
                <a:pos x="78" y="153"/>
              </a:cxn>
              <a:cxn ang="0">
                <a:pos x="153" y="78"/>
              </a:cxn>
            </a:cxnLst>
            <a:rect l="0" t="0" r="r" b="b"/>
            <a:pathLst>
              <a:path w="167" h="166">
                <a:moveTo>
                  <a:pt x="89" y="164"/>
                </a:moveTo>
                <a:cubicBezTo>
                  <a:pt x="88" y="165"/>
                  <a:pt x="86" y="166"/>
                  <a:pt x="84" y="166"/>
                </a:cubicBezTo>
                <a:cubicBezTo>
                  <a:pt x="82" y="166"/>
                  <a:pt x="79" y="165"/>
                  <a:pt x="78" y="164"/>
                </a:cubicBezTo>
                <a:lnTo>
                  <a:pt x="3" y="89"/>
                </a:lnTo>
                <a:cubicBezTo>
                  <a:pt x="0" y="86"/>
                  <a:pt x="0" y="81"/>
                  <a:pt x="3" y="78"/>
                </a:cubicBezTo>
                <a:lnTo>
                  <a:pt x="78" y="3"/>
                </a:lnTo>
                <a:cubicBezTo>
                  <a:pt x="79" y="1"/>
                  <a:pt x="82" y="0"/>
                  <a:pt x="84" y="0"/>
                </a:cubicBezTo>
                <a:cubicBezTo>
                  <a:pt x="86" y="0"/>
                  <a:pt x="88" y="1"/>
                  <a:pt x="89" y="3"/>
                </a:cubicBezTo>
                <a:lnTo>
                  <a:pt x="164" y="78"/>
                </a:lnTo>
                <a:cubicBezTo>
                  <a:pt x="167" y="81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3" y="78"/>
                </a:moveTo>
                <a:lnTo>
                  <a:pt x="153" y="89"/>
                </a:lnTo>
                <a:lnTo>
                  <a:pt x="78" y="14"/>
                </a:lnTo>
                <a:lnTo>
                  <a:pt x="89" y="14"/>
                </a:lnTo>
                <a:lnTo>
                  <a:pt x="14" y="89"/>
                </a:lnTo>
                <a:lnTo>
                  <a:pt x="14" y="78"/>
                </a:lnTo>
                <a:lnTo>
                  <a:pt x="89" y="153"/>
                </a:lnTo>
                <a:lnTo>
                  <a:pt x="78" y="153"/>
                </a:lnTo>
                <a:lnTo>
                  <a:pt x="153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2" name="Freeform 14"/>
          <p:cNvSpPr>
            <a:spLocks/>
          </p:cNvSpPr>
          <p:nvPr/>
        </p:nvSpPr>
        <p:spPr bwMode="auto">
          <a:xfrm>
            <a:off x="5321301" y="2689820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3" name="Freeform 15"/>
          <p:cNvSpPr>
            <a:spLocks noEditPoints="1"/>
          </p:cNvSpPr>
          <p:nvPr/>
        </p:nvSpPr>
        <p:spPr bwMode="auto">
          <a:xfrm>
            <a:off x="5316538" y="2685058"/>
            <a:ext cx="98425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84" y="166"/>
              </a:cxn>
              <a:cxn ang="0">
                <a:pos x="78" y="163"/>
              </a:cxn>
              <a:cxn ang="0">
                <a:pos x="3" y="88"/>
              </a:cxn>
              <a:cxn ang="0">
                <a:pos x="3" y="77"/>
              </a:cxn>
              <a:cxn ang="0">
                <a:pos x="78" y="2"/>
              </a:cxn>
              <a:cxn ang="0">
                <a:pos x="84" y="0"/>
              </a:cxn>
              <a:cxn ang="0">
                <a:pos x="89" y="2"/>
              </a:cxn>
              <a:cxn ang="0">
                <a:pos x="164" y="77"/>
              </a:cxn>
              <a:cxn ang="0">
                <a:pos x="164" y="88"/>
              </a:cxn>
              <a:cxn ang="0">
                <a:pos x="89" y="163"/>
              </a:cxn>
              <a:cxn ang="0">
                <a:pos x="153" y="77"/>
              </a:cxn>
              <a:cxn ang="0">
                <a:pos x="153" y="88"/>
              </a:cxn>
              <a:cxn ang="0">
                <a:pos x="78" y="13"/>
              </a:cxn>
              <a:cxn ang="0">
                <a:pos x="89" y="13"/>
              </a:cxn>
              <a:cxn ang="0">
                <a:pos x="14" y="88"/>
              </a:cxn>
              <a:cxn ang="0">
                <a:pos x="14" y="77"/>
              </a:cxn>
              <a:cxn ang="0">
                <a:pos x="89" y="152"/>
              </a:cxn>
              <a:cxn ang="0">
                <a:pos x="78" y="152"/>
              </a:cxn>
              <a:cxn ang="0">
                <a:pos x="153" y="77"/>
              </a:cxn>
            </a:cxnLst>
            <a:rect l="0" t="0" r="r" b="b"/>
            <a:pathLst>
              <a:path w="167" h="166">
                <a:moveTo>
                  <a:pt x="89" y="163"/>
                </a:moveTo>
                <a:cubicBezTo>
                  <a:pt x="88" y="165"/>
                  <a:pt x="86" y="166"/>
                  <a:pt x="84" y="166"/>
                </a:cubicBezTo>
                <a:cubicBezTo>
                  <a:pt x="81" y="166"/>
                  <a:pt x="79" y="165"/>
                  <a:pt x="78" y="163"/>
                </a:cubicBezTo>
                <a:lnTo>
                  <a:pt x="3" y="88"/>
                </a:lnTo>
                <a:cubicBezTo>
                  <a:pt x="0" y="85"/>
                  <a:pt x="0" y="80"/>
                  <a:pt x="3" y="77"/>
                </a:cubicBezTo>
                <a:lnTo>
                  <a:pt x="78" y="2"/>
                </a:lnTo>
                <a:cubicBezTo>
                  <a:pt x="79" y="1"/>
                  <a:pt x="81" y="0"/>
                  <a:pt x="84" y="0"/>
                </a:cubicBezTo>
                <a:cubicBezTo>
                  <a:pt x="86" y="0"/>
                  <a:pt x="88" y="1"/>
                  <a:pt x="89" y="2"/>
                </a:cubicBezTo>
                <a:lnTo>
                  <a:pt x="164" y="77"/>
                </a:lnTo>
                <a:cubicBezTo>
                  <a:pt x="167" y="80"/>
                  <a:pt x="167" y="85"/>
                  <a:pt x="164" y="88"/>
                </a:cubicBezTo>
                <a:lnTo>
                  <a:pt x="89" y="163"/>
                </a:lnTo>
                <a:close/>
                <a:moveTo>
                  <a:pt x="153" y="77"/>
                </a:moveTo>
                <a:lnTo>
                  <a:pt x="153" y="88"/>
                </a:lnTo>
                <a:lnTo>
                  <a:pt x="78" y="13"/>
                </a:lnTo>
                <a:lnTo>
                  <a:pt x="89" y="13"/>
                </a:lnTo>
                <a:lnTo>
                  <a:pt x="14" y="88"/>
                </a:lnTo>
                <a:lnTo>
                  <a:pt x="14" y="77"/>
                </a:lnTo>
                <a:lnTo>
                  <a:pt x="89" y="152"/>
                </a:lnTo>
                <a:lnTo>
                  <a:pt x="78" y="152"/>
                </a:lnTo>
                <a:lnTo>
                  <a:pt x="153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4" name="Freeform 16"/>
          <p:cNvSpPr>
            <a:spLocks/>
          </p:cNvSpPr>
          <p:nvPr/>
        </p:nvSpPr>
        <p:spPr bwMode="auto">
          <a:xfrm>
            <a:off x="4994276" y="2826345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5" name="Freeform 17"/>
          <p:cNvSpPr>
            <a:spLocks noEditPoints="1"/>
          </p:cNvSpPr>
          <p:nvPr/>
        </p:nvSpPr>
        <p:spPr bwMode="auto">
          <a:xfrm>
            <a:off x="4989513" y="2821583"/>
            <a:ext cx="98425" cy="98425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83" y="166"/>
              </a:cxn>
              <a:cxn ang="0">
                <a:pos x="77" y="164"/>
              </a:cxn>
              <a:cxn ang="0">
                <a:pos x="3" y="89"/>
              </a:cxn>
              <a:cxn ang="0">
                <a:pos x="3" y="78"/>
              </a:cxn>
              <a:cxn ang="0">
                <a:pos x="77" y="3"/>
              </a:cxn>
              <a:cxn ang="0">
                <a:pos x="83" y="0"/>
              </a:cxn>
              <a:cxn ang="0">
                <a:pos x="89" y="3"/>
              </a:cxn>
              <a:cxn ang="0">
                <a:pos x="164" y="78"/>
              </a:cxn>
              <a:cxn ang="0">
                <a:pos x="164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8"/>
              </a:cxn>
              <a:cxn ang="0">
                <a:pos x="89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7" h="166">
                <a:moveTo>
                  <a:pt x="89" y="164"/>
                </a:moveTo>
                <a:cubicBezTo>
                  <a:pt x="87" y="165"/>
                  <a:pt x="85" y="166"/>
                  <a:pt x="83" y="166"/>
                </a:cubicBezTo>
                <a:cubicBezTo>
                  <a:pt x="81" y="166"/>
                  <a:pt x="79" y="165"/>
                  <a:pt x="77" y="164"/>
                </a:cubicBezTo>
                <a:lnTo>
                  <a:pt x="3" y="89"/>
                </a:lnTo>
                <a:cubicBezTo>
                  <a:pt x="0" y="86"/>
                  <a:pt x="0" y="81"/>
                  <a:pt x="3" y="78"/>
                </a:cubicBezTo>
                <a:lnTo>
                  <a:pt x="77" y="3"/>
                </a:lnTo>
                <a:cubicBezTo>
                  <a:pt x="79" y="1"/>
                  <a:pt x="81" y="0"/>
                  <a:pt x="83" y="0"/>
                </a:cubicBezTo>
                <a:cubicBezTo>
                  <a:pt x="85" y="0"/>
                  <a:pt x="87" y="1"/>
                  <a:pt x="89" y="3"/>
                </a:cubicBezTo>
                <a:lnTo>
                  <a:pt x="164" y="78"/>
                </a:lnTo>
                <a:cubicBezTo>
                  <a:pt x="167" y="81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4"/>
                </a:lnTo>
                <a:lnTo>
                  <a:pt x="89" y="14"/>
                </a:lnTo>
                <a:lnTo>
                  <a:pt x="14" y="89"/>
                </a:lnTo>
                <a:lnTo>
                  <a:pt x="14" y="78"/>
                </a:lnTo>
                <a:lnTo>
                  <a:pt x="89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6" name="Freeform 18"/>
          <p:cNvSpPr>
            <a:spLocks/>
          </p:cNvSpPr>
          <p:nvPr/>
        </p:nvSpPr>
        <p:spPr bwMode="auto">
          <a:xfrm>
            <a:off x="4697413" y="2950170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7" name="Freeform 19"/>
          <p:cNvSpPr>
            <a:spLocks noEditPoints="1"/>
          </p:cNvSpPr>
          <p:nvPr/>
        </p:nvSpPr>
        <p:spPr bwMode="auto">
          <a:xfrm>
            <a:off x="4692651" y="2945408"/>
            <a:ext cx="100013" cy="98425"/>
          </a:xfrm>
          <a:custGeom>
            <a:avLst/>
            <a:gdLst/>
            <a:ahLst/>
            <a:cxnLst>
              <a:cxn ang="0">
                <a:pos x="90" y="163"/>
              </a:cxn>
              <a:cxn ang="0">
                <a:pos x="84" y="165"/>
              </a:cxn>
              <a:cxn ang="0">
                <a:pos x="78" y="163"/>
              </a:cxn>
              <a:cxn ang="0">
                <a:pos x="4" y="88"/>
              </a:cxn>
              <a:cxn ang="0">
                <a:pos x="4" y="77"/>
              </a:cxn>
              <a:cxn ang="0">
                <a:pos x="78" y="2"/>
              </a:cxn>
              <a:cxn ang="0">
                <a:pos x="84" y="0"/>
              </a:cxn>
              <a:cxn ang="0">
                <a:pos x="90" y="2"/>
              </a:cxn>
              <a:cxn ang="0">
                <a:pos x="165" y="77"/>
              </a:cxn>
              <a:cxn ang="0">
                <a:pos x="165" y="88"/>
              </a:cxn>
              <a:cxn ang="0">
                <a:pos x="90" y="163"/>
              </a:cxn>
              <a:cxn ang="0">
                <a:pos x="153" y="77"/>
              </a:cxn>
              <a:cxn ang="0">
                <a:pos x="153" y="88"/>
              </a:cxn>
              <a:cxn ang="0">
                <a:pos x="78" y="13"/>
              </a:cxn>
              <a:cxn ang="0">
                <a:pos x="90" y="13"/>
              </a:cxn>
              <a:cxn ang="0">
                <a:pos x="15" y="88"/>
              </a:cxn>
              <a:cxn ang="0">
                <a:pos x="15" y="77"/>
              </a:cxn>
              <a:cxn ang="0">
                <a:pos x="90" y="152"/>
              </a:cxn>
              <a:cxn ang="0">
                <a:pos x="78" y="152"/>
              </a:cxn>
              <a:cxn ang="0">
                <a:pos x="153" y="77"/>
              </a:cxn>
            </a:cxnLst>
            <a:rect l="0" t="0" r="r" b="b"/>
            <a:pathLst>
              <a:path w="168" h="165">
                <a:moveTo>
                  <a:pt x="90" y="163"/>
                </a:moveTo>
                <a:cubicBezTo>
                  <a:pt x="88" y="165"/>
                  <a:pt x="86" y="165"/>
                  <a:pt x="84" y="165"/>
                </a:cubicBezTo>
                <a:cubicBezTo>
                  <a:pt x="82" y="165"/>
                  <a:pt x="80" y="165"/>
                  <a:pt x="78" y="163"/>
                </a:cubicBezTo>
                <a:lnTo>
                  <a:pt x="4" y="88"/>
                </a:lnTo>
                <a:cubicBezTo>
                  <a:pt x="0" y="85"/>
                  <a:pt x="0" y="80"/>
                  <a:pt x="4" y="77"/>
                </a:cubicBezTo>
                <a:lnTo>
                  <a:pt x="78" y="2"/>
                </a:lnTo>
                <a:cubicBezTo>
                  <a:pt x="80" y="0"/>
                  <a:pt x="82" y="0"/>
                  <a:pt x="84" y="0"/>
                </a:cubicBezTo>
                <a:cubicBezTo>
                  <a:pt x="86" y="0"/>
                  <a:pt x="88" y="0"/>
                  <a:pt x="90" y="2"/>
                </a:cubicBezTo>
                <a:lnTo>
                  <a:pt x="165" y="77"/>
                </a:lnTo>
                <a:cubicBezTo>
                  <a:pt x="168" y="80"/>
                  <a:pt x="168" y="85"/>
                  <a:pt x="165" y="88"/>
                </a:cubicBezTo>
                <a:lnTo>
                  <a:pt x="90" y="163"/>
                </a:lnTo>
                <a:close/>
                <a:moveTo>
                  <a:pt x="153" y="77"/>
                </a:moveTo>
                <a:lnTo>
                  <a:pt x="153" y="88"/>
                </a:lnTo>
                <a:lnTo>
                  <a:pt x="78" y="13"/>
                </a:lnTo>
                <a:lnTo>
                  <a:pt x="90" y="13"/>
                </a:lnTo>
                <a:lnTo>
                  <a:pt x="15" y="88"/>
                </a:lnTo>
                <a:lnTo>
                  <a:pt x="15" y="77"/>
                </a:lnTo>
                <a:lnTo>
                  <a:pt x="90" y="152"/>
                </a:lnTo>
                <a:lnTo>
                  <a:pt x="78" y="152"/>
                </a:lnTo>
                <a:lnTo>
                  <a:pt x="153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8" name="Freeform 20"/>
          <p:cNvSpPr>
            <a:spLocks/>
          </p:cNvSpPr>
          <p:nvPr/>
        </p:nvSpPr>
        <p:spPr bwMode="auto">
          <a:xfrm>
            <a:off x="4435476" y="3059708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09" name="Freeform 21"/>
          <p:cNvSpPr>
            <a:spLocks noEditPoints="1"/>
          </p:cNvSpPr>
          <p:nvPr/>
        </p:nvSpPr>
        <p:spPr bwMode="auto">
          <a:xfrm>
            <a:off x="4430713" y="3054945"/>
            <a:ext cx="98425" cy="98425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84" y="166"/>
              </a:cxn>
              <a:cxn ang="0">
                <a:pos x="78" y="164"/>
              </a:cxn>
              <a:cxn ang="0">
                <a:pos x="3" y="89"/>
              </a:cxn>
              <a:cxn ang="0">
                <a:pos x="3" y="77"/>
              </a:cxn>
              <a:cxn ang="0">
                <a:pos x="78" y="2"/>
              </a:cxn>
              <a:cxn ang="0">
                <a:pos x="84" y="0"/>
              </a:cxn>
              <a:cxn ang="0">
                <a:pos x="89" y="2"/>
              </a:cxn>
              <a:cxn ang="0">
                <a:pos x="164" y="77"/>
              </a:cxn>
              <a:cxn ang="0">
                <a:pos x="164" y="89"/>
              </a:cxn>
              <a:cxn ang="0">
                <a:pos x="89" y="164"/>
              </a:cxn>
              <a:cxn ang="0">
                <a:pos x="153" y="77"/>
              </a:cxn>
              <a:cxn ang="0">
                <a:pos x="153" y="89"/>
              </a:cxn>
              <a:cxn ang="0">
                <a:pos x="78" y="14"/>
              </a:cxn>
              <a:cxn ang="0">
                <a:pos x="89" y="14"/>
              </a:cxn>
              <a:cxn ang="0">
                <a:pos x="15" y="89"/>
              </a:cxn>
              <a:cxn ang="0">
                <a:pos x="15" y="77"/>
              </a:cxn>
              <a:cxn ang="0">
                <a:pos x="89" y="152"/>
              </a:cxn>
              <a:cxn ang="0">
                <a:pos x="78" y="152"/>
              </a:cxn>
              <a:cxn ang="0">
                <a:pos x="153" y="77"/>
              </a:cxn>
            </a:cxnLst>
            <a:rect l="0" t="0" r="r" b="b"/>
            <a:pathLst>
              <a:path w="167" h="166">
                <a:moveTo>
                  <a:pt x="89" y="164"/>
                </a:moveTo>
                <a:cubicBezTo>
                  <a:pt x="88" y="165"/>
                  <a:pt x="86" y="166"/>
                  <a:pt x="84" y="166"/>
                </a:cubicBezTo>
                <a:cubicBezTo>
                  <a:pt x="82" y="166"/>
                  <a:pt x="80" y="165"/>
                  <a:pt x="78" y="164"/>
                </a:cubicBezTo>
                <a:lnTo>
                  <a:pt x="3" y="89"/>
                </a:lnTo>
                <a:cubicBezTo>
                  <a:pt x="0" y="86"/>
                  <a:pt x="0" y="80"/>
                  <a:pt x="3" y="77"/>
                </a:cubicBezTo>
                <a:lnTo>
                  <a:pt x="78" y="2"/>
                </a:lnTo>
                <a:cubicBezTo>
                  <a:pt x="80" y="1"/>
                  <a:pt x="82" y="0"/>
                  <a:pt x="84" y="0"/>
                </a:cubicBezTo>
                <a:cubicBezTo>
                  <a:pt x="86" y="0"/>
                  <a:pt x="88" y="1"/>
                  <a:pt x="89" y="2"/>
                </a:cubicBezTo>
                <a:lnTo>
                  <a:pt x="164" y="77"/>
                </a:lnTo>
                <a:cubicBezTo>
                  <a:pt x="167" y="80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3" y="77"/>
                </a:moveTo>
                <a:lnTo>
                  <a:pt x="153" y="89"/>
                </a:lnTo>
                <a:lnTo>
                  <a:pt x="78" y="14"/>
                </a:lnTo>
                <a:lnTo>
                  <a:pt x="89" y="14"/>
                </a:lnTo>
                <a:lnTo>
                  <a:pt x="15" y="89"/>
                </a:lnTo>
                <a:lnTo>
                  <a:pt x="15" y="77"/>
                </a:lnTo>
                <a:lnTo>
                  <a:pt x="89" y="152"/>
                </a:lnTo>
                <a:lnTo>
                  <a:pt x="78" y="152"/>
                </a:lnTo>
                <a:lnTo>
                  <a:pt x="153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0" name="Freeform 22"/>
          <p:cNvSpPr>
            <a:spLocks/>
          </p:cNvSpPr>
          <p:nvPr/>
        </p:nvSpPr>
        <p:spPr bwMode="auto">
          <a:xfrm>
            <a:off x="4210051" y="3153370"/>
            <a:ext cx="88900" cy="90488"/>
          </a:xfrm>
          <a:custGeom>
            <a:avLst/>
            <a:gdLst/>
            <a:ahLst/>
            <a:cxnLst>
              <a:cxn ang="0">
                <a:pos x="28" y="57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7"/>
              </a:cxn>
            </a:cxnLst>
            <a:rect l="0" t="0" r="r" b="b"/>
            <a:pathLst>
              <a:path w="56" h="57">
                <a:moveTo>
                  <a:pt x="28" y="57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7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1" name="Freeform 23"/>
          <p:cNvSpPr>
            <a:spLocks noEditPoints="1"/>
          </p:cNvSpPr>
          <p:nvPr/>
        </p:nvSpPr>
        <p:spPr bwMode="auto">
          <a:xfrm>
            <a:off x="4203701" y="3148608"/>
            <a:ext cx="100013" cy="100013"/>
          </a:xfrm>
          <a:custGeom>
            <a:avLst/>
            <a:gdLst/>
            <a:ahLst/>
            <a:cxnLst>
              <a:cxn ang="0">
                <a:pos x="90" y="163"/>
              </a:cxn>
              <a:cxn ang="0">
                <a:pos x="84" y="166"/>
              </a:cxn>
              <a:cxn ang="0">
                <a:pos x="78" y="163"/>
              </a:cxn>
              <a:cxn ang="0">
                <a:pos x="3" y="88"/>
              </a:cxn>
              <a:cxn ang="0">
                <a:pos x="3" y="77"/>
              </a:cxn>
              <a:cxn ang="0">
                <a:pos x="78" y="2"/>
              </a:cxn>
              <a:cxn ang="0">
                <a:pos x="84" y="0"/>
              </a:cxn>
              <a:cxn ang="0">
                <a:pos x="90" y="2"/>
              </a:cxn>
              <a:cxn ang="0">
                <a:pos x="164" y="77"/>
              </a:cxn>
              <a:cxn ang="0">
                <a:pos x="164" y="88"/>
              </a:cxn>
              <a:cxn ang="0">
                <a:pos x="90" y="163"/>
              </a:cxn>
              <a:cxn ang="0">
                <a:pos x="153" y="77"/>
              </a:cxn>
              <a:cxn ang="0">
                <a:pos x="153" y="88"/>
              </a:cxn>
              <a:cxn ang="0">
                <a:pos x="78" y="13"/>
              </a:cxn>
              <a:cxn ang="0">
                <a:pos x="90" y="13"/>
              </a:cxn>
              <a:cxn ang="0">
                <a:pos x="15" y="88"/>
              </a:cxn>
              <a:cxn ang="0">
                <a:pos x="15" y="77"/>
              </a:cxn>
              <a:cxn ang="0">
                <a:pos x="90" y="152"/>
              </a:cxn>
              <a:cxn ang="0">
                <a:pos x="78" y="152"/>
              </a:cxn>
              <a:cxn ang="0">
                <a:pos x="153" y="77"/>
              </a:cxn>
            </a:cxnLst>
            <a:rect l="0" t="0" r="r" b="b"/>
            <a:pathLst>
              <a:path w="168" h="166">
                <a:moveTo>
                  <a:pt x="90" y="163"/>
                </a:moveTo>
                <a:cubicBezTo>
                  <a:pt x="88" y="165"/>
                  <a:pt x="86" y="166"/>
                  <a:pt x="84" y="166"/>
                </a:cubicBezTo>
                <a:cubicBezTo>
                  <a:pt x="82" y="166"/>
                  <a:pt x="80" y="165"/>
                  <a:pt x="78" y="163"/>
                </a:cubicBezTo>
                <a:lnTo>
                  <a:pt x="3" y="88"/>
                </a:lnTo>
                <a:cubicBezTo>
                  <a:pt x="0" y="85"/>
                  <a:pt x="0" y="80"/>
                  <a:pt x="3" y="77"/>
                </a:cubicBezTo>
                <a:lnTo>
                  <a:pt x="78" y="2"/>
                </a:lnTo>
                <a:cubicBezTo>
                  <a:pt x="80" y="1"/>
                  <a:pt x="82" y="0"/>
                  <a:pt x="84" y="0"/>
                </a:cubicBezTo>
                <a:cubicBezTo>
                  <a:pt x="86" y="0"/>
                  <a:pt x="88" y="1"/>
                  <a:pt x="90" y="2"/>
                </a:cubicBezTo>
                <a:lnTo>
                  <a:pt x="164" y="77"/>
                </a:lnTo>
                <a:cubicBezTo>
                  <a:pt x="168" y="80"/>
                  <a:pt x="168" y="85"/>
                  <a:pt x="164" y="88"/>
                </a:cubicBezTo>
                <a:lnTo>
                  <a:pt x="90" y="163"/>
                </a:lnTo>
                <a:close/>
                <a:moveTo>
                  <a:pt x="153" y="77"/>
                </a:moveTo>
                <a:lnTo>
                  <a:pt x="153" y="88"/>
                </a:lnTo>
                <a:lnTo>
                  <a:pt x="78" y="13"/>
                </a:lnTo>
                <a:lnTo>
                  <a:pt x="90" y="13"/>
                </a:lnTo>
                <a:lnTo>
                  <a:pt x="15" y="88"/>
                </a:lnTo>
                <a:lnTo>
                  <a:pt x="15" y="77"/>
                </a:lnTo>
                <a:lnTo>
                  <a:pt x="90" y="152"/>
                </a:lnTo>
                <a:lnTo>
                  <a:pt x="78" y="152"/>
                </a:lnTo>
                <a:lnTo>
                  <a:pt x="153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2" name="Freeform 24"/>
          <p:cNvSpPr>
            <a:spLocks/>
          </p:cNvSpPr>
          <p:nvPr/>
        </p:nvSpPr>
        <p:spPr bwMode="auto">
          <a:xfrm>
            <a:off x="4021138" y="3232745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3" name="Freeform 25"/>
          <p:cNvSpPr>
            <a:spLocks noEditPoints="1"/>
          </p:cNvSpPr>
          <p:nvPr/>
        </p:nvSpPr>
        <p:spPr bwMode="auto">
          <a:xfrm>
            <a:off x="4016376" y="3227983"/>
            <a:ext cx="98425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84" y="166"/>
              </a:cxn>
              <a:cxn ang="0">
                <a:pos x="78" y="163"/>
              </a:cxn>
              <a:cxn ang="0">
                <a:pos x="3" y="88"/>
              </a:cxn>
              <a:cxn ang="0">
                <a:pos x="3" y="77"/>
              </a:cxn>
              <a:cxn ang="0">
                <a:pos x="78" y="2"/>
              </a:cxn>
              <a:cxn ang="0">
                <a:pos x="84" y="0"/>
              </a:cxn>
              <a:cxn ang="0">
                <a:pos x="89" y="2"/>
              </a:cxn>
              <a:cxn ang="0">
                <a:pos x="164" y="77"/>
              </a:cxn>
              <a:cxn ang="0">
                <a:pos x="164" y="88"/>
              </a:cxn>
              <a:cxn ang="0">
                <a:pos x="89" y="163"/>
              </a:cxn>
              <a:cxn ang="0">
                <a:pos x="153" y="77"/>
              </a:cxn>
              <a:cxn ang="0">
                <a:pos x="153" y="88"/>
              </a:cxn>
              <a:cxn ang="0">
                <a:pos x="78" y="14"/>
              </a:cxn>
              <a:cxn ang="0">
                <a:pos x="89" y="14"/>
              </a:cxn>
              <a:cxn ang="0">
                <a:pos x="15" y="88"/>
              </a:cxn>
              <a:cxn ang="0">
                <a:pos x="15" y="77"/>
              </a:cxn>
              <a:cxn ang="0">
                <a:pos x="89" y="152"/>
              </a:cxn>
              <a:cxn ang="0">
                <a:pos x="78" y="152"/>
              </a:cxn>
              <a:cxn ang="0">
                <a:pos x="153" y="77"/>
              </a:cxn>
            </a:cxnLst>
            <a:rect l="0" t="0" r="r" b="b"/>
            <a:pathLst>
              <a:path w="167" h="166">
                <a:moveTo>
                  <a:pt x="89" y="163"/>
                </a:moveTo>
                <a:cubicBezTo>
                  <a:pt x="88" y="165"/>
                  <a:pt x="86" y="166"/>
                  <a:pt x="84" y="166"/>
                </a:cubicBezTo>
                <a:cubicBezTo>
                  <a:pt x="82" y="166"/>
                  <a:pt x="80" y="165"/>
                  <a:pt x="78" y="163"/>
                </a:cubicBezTo>
                <a:lnTo>
                  <a:pt x="3" y="88"/>
                </a:lnTo>
                <a:cubicBezTo>
                  <a:pt x="0" y="85"/>
                  <a:pt x="0" y="80"/>
                  <a:pt x="3" y="77"/>
                </a:cubicBezTo>
                <a:lnTo>
                  <a:pt x="78" y="2"/>
                </a:lnTo>
                <a:cubicBezTo>
                  <a:pt x="80" y="1"/>
                  <a:pt x="82" y="0"/>
                  <a:pt x="84" y="0"/>
                </a:cubicBezTo>
                <a:cubicBezTo>
                  <a:pt x="86" y="0"/>
                  <a:pt x="88" y="1"/>
                  <a:pt x="89" y="2"/>
                </a:cubicBezTo>
                <a:lnTo>
                  <a:pt x="164" y="77"/>
                </a:lnTo>
                <a:cubicBezTo>
                  <a:pt x="167" y="80"/>
                  <a:pt x="167" y="85"/>
                  <a:pt x="164" y="88"/>
                </a:cubicBezTo>
                <a:lnTo>
                  <a:pt x="89" y="163"/>
                </a:lnTo>
                <a:close/>
                <a:moveTo>
                  <a:pt x="153" y="77"/>
                </a:moveTo>
                <a:lnTo>
                  <a:pt x="153" y="88"/>
                </a:lnTo>
                <a:lnTo>
                  <a:pt x="78" y="14"/>
                </a:lnTo>
                <a:lnTo>
                  <a:pt x="89" y="14"/>
                </a:lnTo>
                <a:lnTo>
                  <a:pt x="15" y="88"/>
                </a:lnTo>
                <a:lnTo>
                  <a:pt x="15" y="77"/>
                </a:lnTo>
                <a:lnTo>
                  <a:pt x="89" y="152"/>
                </a:lnTo>
                <a:lnTo>
                  <a:pt x="78" y="152"/>
                </a:lnTo>
                <a:lnTo>
                  <a:pt x="153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4" name="Freeform 26"/>
          <p:cNvSpPr>
            <a:spLocks/>
          </p:cNvSpPr>
          <p:nvPr/>
        </p:nvSpPr>
        <p:spPr bwMode="auto">
          <a:xfrm>
            <a:off x="3873501" y="3294658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5" name="Freeform 27"/>
          <p:cNvSpPr>
            <a:spLocks noEditPoints="1"/>
          </p:cNvSpPr>
          <p:nvPr/>
        </p:nvSpPr>
        <p:spPr bwMode="auto">
          <a:xfrm>
            <a:off x="3867151" y="3289895"/>
            <a:ext cx="100013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83" y="166"/>
              </a:cxn>
              <a:cxn ang="0">
                <a:pos x="78" y="163"/>
              </a:cxn>
              <a:cxn ang="0">
                <a:pos x="3" y="89"/>
              </a:cxn>
              <a:cxn ang="0">
                <a:pos x="3" y="77"/>
              </a:cxn>
              <a:cxn ang="0">
                <a:pos x="78" y="2"/>
              </a:cxn>
              <a:cxn ang="0">
                <a:pos x="83" y="0"/>
              </a:cxn>
              <a:cxn ang="0">
                <a:pos x="89" y="2"/>
              </a:cxn>
              <a:cxn ang="0">
                <a:pos x="164" y="77"/>
              </a:cxn>
              <a:cxn ang="0">
                <a:pos x="164" y="89"/>
              </a:cxn>
              <a:cxn ang="0">
                <a:pos x="89" y="163"/>
              </a:cxn>
              <a:cxn ang="0">
                <a:pos x="153" y="77"/>
              </a:cxn>
              <a:cxn ang="0">
                <a:pos x="153" y="89"/>
              </a:cxn>
              <a:cxn ang="0">
                <a:pos x="78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7"/>
              </a:cxn>
              <a:cxn ang="0">
                <a:pos x="89" y="152"/>
              </a:cxn>
              <a:cxn ang="0">
                <a:pos x="78" y="152"/>
              </a:cxn>
              <a:cxn ang="0">
                <a:pos x="153" y="77"/>
              </a:cxn>
            </a:cxnLst>
            <a:rect l="0" t="0" r="r" b="b"/>
            <a:pathLst>
              <a:path w="167" h="166">
                <a:moveTo>
                  <a:pt x="89" y="163"/>
                </a:moveTo>
                <a:cubicBezTo>
                  <a:pt x="88" y="165"/>
                  <a:pt x="86" y="166"/>
                  <a:pt x="83" y="166"/>
                </a:cubicBezTo>
                <a:cubicBezTo>
                  <a:pt x="81" y="166"/>
                  <a:pt x="79" y="165"/>
                  <a:pt x="78" y="163"/>
                </a:cubicBezTo>
                <a:lnTo>
                  <a:pt x="3" y="89"/>
                </a:lnTo>
                <a:cubicBezTo>
                  <a:pt x="0" y="85"/>
                  <a:pt x="0" y="80"/>
                  <a:pt x="3" y="77"/>
                </a:cubicBezTo>
                <a:lnTo>
                  <a:pt x="78" y="2"/>
                </a:lnTo>
                <a:cubicBezTo>
                  <a:pt x="79" y="1"/>
                  <a:pt x="81" y="0"/>
                  <a:pt x="83" y="0"/>
                </a:cubicBezTo>
                <a:cubicBezTo>
                  <a:pt x="86" y="0"/>
                  <a:pt x="88" y="1"/>
                  <a:pt x="89" y="2"/>
                </a:cubicBezTo>
                <a:lnTo>
                  <a:pt x="164" y="77"/>
                </a:lnTo>
                <a:cubicBezTo>
                  <a:pt x="167" y="80"/>
                  <a:pt x="167" y="85"/>
                  <a:pt x="164" y="89"/>
                </a:cubicBezTo>
                <a:lnTo>
                  <a:pt x="89" y="163"/>
                </a:lnTo>
                <a:close/>
                <a:moveTo>
                  <a:pt x="153" y="77"/>
                </a:moveTo>
                <a:lnTo>
                  <a:pt x="153" y="89"/>
                </a:lnTo>
                <a:lnTo>
                  <a:pt x="78" y="14"/>
                </a:lnTo>
                <a:lnTo>
                  <a:pt x="89" y="14"/>
                </a:lnTo>
                <a:lnTo>
                  <a:pt x="14" y="89"/>
                </a:lnTo>
                <a:lnTo>
                  <a:pt x="14" y="77"/>
                </a:lnTo>
                <a:lnTo>
                  <a:pt x="89" y="152"/>
                </a:lnTo>
                <a:lnTo>
                  <a:pt x="78" y="152"/>
                </a:lnTo>
                <a:lnTo>
                  <a:pt x="153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6" name="Freeform 28"/>
          <p:cNvSpPr>
            <a:spLocks/>
          </p:cNvSpPr>
          <p:nvPr/>
        </p:nvSpPr>
        <p:spPr bwMode="auto">
          <a:xfrm>
            <a:off x="3765551" y="3339108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7" name="Freeform 29"/>
          <p:cNvSpPr>
            <a:spLocks noEditPoints="1"/>
          </p:cNvSpPr>
          <p:nvPr/>
        </p:nvSpPr>
        <p:spPr bwMode="auto">
          <a:xfrm>
            <a:off x="3760788" y="3334345"/>
            <a:ext cx="100013" cy="98425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83" y="166"/>
              </a:cxn>
              <a:cxn ang="0">
                <a:pos x="77" y="164"/>
              </a:cxn>
              <a:cxn ang="0">
                <a:pos x="3" y="89"/>
              </a:cxn>
              <a:cxn ang="0">
                <a:pos x="3" y="78"/>
              </a:cxn>
              <a:cxn ang="0">
                <a:pos x="77" y="3"/>
              </a:cxn>
              <a:cxn ang="0">
                <a:pos x="83" y="0"/>
              </a:cxn>
              <a:cxn ang="0">
                <a:pos x="89" y="3"/>
              </a:cxn>
              <a:cxn ang="0">
                <a:pos x="164" y="78"/>
              </a:cxn>
              <a:cxn ang="0">
                <a:pos x="164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8"/>
              </a:cxn>
              <a:cxn ang="0">
                <a:pos x="89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7" h="166">
                <a:moveTo>
                  <a:pt x="89" y="164"/>
                </a:moveTo>
                <a:cubicBezTo>
                  <a:pt x="87" y="165"/>
                  <a:pt x="85" y="166"/>
                  <a:pt x="83" y="166"/>
                </a:cubicBezTo>
                <a:cubicBezTo>
                  <a:pt x="81" y="166"/>
                  <a:pt x="79" y="165"/>
                  <a:pt x="77" y="164"/>
                </a:cubicBezTo>
                <a:lnTo>
                  <a:pt x="3" y="89"/>
                </a:lnTo>
                <a:cubicBezTo>
                  <a:pt x="0" y="86"/>
                  <a:pt x="0" y="81"/>
                  <a:pt x="3" y="78"/>
                </a:cubicBezTo>
                <a:lnTo>
                  <a:pt x="77" y="3"/>
                </a:lnTo>
                <a:cubicBezTo>
                  <a:pt x="79" y="1"/>
                  <a:pt x="81" y="0"/>
                  <a:pt x="83" y="0"/>
                </a:cubicBezTo>
                <a:cubicBezTo>
                  <a:pt x="85" y="0"/>
                  <a:pt x="87" y="1"/>
                  <a:pt x="89" y="3"/>
                </a:cubicBezTo>
                <a:lnTo>
                  <a:pt x="164" y="78"/>
                </a:lnTo>
                <a:cubicBezTo>
                  <a:pt x="167" y="81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4"/>
                </a:lnTo>
                <a:lnTo>
                  <a:pt x="89" y="14"/>
                </a:lnTo>
                <a:lnTo>
                  <a:pt x="14" y="89"/>
                </a:lnTo>
                <a:lnTo>
                  <a:pt x="14" y="78"/>
                </a:lnTo>
                <a:lnTo>
                  <a:pt x="89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8" name="Freeform 30"/>
          <p:cNvSpPr>
            <a:spLocks/>
          </p:cNvSpPr>
          <p:nvPr/>
        </p:nvSpPr>
        <p:spPr bwMode="auto">
          <a:xfrm>
            <a:off x="3700463" y="3366095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19" name="Freeform 31"/>
          <p:cNvSpPr>
            <a:spLocks noEditPoints="1"/>
          </p:cNvSpPr>
          <p:nvPr/>
        </p:nvSpPr>
        <p:spPr bwMode="auto">
          <a:xfrm>
            <a:off x="3695701" y="3361333"/>
            <a:ext cx="100013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83" y="165"/>
              </a:cxn>
              <a:cxn ang="0">
                <a:pos x="78" y="163"/>
              </a:cxn>
              <a:cxn ang="0">
                <a:pos x="3" y="88"/>
              </a:cxn>
              <a:cxn ang="0">
                <a:pos x="3" y="77"/>
              </a:cxn>
              <a:cxn ang="0">
                <a:pos x="78" y="2"/>
              </a:cxn>
              <a:cxn ang="0">
                <a:pos x="83" y="0"/>
              </a:cxn>
              <a:cxn ang="0">
                <a:pos x="89" y="2"/>
              </a:cxn>
              <a:cxn ang="0">
                <a:pos x="164" y="77"/>
              </a:cxn>
              <a:cxn ang="0">
                <a:pos x="164" y="88"/>
              </a:cxn>
              <a:cxn ang="0">
                <a:pos x="89" y="163"/>
              </a:cxn>
              <a:cxn ang="0">
                <a:pos x="152" y="77"/>
              </a:cxn>
              <a:cxn ang="0">
                <a:pos x="152" y="88"/>
              </a:cxn>
              <a:cxn ang="0">
                <a:pos x="78" y="13"/>
              </a:cxn>
              <a:cxn ang="0">
                <a:pos x="89" y="13"/>
              </a:cxn>
              <a:cxn ang="0">
                <a:pos x="14" y="88"/>
              </a:cxn>
              <a:cxn ang="0">
                <a:pos x="14" y="77"/>
              </a:cxn>
              <a:cxn ang="0">
                <a:pos x="89" y="152"/>
              </a:cxn>
              <a:cxn ang="0">
                <a:pos x="78" y="152"/>
              </a:cxn>
              <a:cxn ang="0">
                <a:pos x="152" y="77"/>
              </a:cxn>
            </a:cxnLst>
            <a:rect l="0" t="0" r="r" b="b"/>
            <a:pathLst>
              <a:path w="167" h="165">
                <a:moveTo>
                  <a:pt x="89" y="163"/>
                </a:moveTo>
                <a:cubicBezTo>
                  <a:pt x="87" y="165"/>
                  <a:pt x="85" y="165"/>
                  <a:pt x="83" y="165"/>
                </a:cubicBezTo>
                <a:cubicBezTo>
                  <a:pt x="81" y="165"/>
                  <a:pt x="79" y="165"/>
                  <a:pt x="78" y="163"/>
                </a:cubicBezTo>
                <a:lnTo>
                  <a:pt x="3" y="88"/>
                </a:lnTo>
                <a:cubicBezTo>
                  <a:pt x="0" y="85"/>
                  <a:pt x="0" y="80"/>
                  <a:pt x="3" y="77"/>
                </a:cubicBezTo>
                <a:lnTo>
                  <a:pt x="78" y="2"/>
                </a:lnTo>
                <a:cubicBezTo>
                  <a:pt x="79" y="0"/>
                  <a:pt x="81" y="0"/>
                  <a:pt x="83" y="0"/>
                </a:cubicBezTo>
                <a:cubicBezTo>
                  <a:pt x="85" y="0"/>
                  <a:pt x="87" y="0"/>
                  <a:pt x="89" y="2"/>
                </a:cubicBezTo>
                <a:lnTo>
                  <a:pt x="164" y="77"/>
                </a:lnTo>
                <a:cubicBezTo>
                  <a:pt x="167" y="80"/>
                  <a:pt x="167" y="85"/>
                  <a:pt x="164" y="88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8"/>
                </a:lnTo>
                <a:lnTo>
                  <a:pt x="78" y="13"/>
                </a:lnTo>
                <a:lnTo>
                  <a:pt x="89" y="13"/>
                </a:lnTo>
                <a:lnTo>
                  <a:pt x="14" y="88"/>
                </a:lnTo>
                <a:lnTo>
                  <a:pt x="14" y="77"/>
                </a:lnTo>
                <a:lnTo>
                  <a:pt x="89" y="152"/>
                </a:lnTo>
                <a:lnTo>
                  <a:pt x="78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20" name="Freeform 32"/>
          <p:cNvSpPr>
            <a:spLocks/>
          </p:cNvSpPr>
          <p:nvPr/>
        </p:nvSpPr>
        <p:spPr bwMode="auto">
          <a:xfrm>
            <a:off x="3743326" y="2583458"/>
            <a:ext cx="1982788" cy="830263"/>
          </a:xfrm>
          <a:custGeom>
            <a:avLst/>
            <a:gdLst/>
            <a:ahLst/>
            <a:cxnLst>
              <a:cxn ang="0">
                <a:pos x="6" y="1378"/>
              </a:cxn>
              <a:cxn ang="0">
                <a:pos x="3318" y="2"/>
              </a:cxn>
              <a:cxn ang="0">
                <a:pos x="3329" y="6"/>
              </a:cxn>
              <a:cxn ang="0">
                <a:pos x="3325" y="17"/>
              </a:cxn>
              <a:cxn ang="0">
                <a:pos x="13" y="1393"/>
              </a:cxn>
              <a:cxn ang="0">
                <a:pos x="2" y="1389"/>
              </a:cxn>
              <a:cxn ang="0">
                <a:pos x="6" y="1378"/>
              </a:cxn>
            </a:cxnLst>
            <a:rect l="0" t="0" r="r" b="b"/>
            <a:pathLst>
              <a:path w="3331" h="1395">
                <a:moveTo>
                  <a:pt x="6" y="1378"/>
                </a:moveTo>
                <a:lnTo>
                  <a:pt x="3318" y="2"/>
                </a:lnTo>
                <a:cubicBezTo>
                  <a:pt x="3322" y="0"/>
                  <a:pt x="3327" y="2"/>
                  <a:pt x="3329" y="6"/>
                </a:cubicBezTo>
                <a:cubicBezTo>
                  <a:pt x="3331" y="10"/>
                  <a:pt x="3329" y="15"/>
                  <a:pt x="3325" y="17"/>
                </a:cubicBezTo>
                <a:lnTo>
                  <a:pt x="13" y="1393"/>
                </a:lnTo>
                <a:cubicBezTo>
                  <a:pt x="8" y="1395"/>
                  <a:pt x="4" y="1393"/>
                  <a:pt x="2" y="1389"/>
                </a:cubicBezTo>
                <a:cubicBezTo>
                  <a:pt x="0" y="1384"/>
                  <a:pt x="2" y="1380"/>
                  <a:pt x="6" y="1378"/>
                </a:cubicBez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9121" name="Rectangle 33"/>
          <p:cNvSpPr>
            <a:spLocks noChangeArrowheads="1"/>
          </p:cNvSpPr>
          <p:nvPr/>
        </p:nvSpPr>
        <p:spPr bwMode="auto">
          <a:xfrm>
            <a:off x="3114676" y="2380258"/>
            <a:ext cx="12936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y = 3.6518x + 23.174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22" name="Rectangle 34"/>
          <p:cNvSpPr>
            <a:spLocks noChangeArrowheads="1"/>
          </p:cNvSpPr>
          <p:nvPr/>
        </p:nvSpPr>
        <p:spPr bwMode="auto">
          <a:xfrm>
            <a:off x="3701740" y="2648569"/>
            <a:ext cx="3606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R² = 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23" name="Rectangle 35"/>
          <p:cNvSpPr>
            <a:spLocks noChangeArrowheads="1"/>
          </p:cNvSpPr>
          <p:nvPr/>
        </p:nvSpPr>
        <p:spPr bwMode="auto">
          <a:xfrm>
            <a:off x="2428876" y="4444008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24" name="Rectangle 36"/>
          <p:cNvSpPr>
            <a:spLocks noChangeArrowheads="1"/>
          </p:cNvSpPr>
          <p:nvPr/>
        </p:nvSpPr>
        <p:spPr bwMode="auto">
          <a:xfrm>
            <a:off x="2428876" y="4224933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21.0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25" name="Rectangle 37"/>
          <p:cNvSpPr>
            <a:spLocks noChangeArrowheads="1"/>
          </p:cNvSpPr>
          <p:nvPr/>
        </p:nvSpPr>
        <p:spPr bwMode="auto">
          <a:xfrm>
            <a:off x="2428876" y="4005858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26" name="Rectangle 38"/>
          <p:cNvSpPr>
            <a:spLocks noChangeArrowheads="1"/>
          </p:cNvSpPr>
          <p:nvPr/>
        </p:nvSpPr>
        <p:spPr bwMode="auto">
          <a:xfrm>
            <a:off x="2428876" y="3786783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23.0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27" name="Rectangle 39"/>
          <p:cNvSpPr>
            <a:spLocks noChangeArrowheads="1"/>
          </p:cNvSpPr>
          <p:nvPr/>
        </p:nvSpPr>
        <p:spPr bwMode="auto">
          <a:xfrm>
            <a:off x="2428876" y="3567708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24.0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28" name="Rectangle 40"/>
          <p:cNvSpPr>
            <a:spLocks noChangeArrowheads="1"/>
          </p:cNvSpPr>
          <p:nvPr/>
        </p:nvSpPr>
        <p:spPr bwMode="auto">
          <a:xfrm>
            <a:off x="2428876" y="3348633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25.0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29" name="Rectangle 41"/>
          <p:cNvSpPr>
            <a:spLocks noChangeArrowheads="1"/>
          </p:cNvSpPr>
          <p:nvPr/>
        </p:nvSpPr>
        <p:spPr bwMode="auto">
          <a:xfrm>
            <a:off x="2428876" y="3129558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26.0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30" name="Rectangle 42"/>
          <p:cNvSpPr>
            <a:spLocks noChangeArrowheads="1"/>
          </p:cNvSpPr>
          <p:nvPr/>
        </p:nvSpPr>
        <p:spPr bwMode="auto">
          <a:xfrm>
            <a:off x="2428876" y="2910483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27.0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31" name="Rectangle 43"/>
          <p:cNvSpPr>
            <a:spLocks noChangeArrowheads="1"/>
          </p:cNvSpPr>
          <p:nvPr/>
        </p:nvSpPr>
        <p:spPr bwMode="auto">
          <a:xfrm>
            <a:off x="2428876" y="2691408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28.0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32" name="Rectangle 44"/>
          <p:cNvSpPr>
            <a:spLocks noChangeArrowheads="1"/>
          </p:cNvSpPr>
          <p:nvPr/>
        </p:nvSpPr>
        <p:spPr bwMode="auto">
          <a:xfrm>
            <a:off x="2428876" y="2473920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29.0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33" name="Rectangle 45"/>
          <p:cNvSpPr>
            <a:spLocks noChangeArrowheads="1"/>
          </p:cNvSpPr>
          <p:nvPr/>
        </p:nvSpPr>
        <p:spPr bwMode="auto">
          <a:xfrm>
            <a:off x="2428876" y="2254845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34" name="Rectangle 46"/>
          <p:cNvSpPr>
            <a:spLocks noChangeArrowheads="1"/>
          </p:cNvSpPr>
          <p:nvPr/>
        </p:nvSpPr>
        <p:spPr bwMode="auto">
          <a:xfrm>
            <a:off x="2659063" y="4645620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35" name="Rectangle 47"/>
          <p:cNvSpPr>
            <a:spLocks noChangeArrowheads="1"/>
          </p:cNvSpPr>
          <p:nvPr/>
        </p:nvSpPr>
        <p:spPr bwMode="auto">
          <a:xfrm>
            <a:off x="3617913" y="4645620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36" name="Rectangle 48"/>
          <p:cNvSpPr>
            <a:spLocks noChangeArrowheads="1"/>
          </p:cNvSpPr>
          <p:nvPr/>
        </p:nvSpPr>
        <p:spPr bwMode="auto">
          <a:xfrm>
            <a:off x="4578351" y="4645620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37" name="Rectangle 49"/>
          <p:cNvSpPr>
            <a:spLocks noChangeArrowheads="1"/>
          </p:cNvSpPr>
          <p:nvPr/>
        </p:nvSpPr>
        <p:spPr bwMode="auto">
          <a:xfrm>
            <a:off x="5537201" y="4645620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138" name="Rectangle 50"/>
          <p:cNvSpPr>
            <a:spLocks noChangeArrowheads="1"/>
          </p:cNvSpPr>
          <p:nvPr/>
        </p:nvSpPr>
        <p:spPr bwMode="auto">
          <a:xfrm>
            <a:off x="6496051" y="4645620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577" y="1510585"/>
            <a:ext cx="6623588" cy="39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63363" y="886809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8 (Mod8)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15935" y="5232671"/>
            <a:ext cx="323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, x direction, kilometers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218943" y="3133411"/>
            <a:ext cx="28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 Production, A,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193182" y="2373856"/>
            <a:ext cx="1080745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0.70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3.85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7.50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0.70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3.20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3.85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0.70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3.85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7.50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3.85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</p:txBody>
      </p:sp>
      <p:sp>
        <p:nvSpPr>
          <p:cNvPr id="8" name="Right Arrow 7"/>
          <p:cNvSpPr/>
          <p:nvPr/>
        </p:nvSpPr>
        <p:spPr>
          <a:xfrm rot="5400000">
            <a:off x="2224422" y="3993123"/>
            <a:ext cx="798510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0.70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2792841" y="2764668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3.85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16200000" flipV="1">
            <a:off x="3348906" y="2181756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7.50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3904988" y="4014069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0.70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5400000">
            <a:off x="4467221" y="3028555"/>
            <a:ext cx="798512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3.20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5030432" y="2773657"/>
            <a:ext cx="798510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3.85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5569204" y="4010717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0.70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6145390" y="2765342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3.85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6200000" flipV="1">
            <a:off x="6677997" y="2183643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7.50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7250828" y="2776074"/>
            <a:ext cx="798512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3.85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971185"/>
            <a:ext cx="44196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63363" y="639231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8 (Mod8)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15828" y="5616154"/>
            <a:ext cx="3428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Radiogenic Heat Production, A,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W/m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006334" y="4042784"/>
            <a:ext cx="2652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Surface heat Flow, Q, mW/m</a:t>
            </a:r>
            <a:r>
              <a:rPr lang="en-US" sz="1600" baseline="30000" dirty="0" smtClean="0"/>
              <a:t>2</a:t>
            </a:r>
            <a:endParaRPr lang="en-US" sz="16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73573" y="1212846"/>
            <a:ext cx="81968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linear relation between surface heat flow (Q) and the heat production (A)</a:t>
            </a:r>
          </a:p>
          <a:p>
            <a:pPr algn="ctr"/>
            <a:r>
              <a:rPr lang="en-US" sz="2000" dirty="0" smtClean="0"/>
              <a:t>of rocks exposed at the surface for Model 8: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True depth: 10 km; true basal heat flow, Q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, 25.0 mW/m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63363" y="927753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8 (Mod8)</a:t>
            </a:r>
            <a:endParaRPr lang="en-US" sz="2400" dirty="0"/>
          </a:p>
        </p:txBody>
      </p:sp>
      <p:sp>
        <p:nvSpPr>
          <p:cNvPr id="90116" name="AutoShape 4"/>
          <p:cNvSpPr>
            <a:spLocks noChangeAspect="1" noChangeArrowheads="1" noTextEdit="1"/>
          </p:cNvSpPr>
          <p:nvPr/>
        </p:nvSpPr>
        <p:spPr bwMode="auto">
          <a:xfrm>
            <a:off x="2281238" y="2164997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2771776" y="2312635"/>
            <a:ext cx="3838575" cy="2190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2762251" y="2307872"/>
            <a:ext cx="9525" cy="2190750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1" name="Freeform 9"/>
          <p:cNvSpPr>
            <a:spLocks noEditPoints="1"/>
          </p:cNvSpPr>
          <p:nvPr/>
        </p:nvSpPr>
        <p:spPr bwMode="auto">
          <a:xfrm>
            <a:off x="2728913" y="2303110"/>
            <a:ext cx="38100" cy="2200275"/>
          </a:xfrm>
          <a:custGeom>
            <a:avLst/>
            <a:gdLst/>
            <a:ahLst/>
            <a:cxnLst>
              <a:cxn ang="0">
                <a:pos x="0" y="1380"/>
              </a:cxn>
              <a:cxn ang="0">
                <a:pos x="24" y="1380"/>
              </a:cxn>
              <a:cxn ang="0">
                <a:pos x="24" y="1386"/>
              </a:cxn>
              <a:cxn ang="0">
                <a:pos x="0" y="1386"/>
              </a:cxn>
              <a:cxn ang="0">
                <a:pos x="0" y="1380"/>
              </a:cxn>
              <a:cxn ang="0">
                <a:pos x="0" y="1206"/>
              </a:cxn>
              <a:cxn ang="0">
                <a:pos x="24" y="1206"/>
              </a:cxn>
              <a:cxn ang="0">
                <a:pos x="24" y="1212"/>
              </a:cxn>
              <a:cxn ang="0">
                <a:pos x="0" y="1212"/>
              </a:cxn>
              <a:cxn ang="0">
                <a:pos x="0" y="1206"/>
              </a:cxn>
              <a:cxn ang="0">
                <a:pos x="0" y="1038"/>
              </a:cxn>
              <a:cxn ang="0">
                <a:pos x="24" y="1038"/>
              </a:cxn>
              <a:cxn ang="0">
                <a:pos x="24" y="1044"/>
              </a:cxn>
              <a:cxn ang="0">
                <a:pos x="0" y="1044"/>
              </a:cxn>
              <a:cxn ang="0">
                <a:pos x="0" y="1038"/>
              </a:cxn>
              <a:cxn ang="0">
                <a:pos x="0" y="864"/>
              </a:cxn>
              <a:cxn ang="0">
                <a:pos x="24" y="864"/>
              </a:cxn>
              <a:cxn ang="0">
                <a:pos x="24" y="870"/>
              </a:cxn>
              <a:cxn ang="0">
                <a:pos x="0" y="870"/>
              </a:cxn>
              <a:cxn ang="0">
                <a:pos x="0" y="864"/>
              </a:cxn>
              <a:cxn ang="0">
                <a:pos x="0" y="690"/>
              </a:cxn>
              <a:cxn ang="0">
                <a:pos x="24" y="690"/>
              </a:cxn>
              <a:cxn ang="0">
                <a:pos x="24" y="696"/>
              </a:cxn>
              <a:cxn ang="0">
                <a:pos x="0" y="696"/>
              </a:cxn>
              <a:cxn ang="0">
                <a:pos x="0" y="690"/>
              </a:cxn>
              <a:cxn ang="0">
                <a:pos x="0" y="522"/>
              </a:cxn>
              <a:cxn ang="0">
                <a:pos x="24" y="522"/>
              </a:cxn>
              <a:cxn ang="0">
                <a:pos x="24" y="528"/>
              </a:cxn>
              <a:cxn ang="0">
                <a:pos x="0" y="528"/>
              </a:cxn>
              <a:cxn ang="0">
                <a:pos x="0" y="522"/>
              </a:cxn>
              <a:cxn ang="0">
                <a:pos x="0" y="348"/>
              </a:cxn>
              <a:cxn ang="0">
                <a:pos x="24" y="348"/>
              </a:cxn>
              <a:cxn ang="0">
                <a:pos x="24" y="354"/>
              </a:cxn>
              <a:cxn ang="0">
                <a:pos x="0" y="354"/>
              </a:cxn>
              <a:cxn ang="0">
                <a:pos x="0" y="348"/>
              </a:cxn>
              <a:cxn ang="0">
                <a:pos x="0" y="174"/>
              </a:cxn>
              <a:cxn ang="0">
                <a:pos x="24" y="174"/>
              </a:cxn>
              <a:cxn ang="0">
                <a:pos x="24" y="180"/>
              </a:cxn>
              <a:cxn ang="0">
                <a:pos x="0" y="180"/>
              </a:cxn>
              <a:cxn ang="0">
                <a:pos x="0" y="174"/>
              </a:cxn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4" h="1386">
                <a:moveTo>
                  <a:pt x="0" y="1380"/>
                </a:moveTo>
                <a:lnTo>
                  <a:pt x="24" y="1380"/>
                </a:lnTo>
                <a:lnTo>
                  <a:pt x="24" y="1386"/>
                </a:lnTo>
                <a:lnTo>
                  <a:pt x="0" y="1386"/>
                </a:lnTo>
                <a:lnTo>
                  <a:pt x="0" y="1380"/>
                </a:lnTo>
                <a:close/>
                <a:moveTo>
                  <a:pt x="0" y="1206"/>
                </a:moveTo>
                <a:lnTo>
                  <a:pt x="24" y="1206"/>
                </a:lnTo>
                <a:lnTo>
                  <a:pt x="24" y="1212"/>
                </a:lnTo>
                <a:lnTo>
                  <a:pt x="0" y="1212"/>
                </a:lnTo>
                <a:lnTo>
                  <a:pt x="0" y="1206"/>
                </a:lnTo>
                <a:close/>
                <a:moveTo>
                  <a:pt x="0" y="1038"/>
                </a:moveTo>
                <a:lnTo>
                  <a:pt x="24" y="1038"/>
                </a:lnTo>
                <a:lnTo>
                  <a:pt x="24" y="1044"/>
                </a:lnTo>
                <a:lnTo>
                  <a:pt x="0" y="1044"/>
                </a:lnTo>
                <a:lnTo>
                  <a:pt x="0" y="1038"/>
                </a:lnTo>
                <a:close/>
                <a:moveTo>
                  <a:pt x="0" y="864"/>
                </a:moveTo>
                <a:lnTo>
                  <a:pt x="24" y="864"/>
                </a:lnTo>
                <a:lnTo>
                  <a:pt x="24" y="870"/>
                </a:lnTo>
                <a:lnTo>
                  <a:pt x="0" y="870"/>
                </a:lnTo>
                <a:lnTo>
                  <a:pt x="0" y="864"/>
                </a:lnTo>
                <a:close/>
                <a:moveTo>
                  <a:pt x="0" y="690"/>
                </a:moveTo>
                <a:lnTo>
                  <a:pt x="24" y="690"/>
                </a:lnTo>
                <a:lnTo>
                  <a:pt x="24" y="696"/>
                </a:lnTo>
                <a:lnTo>
                  <a:pt x="0" y="696"/>
                </a:lnTo>
                <a:lnTo>
                  <a:pt x="0" y="690"/>
                </a:lnTo>
                <a:close/>
                <a:moveTo>
                  <a:pt x="0" y="522"/>
                </a:moveTo>
                <a:lnTo>
                  <a:pt x="24" y="522"/>
                </a:lnTo>
                <a:lnTo>
                  <a:pt x="24" y="528"/>
                </a:lnTo>
                <a:lnTo>
                  <a:pt x="0" y="528"/>
                </a:lnTo>
                <a:lnTo>
                  <a:pt x="0" y="522"/>
                </a:lnTo>
                <a:close/>
                <a:moveTo>
                  <a:pt x="0" y="348"/>
                </a:moveTo>
                <a:lnTo>
                  <a:pt x="24" y="348"/>
                </a:lnTo>
                <a:lnTo>
                  <a:pt x="24" y="354"/>
                </a:lnTo>
                <a:lnTo>
                  <a:pt x="0" y="354"/>
                </a:lnTo>
                <a:lnTo>
                  <a:pt x="0" y="348"/>
                </a:lnTo>
                <a:close/>
                <a:moveTo>
                  <a:pt x="0" y="174"/>
                </a:moveTo>
                <a:lnTo>
                  <a:pt x="24" y="174"/>
                </a:lnTo>
                <a:lnTo>
                  <a:pt x="24" y="180"/>
                </a:lnTo>
                <a:lnTo>
                  <a:pt x="0" y="180"/>
                </a:lnTo>
                <a:lnTo>
                  <a:pt x="0" y="174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2767013" y="4493860"/>
            <a:ext cx="3838575" cy="9525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3" name="Freeform 11"/>
          <p:cNvSpPr>
            <a:spLocks noEditPoints="1"/>
          </p:cNvSpPr>
          <p:nvPr/>
        </p:nvSpPr>
        <p:spPr bwMode="auto">
          <a:xfrm>
            <a:off x="2762251" y="4498622"/>
            <a:ext cx="3848100" cy="381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24"/>
              </a:cxn>
              <a:cxn ang="0">
                <a:pos x="0" y="24"/>
              </a:cxn>
              <a:cxn ang="0">
                <a:pos x="0" y="0"/>
              </a:cxn>
              <a:cxn ang="0">
                <a:pos x="6" y="0"/>
              </a:cxn>
              <a:cxn ang="0">
                <a:pos x="354" y="0"/>
              </a:cxn>
              <a:cxn ang="0">
                <a:pos x="354" y="24"/>
              </a:cxn>
              <a:cxn ang="0">
                <a:pos x="348" y="24"/>
              </a:cxn>
              <a:cxn ang="0">
                <a:pos x="348" y="0"/>
              </a:cxn>
              <a:cxn ang="0">
                <a:pos x="354" y="0"/>
              </a:cxn>
              <a:cxn ang="0">
                <a:pos x="696" y="0"/>
              </a:cxn>
              <a:cxn ang="0">
                <a:pos x="696" y="24"/>
              </a:cxn>
              <a:cxn ang="0">
                <a:pos x="690" y="24"/>
              </a:cxn>
              <a:cxn ang="0">
                <a:pos x="690" y="0"/>
              </a:cxn>
              <a:cxn ang="0">
                <a:pos x="696" y="0"/>
              </a:cxn>
              <a:cxn ang="0">
                <a:pos x="1044" y="0"/>
              </a:cxn>
              <a:cxn ang="0">
                <a:pos x="1044" y="24"/>
              </a:cxn>
              <a:cxn ang="0">
                <a:pos x="1038" y="24"/>
              </a:cxn>
              <a:cxn ang="0">
                <a:pos x="1038" y="0"/>
              </a:cxn>
              <a:cxn ang="0">
                <a:pos x="1044" y="0"/>
              </a:cxn>
              <a:cxn ang="0">
                <a:pos x="1386" y="0"/>
              </a:cxn>
              <a:cxn ang="0">
                <a:pos x="1386" y="24"/>
              </a:cxn>
              <a:cxn ang="0">
                <a:pos x="1380" y="24"/>
              </a:cxn>
              <a:cxn ang="0">
                <a:pos x="1380" y="0"/>
              </a:cxn>
              <a:cxn ang="0">
                <a:pos x="1386" y="0"/>
              </a:cxn>
              <a:cxn ang="0">
                <a:pos x="1734" y="0"/>
              </a:cxn>
              <a:cxn ang="0">
                <a:pos x="1734" y="24"/>
              </a:cxn>
              <a:cxn ang="0">
                <a:pos x="1728" y="24"/>
              </a:cxn>
              <a:cxn ang="0">
                <a:pos x="1728" y="0"/>
              </a:cxn>
              <a:cxn ang="0">
                <a:pos x="1734" y="0"/>
              </a:cxn>
              <a:cxn ang="0">
                <a:pos x="2076" y="0"/>
              </a:cxn>
              <a:cxn ang="0">
                <a:pos x="2076" y="24"/>
              </a:cxn>
              <a:cxn ang="0">
                <a:pos x="2070" y="24"/>
              </a:cxn>
              <a:cxn ang="0">
                <a:pos x="2070" y="0"/>
              </a:cxn>
              <a:cxn ang="0">
                <a:pos x="2076" y="0"/>
              </a:cxn>
              <a:cxn ang="0">
                <a:pos x="2424" y="0"/>
              </a:cxn>
              <a:cxn ang="0">
                <a:pos x="2424" y="24"/>
              </a:cxn>
              <a:cxn ang="0">
                <a:pos x="2418" y="24"/>
              </a:cxn>
              <a:cxn ang="0">
                <a:pos x="2418" y="0"/>
              </a:cxn>
              <a:cxn ang="0">
                <a:pos x="2424" y="0"/>
              </a:cxn>
            </a:cxnLst>
            <a:rect l="0" t="0" r="r" b="b"/>
            <a:pathLst>
              <a:path w="2424" h="24">
                <a:moveTo>
                  <a:pt x="6" y="0"/>
                </a:moveTo>
                <a:lnTo>
                  <a:pt x="6" y="24"/>
                </a:lnTo>
                <a:lnTo>
                  <a:pt x="0" y="24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354" y="0"/>
                </a:moveTo>
                <a:lnTo>
                  <a:pt x="354" y="24"/>
                </a:lnTo>
                <a:lnTo>
                  <a:pt x="348" y="24"/>
                </a:lnTo>
                <a:lnTo>
                  <a:pt x="348" y="0"/>
                </a:lnTo>
                <a:lnTo>
                  <a:pt x="354" y="0"/>
                </a:lnTo>
                <a:close/>
                <a:moveTo>
                  <a:pt x="696" y="0"/>
                </a:moveTo>
                <a:lnTo>
                  <a:pt x="696" y="24"/>
                </a:lnTo>
                <a:lnTo>
                  <a:pt x="690" y="24"/>
                </a:lnTo>
                <a:lnTo>
                  <a:pt x="690" y="0"/>
                </a:lnTo>
                <a:lnTo>
                  <a:pt x="696" y="0"/>
                </a:lnTo>
                <a:close/>
                <a:moveTo>
                  <a:pt x="1044" y="0"/>
                </a:moveTo>
                <a:lnTo>
                  <a:pt x="1044" y="24"/>
                </a:lnTo>
                <a:lnTo>
                  <a:pt x="1038" y="24"/>
                </a:lnTo>
                <a:lnTo>
                  <a:pt x="1038" y="0"/>
                </a:lnTo>
                <a:lnTo>
                  <a:pt x="1044" y="0"/>
                </a:lnTo>
                <a:close/>
                <a:moveTo>
                  <a:pt x="1386" y="0"/>
                </a:moveTo>
                <a:lnTo>
                  <a:pt x="1386" y="24"/>
                </a:lnTo>
                <a:lnTo>
                  <a:pt x="1380" y="24"/>
                </a:lnTo>
                <a:lnTo>
                  <a:pt x="1380" y="0"/>
                </a:lnTo>
                <a:lnTo>
                  <a:pt x="1386" y="0"/>
                </a:lnTo>
                <a:close/>
                <a:moveTo>
                  <a:pt x="1734" y="0"/>
                </a:moveTo>
                <a:lnTo>
                  <a:pt x="1734" y="24"/>
                </a:lnTo>
                <a:lnTo>
                  <a:pt x="1728" y="24"/>
                </a:lnTo>
                <a:lnTo>
                  <a:pt x="1728" y="0"/>
                </a:lnTo>
                <a:lnTo>
                  <a:pt x="1734" y="0"/>
                </a:lnTo>
                <a:close/>
                <a:moveTo>
                  <a:pt x="2076" y="0"/>
                </a:moveTo>
                <a:lnTo>
                  <a:pt x="2076" y="24"/>
                </a:lnTo>
                <a:lnTo>
                  <a:pt x="2070" y="24"/>
                </a:lnTo>
                <a:lnTo>
                  <a:pt x="2070" y="0"/>
                </a:lnTo>
                <a:lnTo>
                  <a:pt x="2076" y="0"/>
                </a:lnTo>
                <a:close/>
                <a:moveTo>
                  <a:pt x="2424" y="0"/>
                </a:moveTo>
                <a:lnTo>
                  <a:pt x="2424" y="24"/>
                </a:lnTo>
                <a:lnTo>
                  <a:pt x="2418" y="24"/>
                </a:lnTo>
                <a:lnTo>
                  <a:pt x="2418" y="0"/>
                </a:lnTo>
                <a:lnTo>
                  <a:pt x="2424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4" name="Freeform 12"/>
          <p:cNvSpPr>
            <a:spLocks/>
          </p:cNvSpPr>
          <p:nvPr/>
        </p:nvSpPr>
        <p:spPr bwMode="auto">
          <a:xfrm>
            <a:off x="6002338" y="2555522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5" name="Freeform 13"/>
          <p:cNvSpPr>
            <a:spLocks noEditPoints="1"/>
          </p:cNvSpPr>
          <p:nvPr/>
        </p:nvSpPr>
        <p:spPr bwMode="auto">
          <a:xfrm>
            <a:off x="5997576" y="2550760"/>
            <a:ext cx="98425" cy="100013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7"/>
              </a:cxn>
              <a:cxn ang="0">
                <a:pos x="77" y="3"/>
              </a:cxn>
              <a:cxn ang="0">
                <a:pos x="88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4"/>
              </a:cxn>
              <a:cxn ang="0">
                <a:pos x="88" y="14"/>
              </a:cxn>
              <a:cxn ang="0">
                <a:pos x="14" y="89"/>
              </a:cxn>
              <a:cxn ang="0">
                <a:pos x="14" y="77"/>
              </a:cxn>
              <a:cxn ang="0">
                <a:pos x="88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5" h="167">
                <a:moveTo>
                  <a:pt x="88" y="163"/>
                </a:moveTo>
                <a:cubicBezTo>
                  <a:pt x="85" y="167"/>
                  <a:pt x="80" y="167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7"/>
                </a:lnTo>
                <a:cubicBezTo>
                  <a:pt x="165" y="79"/>
                  <a:pt x="165" y="81"/>
                  <a:pt x="165" y="83"/>
                </a:cubicBezTo>
                <a:cubicBezTo>
                  <a:pt x="165" y="85"/>
                  <a:pt x="165" y="87"/>
                  <a:pt x="163" y="89"/>
                </a:cubicBezTo>
                <a:lnTo>
                  <a:pt x="88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4"/>
                </a:lnTo>
                <a:lnTo>
                  <a:pt x="88" y="14"/>
                </a:lnTo>
                <a:lnTo>
                  <a:pt x="14" y="89"/>
                </a:lnTo>
                <a:lnTo>
                  <a:pt x="14" y="77"/>
                </a:lnTo>
                <a:lnTo>
                  <a:pt x="88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6" name="Freeform 14"/>
          <p:cNvSpPr>
            <a:spLocks/>
          </p:cNvSpPr>
          <p:nvPr/>
        </p:nvSpPr>
        <p:spPr bwMode="auto">
          <a:xfrm>
            <a:off x="5518151" y="2771422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7" name="Freeform 15"/>
          <p:cNvSpPr>
            <a:spLocks noEditPoints="1"/>
          </p:cNvSpPr>
          <p:nvPr/>
        </p:nvSpPr>
        <p:spPr bwMode="auto">
          <a:xfrm>
            <a:off x="5513388" y="2766660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7"/>
              </a:cxn>
              <a:cxn ang="0">
                <a:pos x="77" y="3"/>
              </a:cxn>
              <a:cxn ang="0">
                <a:pos x="88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4"/>
              </a:cxn>
              <a:cxn ang="0">
                <a:pos x="88" y="14"/>
              </a:cxn>
              <a:cxn ang="0">
                <a:pos x="14" y="89"/>
              </a:cxn>
              <a:cxn ang="0">
                <a:pos x="14" y="77"/>
              </a:cxn>
              <a:cxn ang="0">
                <a:pos x="88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7"/>
                </a:lnTo>
                <a:cubicBezTo>
                  <a:pt x="165" y="79"/>
                  <a:pt x="165" y="81"/>
                  <a:pt x="165" y="83"/>
                </a:cubicBezTo>
                <a:cubicBezTo>
                  <a:pt x="165" y="85"/>
                  <a:pt x="165" y="87"/>
                  <a:pt x="163" y="89"/>
                </a:cubicBezTo>
                <a:lnTo>
                  <a:pt x="88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4"/>
                </a:lnTo>
                <a:lnTo>
                  <a:pt x="88" y="14"/>
                </a:lnTo>
                <a:lnTo>
                  <a:pt x="14" y="89"/>
                </a:lnTo>
                <a:lnTo>
                  <a:pt x="14" y="77"/>
                </a:lnTo>
                <a:lnTo>
                  <a:pt x="88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8" name="Freeform 16"/>
          <p:cNvSpPr>
            <a:spLocks/>
          </p:cNvSpPr>
          <p:nvPr/>
        </p:nvSpPr>
        <p:spPr bwMode="auto">
          <a:xfrm>
            <a:off x="5073651" y="2969860"/>
            <a:ext cx="88900" cy="90488"/>
          </a:xfrm>
          <a:custGeom>
            <a:avLst/>
            <a:gdLst/>
            <a:ahLst/>
            <a:cxnLst>
              <a:cxn ang="0">
                <a:pos x="28" y="57"/>
              </a:cxn>
              <a:cxn ang="0">
                <a:pos x="0" y="29"/>
              </a:cxn>
              <a:cxn ang="0">
                <a:pos x="28" y="0"/>
              </a:cxn>
              <a:cxn ang="0">
                <a:pos x="56" y="29"/>
              </a:cxn>
              <a:cxn ang="0">
                <a:pos x="28" y="57"/>
              </a:cxn>
            </a:cxnLst>
            <a:rect l="0" t="0" r="r" b="b"/>
            <a:pathLst>
              <a:path w="56" h="57">
                <a:moveTo>
                  <a:pt x="28" y="57"/>
                </a:moveTo>
                <a:lnTo>
                  <a:pt x="0" y="29"/>
                </a:lnTo>
                <a:lnTo>
                  <a:pt x="28" y="0"/>
                </a:lnTo>
                <a:lnTo>
                  <a:pt x="56" y="29"/>
                </a:lnTo>
                <a:lnTo>
                  <a:pt x="28" y="57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29" name="Freeform 17"/>
          <p:cNvSpPr>
            <a:spLocks noEditPoints="1"/>
          </p:cNvSpPr>
          <p:nvPr/>
        </p:nvSpPr>
        <p:spPr bwMode="auto">
          <a:xfrm>
            <a:off x="5068888" y="2965097"/>
            <a:ext cx="98425" cy="100013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7"/>
              </a:cxn>
              <a:cxn ang="0">
                <a:pos x="77" y="3"/>
              </a:cxn>
              <a:cxn ang="0">
                <a:pos x="88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4"/>
              </a:cxn>
              <a:cxn ang="0">
                <a:pos x="88" y="14"/>
              </a:cxn>
              <a:cxn ang="0">
                <a:pos x="14" y="89"/>
              </a:cxn>
              <a:cxn ang="0">
                <a:pos x="14" y="77"/>
              </a:cxn>
              <a:cxn ang="0">
                <a:pos x="88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7"/>
                </a:lnTo>
                <a:cubicBezTo>
                  <a:pt x="165" y="79"/>
                  <a:pt x="165" y="81"/>
                  <a:pt x="165" y="83"/>
                </a:cubicBezTo>
                <a:cubicBezTo>
                  <a:pt x="165" y="85"/>
                  <a:pt x="165" y="87"/>
                  <a:pt x="163" y="89"/>
                </a:cubicBezTo>
                <a:lnTo>
                  <a:pt x="88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4"/>
                </a:lnTo>
                <a:lnTo>
                  <a:pt x="88" y="14"/>
                </a:lnTo>
                <a:lnTo>
                  <a:pt x="14" y="89"/>
                </a:lnTo>
                <a:lnTo>
                  <a:pt x="14" y="77"/>
                </a:lnTo>
                <a:lnTo>
                  <a:pt x="88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0" name="Freeform 18"/>
          <p:cNvSpPr>
            <a:spLocks/>
          </p:cNvSpPr>
          <p:nvPr/>
        </p:nvSpPr>
        <p:spPr bwMode="auto">
          <a:xfrm>
            <a:off x="4670426" y="3150835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1" name="Freeform 19"/>
          <p:cNvSpPr>
            <a:spLocks noEditPoints="1"/>
          </p:cNvSpPr>
          <p:nvPr/>
        </p:nvSpPr>
        <p:spPr bwMode="auto">
          <a:xfrm>
            <a:off x="4665663" y="3146072"/>
            <a:ext cx="98425" cy="98425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7" y="164"/>
              </a:cxn>
              <a:cxn ang="0">
                <a:pos x="3" y="89"/>
              </a:cxn>
              <a:cxn ang="0">
                <a:pos x="0" y="84"/>
              </a:cxn>
              <a:cxn ang="0">
                <a:pos x="3" y="78"/>
              </a:cxn>
              <a:cxn ang="0">
                <a:pos x="77" y="3"/>
              </a:cxn>
              <a:cxn ang="0">
                <a:pos x="89" y="3"/>
              </a:cxn>
              <a:cxn ang="0">
                <a:pos x="163" y="78"/>
              </a:cxn>
              <a:cxn ang="0">
                <a:pos x="166" y="84"/>
              </a:cxn>
              <a:cxn ang="0">
                <a:pos x="163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9" y="15"/>
              </a:cxn>
              <a:cxn ang="0">
                <a:pos x="14" y="89"/>
              </a:cxn>
              <a:cxn ang="0">
                <a:pos x="14" y="78"/>
              </a:cxn>
              <a:cxn ang="0">
                <a:pos x="89" y="153"/>
              </a:cxn>
              <a:cxn ang="0">
                <a:pos x="77" y="153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9" y="164"/>
                </a:moveTo>
                <a:cubicBezTo>
                  <a:pt x="86" y="167"/>
                  <a:pt x="80" y="167"/>
                  <a:pt x="77" y="164"/>
                </a:cubicBezTo>
                <a:lnTo>
                  <a:pt x="3" y="89"/>
                </a:lnTo>
                <a:cubicBezTo>
                  <a:pt x="1" y="88"/>
                  <a:pt x="0" y="86"/>
                  <a:pt x="0" y="84"/>
                </a:cubicBezTo>
                <a:cubicBezTo>
                  <a:pt x="0" y="82"/>
                  <a:pt x="1" y="80"/>
                  <a:pt x="3" y="78"/>
                </a:cubicBezTo>
                <a:lnTo>
                  <a:pt x="77" y="3"/>
                </a:lnTo>
                <a:cubicBezTo>
                  <a:pt x="80" y="0"/>
                  <a:pt x="86" y="0"/>
                  <a:pt x="89" y="3"/>
                </a:cubicBezTo>
                <a:lnTo>
                  <a:pt x="163" y="78"/>
                </a:lnTo>
                <a:cubicBezTo>
                  <a:pt x="165" y="80"/>
                  <a:pt x="166" y="82"/>
                  <a:pt x="166" y="84"/>
                </a:cubicBezTo>
                <a:cubicBezTo>
                  <a:pt x="166" y="86"/>
                  <a:pt x="165" y="88"/>
                  <a:pt x="163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9" y="15"/>
                </a:lnTo>
                <a:lnTo>
                  <a:pt x="14" y="89"/>
                </a:lnTo>
                <a:lnTo>
                  <a:pt x="14" y="78"/>
                </a:lnTo>
                <a:lnTo>
                  <a:pt x="89" y="153"/>
                </a:lnTo>
                <a:lnTo>
                  <a:pt x="77" y="153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2" name="Freeform 20"/>
          <p:cNvSpPr>
            <a:spLocks/>
          </p:cNvSpPr>
          <p:nvPr/>
        </p:nvSpPr>
        <p:spPr bwMode="auto">
          <a:xfrm>
            <a:off x="4311651" y="3311172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3" name="Freeform 21"/>
          <p:cNvSpPr>
            <a:spLocks noEditPoints="1"/>
          </p:cNvSpPr>
          <p:nvPr/>
        </p:nvSpPr>
        <p:spPr bwMode="auto">
          <a:xfrm>
            <a:off x="4306888" y="3306410"/>
            <a:ext cx="98425" cy="98425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7" y="164"/>
              </a:cxn>
              <a:cxn ang="0">
                <a:pos x="2" y="89"/>
              </a:cxn>
              <a:cxn ang="0">
                <a:pos x="0" y="84"/>
              </a:cxn>
              <a:cxn ang="0">
                <a:pos x="2" y="78"/>
              </a:cxn>
              <a:cxn ang="0">
                <a:pos x="77" y="3"/>
              </a:cxn>
              <a:cxn ang="0">
                <a:pos x="89" y="3"/>
              </a:cxn>
              <a:cxn ang="0">
                <a:pos x="163" y="78"/>
              </a:cxn>
              <a:cxn ang="0">
                <a:pos x="166" y="84"/>
              </a:cxn>
              <a:cxn ang="0">
                <a:pos x="163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9" y="15"/>
              </a:cxn>
              <a:cxn ang="0">
                <a:pos x="14" y="89"/>
              </a:cxn>
              <a:cxn ang="0">
                <a:pos x="14" y="78"/>
              </a:cxn>
              <a:cxn ang="0">
                <a:pos x="89" y="153"/>
              </a:cxn>
              <a:cxn ang="0">
                <a:pos x="77" y="153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9" y="164"/>
                </a:moveTo>
                <a:cubicBezTo>
                  <a:pt x="85" y="167"/>
                  <a:pt x="80" y="167"/>
                  <a:pt x="77" y="164"/>
                </a:cubicBezTo>
                <a:lnTo>
                  <a:pt x="2" y="89"/>
                </a:lnTo>
                <a:cubicBezTo>
                  <a:pt x="1" y="88"/>
                  <a:pt x="0" y="86"/>
                  <a:pt x="0" y="84"/>
                </a:cubicBezTo>
                <a:cubicBezTo>
                  <a:pt x="0" y="81"/>
                  <a:pt x="1" y="79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9" y="3"/>
                </a:cubicBezTo>
                <a:lnTo>
                  <a:pt x="163" y="78"/>
                </a:lnTo>
                <a:cubicBezTo>
                  <a:pt x="165" y="79"/>
                  <a:pt x="166" y="81"/>
                  <a:pt x="166" y="84"/>
                </a:cubicBezTo>
                <a:cubicBezTo>
                  <a:pt x="166" y="86"/>
                  <a:pt x="165" y="88"/>
                  <a:pt x="163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9" y="15"/>
                </a:lnTo>
                <a:lnTo>
                  <a:pt x="14" y="89"/>
                </a:lnTo>
                <a:lnTo>
                  <a:pt x="14" y="78"/>
                </a:lnTo>
                <a:lnTo>
                  <a:pt x="89" y="153"/>
                </a:lnTo>
                <a:lnTo>
                  <a:pt x="77" y="153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4" name="Freeform 22"/>
          <p:cNvSpPr>
            <a:spLocks/>
          </p:cNvSpPr>
          <p:nvPr/>
        </p:nvSpPr>
        <p:spPr bwMode="auto">
          <a:xfrm>
            <a:off x="4000501" y="3449285"/>
            <a:ext cx="90488" cy="88900"/>
          </a:xfrm>
          <a:custGeom>
            <a:avLst/>
            <a:gdLst/>
            <a:ahLst/>
            <a:cxnLst>
              <a:cxn ang="0">
                <a:pos x="29" y="56"/>
              </a:cxn>
              <a:cxn ang="0">
                <a:pos x="0" y="28"/>
              </a:cxn>
              <a:cxn ang="0">
                <a:pos x="29" y="0"/>
              </a:cxn>
              <a:cxn ang="0">
                <a:pos x="57" y="28"/>
              </a:cxn>
              <a:cxn ang="0">
                <a:pos x="29" y="56"/>
              </a:cxn>
            </a:cxnLst>
            <a:rect l="0" t="0" r="r" b="b"/>
            <a:pathLst>
              <a:path w="57" h="56">
                <a:moveTo>
                  <a:pt x="29" y="56"/>
                </a:moveTo>
                <a:lnTo>
                  <a:pt x="0" y="28"/>
                </a:lnTo>
                <a:lnTo>
                  <a:pt x="29" y="0"/>
                </a:lnTo>
                <a:lnTo>
                  <a:pt x="57" y="28"/>
                </a:lnTo>
                <a:lnTo>
                  <a:pt x="29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5" name="Freeform 23"/>
          <p:cNvSpPr>
            <a:spLocks noEditPoints="1"/>
          </p:cNvSpPr>
          <p:nvPr/>
        </p:nvSpPr>
        <p:spPr bwMode="auto">
          <a:xfrm>
            <a:off x="3995738" y="3444522"/>
            <a:ext cx="100013" cy="100013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7" y="163"/>
              </a:cxn>
              <a:cxn ang="0">
                <a:pos x="3" y="89"/>
              </a:cxn>
              <a:cxn ang="0">
                <a:pos x="0" y="83"/>
              </a:cxn>
              <a:cxn ang="0">
                <a:pos x="3" y="78"/>
              </a:cxn>
              <a:cxn ang="0">
                <a:pos x="77" y="3"/>
              </a:cxn>
              <a:cxn ang="0">
                <a:pos x="89" y="3"/>
              </a:cxn>
              <a:cxn ang="0">
                <a:pos x="164" y="78"/>
              </a:cxn>
              <a:cxn ang="0">
                <a:pos x="166" y="83"/>
              </a:cxn>
              <a:cxn ang="0">
                <a:pos x="164" y="89"/>
              </a:cxn>
              <a:cxn ang="0">
                <a:pos x="89" y="163"/>
              </a:cxn>
              <a:cxn ang="0">
                <a:pos x="152" y="78"/>
              </a:cxn>
              <a:cxn ang="0">
                <a:pos x="152" y="89"/>
              </a:cxn>
              <a:cxn ang="0">
                <a:pos x="77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8"/>
              </a:cxn>
              <a:cxn ang="0">
                <a:pos x="89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9" y="163"/>
                </a:moveTo>
                <a:cubicBezTo>
                  <a:pt x="86" y="167"/>
                  <a:pt x="81" y="167"/>
                  <a:pt x="77" y="163"/>
                </a:cubicBezTo>
                <a:lnTo>
                  <a:pt x="3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3" y="78"/>
                </a:cubicBezTo>
                <a:lnTo>
                  <a:pt x="77" y="3"/>
                </a:lnTo>
                <a:cubicBezTo>
                  <a:pt x="81" y="0"/>
                  <a:pt x="86" y="0"/>
                  <a:pt x="89" y="3"/>
                </a:cubicBezTo>
                <a:lnTo>
                  <a:pt x="164" y="78"/>
                </a:lnTo>
                <a:cubicBezTo>
                  <a:pt x="165" y="79"/>
                  <a:pt x="166" y="81"/>
                  <a:pt x="166" y="83"/>
                </a:cubicBezTo>
                <a:cubicBezTo>
                  <a:pt x="166" y="85"/>
                  <a:pt x="165" y="87"/>
                  <a:pt x="164" y="89"/>
                </a:cubicBezTo>
                <a:lnTo>
                  <a:pt x="89" y="163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4"/>
                </a:lnTo>
                <a:lnTo>
                  <a:pt x="89" y="14"/>
                </a:lnTo>
                <a:lnTo>
                  <a:pt x="14" y="89"/>
                </a:lnTo>
                <a:lnTo>
                  <a:pt x="14" y="78"/>
                </a:lnTo>
                <a:lnTo>
                  <a:pt x="89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6" name="Freeform 24"/>
          <p:cNvSpPr>
            <a:spLocks/>
          </p:cNvSpPr>
          <p:nvPr/>
        </p:nvSpPr>
        <p:spPr bwMode="auto">
          <a:xfrm>
            <a:off x="3743326" y="3565172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7" name="Freeform 25"/>
          <p:cNvSpPr>
            <a:spLocks noEditPoints="1"/>
          </p:cNvSpPr>
          <p:nvPr/>
        </p:nvSpPr>
        <p:spPr bwMode="auto">
          <a:xfrm>
            <a:off x="3738563" y="3560410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8"/>
              </a:cxn>
              <a:cxn ang="0">
                <a:pos x="77" y="3"/>
              </a:cxn>
              <a:cxn ang="0">
                <a:pos x="88" y="3"/>
              </a:cxn>
              <a:cxn ang="0">
                <a:pos x="163" y="78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8"/>
              </a:cxn>
              <a:cxn ang="0">
                <a:pos x="152" y="89"/>
              </a:cxn>
              <a:cxn ang="0">
                <a:pos x="77" y="14"/>
              </a:cxn>
              <a:cxn ang="0">
                <a:pos x="88" y="14"/>
              </a:cxn>
              <a:cxn ang="0">
                <a:pos x="13" y="89"/>
              </a:cxn>
              <a:cxn ang="0">
                <a:pos x="13" y="78"/>
              </a:cxn>
              <a:cxn ang="0">
                <a:pos x="88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5" h="167">
                <a:moveTo>
                  <a:pt x="88" y="163"/>
                </a:moveTo>
                <a:cubicBezTo>
                  <a:pt x="85" y="167"/>
                  <a:pt x="80" y="167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8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3" y="89"/>
                </a:cubicBezTo>
                <a:lnTo>
                  <a:pt x="88" y="163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4"/>
                </a:lnTo>
                <a:lnTo>
                  <a:pt x="88" y="14"/>
                </a:lnTo>
                <a:lnTo>
                  <a:pt x="13" y="89"/>
                </a:lnTo>
                <a:lnTo>
                  <a:pt x="13" y="78"/>
                </a:lnTo>
                <a:lnTo>
                  <a:pt x="88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8" name="Freeform 26"/>
          <p:cNvSpPr>
            <a:spLocks/>
          </p:cNvSpPr>
          <p:nvPr/>
        </p:nvSpPr>
        <p:spPr bwMode="auto">
          <a:xfrm>
            <a:off x="3538538" y="3655660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9"/>
              </a:cxn>
              <a:cxn ang="0">
                <a:pos x="28" y="0"/>
              </a:cxn>
              <a:cxn ang="0">
                <a:pos x="56" y="29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9"/>
                </a:lnTo>
                <a:lnTo>
                  <a:pt x="28" y="0"/>
                </a:lnTo>
                <a:lnTo>
                  <a:pt x="56" y="29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39" name="Freeform 27"/>
          <p:cNvSpPr>
            <a:spLocks noEditPoints="1"/>
          </p:cNvSpPr>
          <p:nvPr/>
        </p:nvSpPr>
        <p:spPr bwMode="auto">
          <a:xfrm>
            <a:off x="3533776" y="3650897"/>
            <a:ext cx="98425" cy="100013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7" y="164"/>
              </a:cxn>
              <a:cxn ang="0">
                <a:pos x="3" y="89"/>
              </a:cxn>
              <a:cxn ang="0">
                <a:pos x="0" y="84"/>
              </a:cxn>
              <a:cxn ang="0">
                <a:pos x="3" y="78"/>
              </a:cxn>
              <a:cxn ang="0">
                <a:pos x="77" y="3"/>
              </a:cxn>
              <a:cxn ang="0">
                <a:pos x="89" y="3"/>
              </a:cxn>
              <a:cxn ang="0">
                <a:pos x="164" y="78"/>
              </a:cxn>
              <a:cxn ang="0">
                <a:pos x="166" y="84"/>
              </a:cxn>
              <a:cxn ang="0">
                <a:pos x="164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9" y="15"/>
              </a:cxn>
              <a:cxn ang="0">
                <a:pos x="14" y="89"/>
              </a:cxn>
              <a:cxn ang="0">
                <a:pos x="14" y="78"/>
              </a:cxn>
              <a:cxn ang="0">
                <a:pos x="89" y="153"/>
              </a:cxn>
              <a:cxn ang="0">
                <a:pos x="77" y="153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9" y="164"/>
                </a:moveTo>
                <a:cubicBezTo>
                  <a:pt x="86" y="167"/>
                  <a:pt x="81" y="167"/>
                  <a:pt x="77" y="164"/>
                </a:cubicBezTo>
                <a:lnTo>
                  <a:pt x="3" y="89"/>
                </a:lnTo>
                <a:cubicBezTo>
                  <a:pt x="1" y="88"/>
                  <a:pt x="0" y="86"/>
                  <a:pt x="0" y="84"/>
                </a:cubicBezTo>
                <a:cubicBezTo>
                  <a:pt x="0" y="82"/>
                  <a:pt x="1" y="80"/>
                  <a:pt x="3" y="78"/>
                </a:cubicBezTo>
                <a:lnTo>
                  <a:pt x="77" y="3"/>
                </a:lnTo>
                <a:cubicBezTo>
                  <a:pt x="81" y="0"/>
                  <a:pt x="86" y="0"/>
                  <a:pt x="89" y="3"/>
                </a:cubicBezTo>
                <a:lnTo>
                  <a:pt x="164" y="78"/>
                </a:lnTo>
                <a:cubicBezTo>
                  <a:pt x="165" y="80"/>
                  <a:pt x="166" y="82"/>
                  <a:pt x="166" y="84"/>
                </a:cubicBezTo>
                <a:cubicBezTo>
                  <a:pt x="166" y="86"/>
                  <a:pt x="165" y="88"/>
                  <a:pt x="164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9" y="15"/>
                </a:lnTo>
                <a:lnTo>
                  <a:pt x="14" y="89"/>
                </a:lnTo>
                <a:lnTo>
                  <a:pt x="14" y="78"/>
                </a:lnTo>
                <a:lnTo>
                  <a:pt x="89" y="153"/>
                </a:lnTo>
                <a:lnTo>
                  <a:pt x="77" y="153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40" name="Freeform 28"/>
          <p:cNvSpPr>
            <a:spLocks/>
          </p:cNvSpPr>
          <p:nvPr/>
        </p:nvSpPr>
        <p:spPr bwMode="auto">
          <a:xfrm>
            <a:off x="3390901" y="3722335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41" name="Freeform 29"/>
          <p:cNvSpPr>
            <a:spLocks noEditPoints="1"/>
          </p:cNvSpPr>
          <p:nvPr/>
        </p:nvSpPr>
        <p:spPr bwMode="auto">
          <a:xfrm>
            <a:off x="3386138" y="3717572"/>
            <a:ext cx="98425" cy="98425"/>
          </a:xfrm>
          <a:custGeom>
            <a:avLst/>
            <a:gdLst/>
            <a:ahLst/>
            <a:cxnLst>
              <a:cxn ang="0">
                <a:pos x="88" y="164"/>
              </a:cxn>
              <a:cxn ang="0">
                <a:pos x="77" y="164"/>
              </a:cxn>
              <a:cxn ang="0">
                <a:pos x="2" y="89"/>
              </a:cxn>
              <a:cxn ang="0">
                <a:pos x="0" y="84"/>
              </a:cxn>
              <a:cxn ang="0">
                <a:pos x="2" y="78"/>
              </a:cxn>
              <a:cxn ang="0">
                <a:pos x="77" y="3"/>
              </a:cxn>
              <a:cxn ang="0">
                <a:pos x="88" y="3"/>
              </a:cxn>
              <a:cxn ang="0">
                <a:pos x="163" y="78"/>
              </a:cxn>
              <a:cxn ang="0">
                <a:pos x="165" y="84"/>
              </a:cxn>
              <a:cxn ang="0">
                <a:pos x="163" y="89"/>
              </a:cxn>
              <a:cxn ang="0">
                <a:pos x="88" y="164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8" y="15"/>
              </a:cxn>
              <a:cxn ang="0">
                <a:pos x="14" y="89"/>
              </a:cxn>
              <a:cxn ang="0">
                <a:pos x="14" y="78"/>
              </a:cxn>
              <a:cxn ang="0">
                <a:pos x="88" y="153"/>
              </a:cxn>
              <a:cxn ang="0">
                <a:pos x="77" y="153"/>
              </a:cxn>
              <a:cxn ang="0">
                <a:pos x="152" y="78"/>
              </a:cxn>
            </a:cxnLst>
            <a:rect l="0" t="0" r="r" b="b"/>
            <a:pathLst>
              <a:path w="165" h="167">
                <a:moveTo>
                  <a:pt x="88" y="164"/>
                </a:moveTo>
                <a:cubicBezTo>
                  <a:pt x="85" y="167"/>
                  <a:pt x="80" y="167"/>
                  <a:pt x="77" y="164"/>
                </a:cubicBezTo>
                <a:lnTo>
                  <a:pt x="2" y="89"/>
                </a:lnTo>
                <a:cubicBezTo>
                  <a:pt x="1" y="88"/>
                  <a:pt x="0" y="86"/>
                  <a:pt x="0" y="84"/>
                </a:cubicBezTo>
                <a:cubicBezTo>
                  <a:pt x="0" y="82"/>
                  <a:pt x="1" y="80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8"/>
                </a:lnTo>
                <a:cubicBezTo>
                  <a:pt x="165" y="80"/>
                  <a:pt x="165" y="82"/>
                  <a:pt x="165" y="84"/>
                </a:cubicBezTo>
                <a:cubicBezTo>
                  <a:pt x="165" y="86"/>
                  <a:pt x="165" y="88"/>
                  <a:pt x="163" y="89"/>
                </a:cubicBezTo>
                <a:lnTo>
                  <a:pt x="88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8" y="15"/>
                </a:lnTo>
                <a:lnTo>
                  <a:pt x="14" y="89"/>
                </a:lnTo>
                <a:lnTo>
                  <a:pt x="14" y="78"/>
                </a:lnTo>
                <a:lnTo>
                  <a:pt x="88" y="153"/>
                </a:lnTo>
                <a:lnTo>
                  <a:pt x="77" y="153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42" name="Freeform 30"/>
          <p:cNvSpPr>
            <a:spLocks/>
          </p:cNvSpPr>
          <p:nvPr/>
        </p:nvSpPr>
        <p:spPr bwMode="auto">
          <a:xfrm>
            <a:off x="3300413" y="3762022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43" name="Freeform 31"/>
          <p:cNvSpPr>
            <a:spLocks noEditPoints="1"/>
          </p:cNvSpPr>
          <p:nvPr/>
        </p:nvSpPr>
        <p:spPr bwMode="auto">
          <a:xfrm>
            <a:off x="3295651" y="3757260"/>
            <a:ext cx="98425" cy="98425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8" y="164"/>
              </a:cxn>
              <a:cxn ang="0">
                <a:pos x="3" y="89"/>
              </a:cxn>
              <a:cxn ang="0">
                <a:pos x="0" y="84"/>
              </a:cxn>
              <a:cxn ang="0">
                <a:pos x="3" y="78"/>
              </a:cxn>
              <a:cxn ang="0">
                <a:pos x="78" y="4"/>
              </a:cxn>
              <a:cxn ang="0">
                <a:pos x="89" y="4"/>
              </a:cxn>
              <a:cxn ang="0">
                <a:pos x="164" y="78"/>
              </a:cxn>
              <a:cxn ang="0">
                <a:pos x="166" y="84"/>
              </a:cxn>
              <a:cxn ang="0">
                <a:pos x="164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8" y="15"/>
              </a:cxn>
              <a:cxn ang="0">
                <a:pos x="89" y="15"/>
              </a:cxn>
              <a:cxn ang="0">
                <a:pos x="14" y="89"/>
              </a:cxn>
              <a:cxn ang="0">
                <a:pos x="14" y="78"/>
              </a:cxn>
              <a:cxn ang="0">
                <a:pos x="89" y="153"/>
              </a:cxn>
              <a:cxn ang="0">
                <a:pos x="78" y="153"/>
              </a:cxn>
              <a:cxn ang="0">
                <a:pos x="152" y="78"/>
              </a:cxn>
            </a:cxnLst>
            <a:rect l="0" t="0" r="r" b="b"/>
            <a:pathLst>
              <a:path w="166" h="167">
                <a:moveTo>
                  <a:pt x="89" y="164"/>
                </a:moveTo>
                <a:cubicBezTo>
                  <a:pt x="86" y="167"/>
                  <a:pt x="81" y="167"/>
                  <a:pt x="78" y="164"/>
                </a:cubicBezTo>
                <a:lnTo>
                  <a:pt x="3" y="89"/>
                </a:lnTo>
                <a:cubicBezTo>
                  <a:pt x="1" y="88"/>
                  <a:pt x="0" y="86"/>
                  <a:pt x="0" y="84"/>
                </a:cubicBezTo>
                <a:cubicBezTo>
                  <a:pt x="0" y="82"/>
                  <a:pt x="1" y="80"/>
                  <a:pt x="3" y="78"/>
                </a:cubicBezTo>
                <a:lnTo>
                  <a:pt x="78" y="4"/>
                </a:lnTo>
                <a:cubicBezTo>
                  <a:pt x="81" y="0"/>
                  <a:pt x="86" y="0"/>
                  <a:pt x="89" y="4"/>
                </a:cubicBezTo>
                <a:lnTo>
                  <a:pt x="164" y="78"/>
                </a:lnTo>
                <a:cubicBezTo>
                  <a:pt x="165" y="80"/>
                  <a:pt x="166" y="82"/>
                  <a:pt x="166" y="84"/>
                </a:cubicBezTo>
                <a:cubicBezTo>
                  <a:pt x="166" y="86"/>
                  <a:pt x="165" y="88"/>
                  <a:pt x="164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8" y="15"/>
                </a:lnTo>
                <a:lnTo>
                  <a:pt x="89" y="15"/>
                </a:lnTo>
                <a:lnTo>
                  <a:pt x="14" y="89"/>
                </a:lnTo>
                <a:lnTo>
                  <a:pt x="14" y="78"/>
                </a:lnTo>
                <a:lnTo>
                  <a:pt x="89" y="153"/>
                </a:lnTo>
                <a:lnTo>
                  <a:pt x="78" y="153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44" name="Freeform 32"/>
          <p:cNvSpPr>
            <a:spLocks/>
          </p:cNvSpPr>
          <p:nvPr/>
        </p:nvSpPr>
        <p:spPr bwMode="auto">
          <a:xfrm>
            <a:off x="3343276" y="2588860"/>
            <a:ext cx="2706688" cy="1220788"/>
          </a:xfrm>
          <a:custGeom>
            <a:avLst/>
            <a:gdLst/>
            <a:ahLst/>
            <a:cxnLst>
              <a:cxn ang="0">
                <a:pos x="6" y="2034"/>
              </a:cxn>
              <a:cxn ang="0">
                <a:pos x="4534" y="2"/>
              </a:cxn>
              <a:cxn ang="0">
                <a:pos x="4545" y="6"/>
              </a:cxn>
              <a:cxn ang="0">
                <a:pos x="4541" y="17"/>
              </a:cxn>
              <a:cxn ang="0">
                <a:pos x="13" y="2049"/>
              </a:cxn>
              <a:cxn ang="0">
                <a:pos x="2" y="2045"/>
              </a:cxn>
              <a:cxn ang="0">
                <a:pos x="6" y="2034"/>
              </a:cxn>
            </a:cxnLst>
            <a:rect l="0" t="0" r="r" b="b"/>
            <a:pathLst>
              <a:path w="4547" h="2051">
                <a:moveTo>
                  <a:pt x="6" y="2034"/>
                </a:moveTo>
                <a:lnTo>
                  <a:pt x="4534" y="2"/>
                </a:lnTo>
                <a:cubicBezTo>
                  <a:pt x="4538" y="0"/>
                  <a:pt x="4543" y="2"/>
                  <a:pt x="4545" y="6"/>
                </a:cubicBezTo>
                <a:cubicBezTo>
                  <a:pt x="4547" y="10"/>
                  <a:pt x="4545" y="15"/>
                  <a:pt x="4541" y="17"/>
                </a:cubicBezTo>
                <a:lnTo>
                  <a:pt x="13" y="2049"/>
                </a:lnTo>
                <a:cubicBezTo>
                  <a:pt x="9" y="2051"/>
                  <a:pt x="4" y="2049"/>
                  <a:pt x="2" y="2045"/>
                </a:cubicBezTo>
                <a:cubicBezTo>
                  <a:pt x="0" y="2041"/>
                  <a:pt x="2" y="2036"/>
                  <a:pt x="6" y="2034"/>
                </a:cubicBez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0145" name="Rectangle 33"/>
          <p:cNvSpPr>
            <a:spLocks noChangeArrowheads="1"/>
          </p:cNvSpPr>
          <p:nvPr/>
        </p:nvSpPr>
        <p:spPr bwMode="auto">
          <a:xfrm>
            <a:off x="3457576" y="2428522"/>
            <a:ext cx="12150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y = 3.582x + 23.209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3977428" y="2658196"/>
            <a:ext cx="3606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R² = 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47" name="Rectangle 35"/>
          <p:cNvSpPr>
            <a:spLocks noChangeArrowheads="1"/>
          </p:cNvSpPr>
          <p:nvPr/>
        </p:nvSpPr>
        <p:spPr bwMode="auto">
          <a:xfrm>
            <a:off x="2428876" y="4430360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48" name="Rectangle 36"/>
          <p:cNvSpPr>
            <a:spLocks noChangeArrowheads="1"/>
          </p:cNvSpPr>
          <p:nvPr/>
        </p:nvSpPr>
        <p:spPr bwMode="auto">
          <a:xfrm>
            <a:off x="2428876" y="4157310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49" name="Rectangle 37"/>
          <p:cNvSpPr>
            <a:spLocks noChangeArrowheads="1"/>
          </p:cNvSpPr>
          <p:nvPr/>
        </p:nvSpPr>
        <p:spPr bwMode="auto">
          <a:xfrm>
            <a:off x="2428876" y="38826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24.0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50" name="Rectangle 38"/>
          <p:cNvSpPr>
            <a:spLocks noChangeArrowheads="1"/>
          </p:cNvSpPr>
          <p:nvPr/>
        </p:nvSpPr>
        <p:spPr bwMode="auto">
          <a:xfrm>
            <a:off x="2428876" y="360962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26.0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51" name="Rectangle 39"/>
          <p:cNvSpPr>
            <a:spLocks noChangeArrowheads="1"/>
          </p:cNvSpPr>
          <p:nvPr/>
        </p:nvSpPr>
        <p:spPr bwMode="auto">
          <a:xfrm>
            <a:off x="2428876" y="3334985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28.0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52" name="Rectangle 40"/>
          <p:cNvSpPr>
            <a:spLocks noChangeArrowheads="1"/>
          </p:cNvSpPr>
          <p:nvPr/>
        </p:nvSpPr>
        <p:spPr bwMode="auto">
          <a:xfrm>
            <a:off x="2428876" y="3061935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53" name="Rectangle 41"/>
          <p:cNvSpPr>
            <a:spLocks noChangeArrowheads="1"/>
          </p:cNvSpPr>
          <p:nvPr/>
        </p:nvSpPr>
        <p:spPr bwMode="auto">
          <a:xfrm>
            <a:off x="2428876" y="278729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54" name="Rectangle 42"/>
          <p:cNvSpPr>
            <a:spLocks noChangeArrowheads="1"/>
          </p:cNvSpPr>
          <p:nvPr/>
        </p:nvSpPr>
        <p:spPr bwMode="auto">
          <a:xfrm>
            <a:off x="2428876" y="251424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34.0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55" name="Rectangle 43"/>
          <p:cNvSpPr>
            <a:spLocks noChangeArrowheads="1"/>
          </p:cNvSpPr>
          <p:nvPr/>
        </p:nvSpPr>
        <p:spPr bwMode="auto">
          <a:xfrm>
            <a:off x="2428876" y="224119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36.0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56" name="Rectangle 44"/>
          <p:cNvSpPr>
            <a:spLocks noChangeArrowheads="1"/>
          </p:cNvSpPr>
          <p:nvPr/>
        </p:nvSpPr>
        <p:spPr bwMode="auto">
          <a:xfrm>
            <a:off x="2659063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57" name="Rectangle 45"/>
          <p:cNvSpPr>
            <a:spLocks noChangeArrowheads="1"/>
          </p:cNvSpPr>
          <p:nvPr/>
        </p:nvSpPr>
        <p:spPr bwMode="auto">
          <a:xfrm>
            <a:off x="3206751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58" name="Rectangle 46"/>
          <p:cNvSpPr>
            <a:spLocks noChangeArrowheads="1"/>
          </p:cNvSpPr>
          <p:nvPr/>
        </p:nvSpPr>
        <p:spPr bwMode="auto">
          <a:xfrm>
            <a:off x="3756026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59" name="Rectangle 47"/>
          <p:cNvSpPr>
            <a:spLocks noChangeArrowheads="1"/>
          </p:cNvSpPr>
          <p:nvPr/>
        </p:nvSpPr>
        <p:spPr bwMode="auto">
          <a:xfrm>
            <a:off x="4303713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0" name="Rectangle 48"/>
          <p:cNvSpPr>
            <a:spLocks noChangeArrowheads="1"/>
          </p:cNvSpPr>
          <p:nvPr/>
        </p:nvSpPr>
        <p:spPr bwMode="auto">
          <a:xfrm>
            <a:off x="4851401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1" name="Rectangle 49"/>
          <p:cNvSpPr>
            <a:spLocks noChangeArrowheads="1"/>
          </p:cNvSpPr>
          <p:nvPr/>
        </p:nvSpPr>
        <p:spPr bwMode="auto">
          <a:xfrm>
            <a:off x="5400676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2" name="Rectangle 50"/>
          <p:cNvSpPr>
            <a:spLocks noChangeArrowheads="1"/>
          </p:cNvSpPr>
          <p:nvPr/>
        </p:nvSpPr>
        <p:spPr bwMode="auto">
          <a:xfrm>
            <a:off x="5948363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3" name="Rectangle 51"/>
          <p:cNvSpPr>
            <a:spLocks noChangeArrowheads="1"/>
          </p:cNvSpPr>
          <p:nvPr/>
        </p:nvSpPr>
        <p:spPr bwMode="auto">
          <a:xfrm>
            <a:off x="6496051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48229" y="4733076"/>
            <a:ext cx="190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 – Slope, km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1224829" y="3236204"/>
            <a:ext cx="193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Intercept,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363" y="914105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9 (Mod9)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210" y="1640912"/>
            <a:ext cx="6280628" cy="37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80330" y="5195572"/>
            <a:ext cx="323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, x direction, kilometers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476523" y="3134949"/>
            <a:ext cx="28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 Production, A,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9" name="Right Arrow 8"/>
          <p:cNvSpPr/>
          <p:nvPr/>
        </p:nvSpPr>
        <p:spPr>
          <a:xfrm rot="5400000">
            <a:off x="2443365" y="3324953"/>
            <a:ext cx="798510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2.15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16200000" flipV="1">
            <a:off x="2960268" y="2431352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6.25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3503454" y="3561347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1.60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5400000">
            <a:off x="4046657" y="3320141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2.15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16200000" flipV="1">
            <a:off x="4557374" y="2424780"/>
            <a:ext cx="798512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6.25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5081950" y="4024439"/>
            <a:ext cx="798510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0.50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5607841" y="3329668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2.15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6200000" flipV="1">
            <a:off x="6132511" y="2419147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6.25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6652241" y="3331394"/>
            <a:ext cx="798506" cy="31546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2.15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16200000" flipV="1">
            <a:off x="7199312" y="2417000"/>
            <a:ext cx="798512" cy="315462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FF0000"/>
                </a:solidFill>
              </a:rPr>
              <a:t>6.25 </a:t>
            </a:r>
            <a:r>
              <a:rPr lang="en-US" sz="80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800" dirty="0" smtClean="0">
                <a:solidFill>
                  <a:srgbClr val="FF0000"/>
                </a:solidFill>
              </a:rPr>
              <a:t>W/m</a:t>
            </a:r>
            <a:r>
              <a:rPr lang="en-US" sz="800" baseline="30000" dirty="0" smtClean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 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6213" y="2401152"/>
            <a:ext cx="1080745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2.15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6.25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1.60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2.15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6.25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0.50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2.15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6.25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2.15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6.25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363" y="642307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9 (Mod9)</a:t>
            </a:r>
            <a:endParaRPr lang="en-US" sz="2400" dirty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725" y="2896987"/>
            <a:ext cx="44005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977191" y="5490440"/>
            <a:ext cx="3428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Radiogenic Heat Production, A,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W/m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993455" y="3968586"/>
            <a:ext cx="2652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Surface heat Flow, Q, mW/m</a:t>
            </a:r>
            <a:r>
              <a:rPr lang="en-US" sz="1600" baseline="30000" dirty="0" smtClean="0"/>
              <a:t>2</a:t>
            </a:r>
            <a:endParaRPr lang="en-US" sz="16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73573" y="1267438"/>
            <a:ext cx="81968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linear relation between surface heat flow (Q) and the heat production (A)</a:t>
            </a:r>
          </a:p>
          <a:p>
            <a:pPr algn="ctr"/>
            <a:r>
              <a:rPr lang="en-US" sz="2000" dirty="0" smtClean="0"/>
              <a:t>of rocks exposed at the surface for Model 9: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True depth: 10 km; true basal heat flow, Q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, 25.0 mW/m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AutoShape 4"/>
          <p:cNvSpPr>
            <a:spLocks noChangeAspect="1" noChangeArrowheads="1" noTextEdit="1"/>
          </p:cNvSpPr>
          <p:nvPr/>
        </p:nvSpPr>
        <p:spPr bwMode="auto">
          <a:xfrm>
            <a:off x="2281238" y="2151349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2771776" y="2298987"/>
            <a:ext cx="3838575" cy="2190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2762251" y="2294224"/>
            <a:ext cx="9525" cy="2190750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5" name="Freeform 9"/>
          <p:cNvSpPr>
            <a:spLocks noEditPoints="1"/>
          </p:cNvSpPr>
          <p:nvPr/>
        </p:nvSpPr>
        <p:spPr bwMode="auto">
          <a:xfrm>
            <a:off x="2728913" y="2289462"/>
            <a:ext cx="38100" cy="2200275"/>
          </a:xfrm>
          <a:custGeom>
            <a:avLst/>
            <a:gdLst/>
            <a:ahLst/>
            <a:cxnLst>
              <a:cxn ang="0">
                <a:pos x="0" y="1380"/>
              </a:cxn>
              <a:cxn ang="0">
                <a:pos x="24" y="1380"/>
              </a:cxn>
              <a:cxn ang="0">
                <a:pos x="24" y="1386"/>
              </a:cxn>
              <a:cxn ang="0">
                <a:pos x="0" y="1386"/>
              </a:cxn>
              <a:cxn ang="0">
                <a:pos x="0" y="1380"/>
              </a:cxn>
              <a:cxn ang="0">
                <a:pos x="0" y="1230"/>
              </a:cxn>
              <a:cxn ang="0">
                <a:pos x="24" y="1230"/>
              </a:cxn>
              <a:cxn ang="0">
                <a:pos x="24" y="1236"/>
              </a:cxn>
              <a:cxn ang="0">
                <a:pos x="0" y="1236"/>
              </a:cxn>
              <a:cxn ang="0">
                <a:pos x="0" y="1230"/>
              </a:cxn>
              <a:cxn ang="0">
                <a:pos x="0" y="1074"/>
              </a:cxn>
              <a:cxn ang="0">
                <a:pos x="24" y="1074"/>
              </a:cxn>
              <a:cxn ang="0">
                <a:pos x="24" y="1080"/>
              </a:cxn>
              <a:cxn ang="0">
                <a:pos x="0" y="1080"/>
              </a:cxn>
              <a:cxn ang="0">
                <a:pos x="0" y="1074"/>
              </a:cxn>
              <a:cxn ang="0">
                <a:pos x="0" y="924"/>
              </a:cxn>
              <a:cxn ang="0">
                <a:pos x="24" y="924"/>
              </a:cxn>
              <a:cxn ang="0">
                <a:pos x="24" y="930"/>
              </a:cxn>
              <a:cxn ang="0">
                <a:pos x="0" y="930"/>
              </a:cxn>
              <a:cxn ang="0">
                <a:pos x="0" y="924"/>
              </a:cxn>
              <a:cxn ang="0">
                <a:pos x="0" y="768"/>
              </a:cxn>
              <a:cxn ang="0">
                <a:pos x="24" y="768"/>
              </a:cxn>
              <a:cxn ang="0">
                <a:pos x="24" y="774"/>
              </a:cxn>
              <a:cxn ang="0">
                <a:pos x="0" y="774"/>
              </a:cxn>
              <a:cxn ang="0">
                <a:pos x="0" y="768"/>
              </a:cxn>
              <a:cxn ang="0">
                <a:pos x="0" y="612"/>
              </a:cxn>
              <a:cxn ang="0">
                <a:pos x="24" y="612"/>
              </a:cxn>
              <a:cxn ang="0">
                <a:pos x="24" y="618"/>
              </a:cxn>
              <a:cxn ang="0">
                <a:pos x="0" y="618"/>
              </a:cxn>
              <a:cxn ang="0">
                <a:pos x="0" y="612"/>
              </a:cxn>
              <a:cxn ang="0">
                <a:pos x="0" y="462"/>
              </a:cxn>
              <a:cxn ang="0">
                <a:pos x="24" y="462"/>
              </a:cxn>
              <a:cxn ang="0">
                <a:pos x="24" y="468"/>
              </a:cxn>
              <a:cxn ang="0">
                <a:pos x="0" y="468"/>
              </a:cxn>
              <a:cxn ang="0">
                <a:pos x="0" y="462"/>
              </a:cxn>
              <a:cxn ang="0">
                <a:pos x="0" y="306"/>
              </a:cxn>
              <a:cxn ang="0">
                <a:pos x="24" y="306"/>
              </a:cxn>
              <a:cxn ang="0">
                <a:pos x="24" y="312"/>
              </a:cxn>
              <a:cxn ang="0">
                <a:pos x="0" y="312"/>
              </a:cxn>
              <a:cxn ang="0">
                <a:pos x="0" y="306"/>
              </a:cxn>
              <a:cxn ang="0">
                <a:pos x="0" y="156"/>
              </a:cxn>
              <a:cxn ang="0">
                <a:pos x="24" y="156"/>
              </a:cxn>
              <a:cxn ang="0">
                <a:pos x="24" y="162"/>
              </a:cxn>
              <a:cxn ang="0">
                <a:pos x="0" y="162"/>
              </a:cxn>
              <a:cxn ang="0">
                <a:pos x="0" y="156"/>
              </a:cxn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4" h="1386">
                <a:moveTo>
                  <a:pt x="0" y="1380"/>
                </a:moveTo>
                <a:lnTo>
                  <a:pt x="24" y="1380"/>
                </a:lnTo>
                <a:lnTo>
                  <a:pt x="24" y="1386"/>
                </a:lnTo>
                <a:lnTo>
                  <a:pt x="0" y="1386"/>
                </a:lnTo>
                <a:lnTo>
                  <a:pt x="0" y="1380"/>
                </a:lnTo>
                <a:close/>
                <a:moveTo>
                  <a:pt x="0" y="1230"/>
                </a:moveTo>
                <a:lnTo>
                  <a:pt x="24" y="1230"/>
                </a:lnTo>
                <a:lnTo>
                  <a:pt x="24" y="1236"/>
                </a:lnTo>
                <a:lnTo>
                  <a:pt x="0" y="1236"/>
                </a:lnTo>
                <a:lnTo>
                  <a:pt x="0" y="1230"/>
                </a:lnTo>
                <a:close/>
                <a:moveTo>
                  <a:pt x="0" y="1074"/>
                </a:moveTo>
                <a:lnTo>
                  <a:pt x="24" y="1074"/>
                </a:lnTo>
                <a:lnTo>
                  <a:pt x="24" y="1080"/>
                </a:lnTo>
                <a:lnTo>
                  <a:pt x="0" y="1080"/>
                </a:lnTo>
                <a:lnTo>
                  <a:pt x="0" y="1074"/>
                </a:lnTo>
                <a:close/>
                <a:moveTo>
                  <a:pt x="0" y="924"/>
                </a:moveTo>
                <a:lnTo>
                  <a:pt x="24" y="924"/>
                </a:lnTo>
                <a:lnTo>
                  <a:pt x="24" y="930"/>
                </a:lnTo>
                <a:lnTo>
                  <a:pt x="0" y="930"/>
                </a:lnTo>
                <a:lnTo>
                  <a:pt x="0" y="924"/>
                </a:lnTo>
                <a:close/>
                <a:moveTo>
                  <a:pt x="0" y="768"/>
                </a:moveTo>
                <a:lnTo>
                  <a:pt x="24" y="768"/>
                </a:lnTo>
                <a:lnTo>
                  <a:pt x="24" y="774"/>
                </a:lnTo>
                <a:lnTo>
                  <a:pt x="0" y="774"/>
                </a:lnTo>
                <a:lnTo>
                  <a:pt x="0" y="768"/>
                </a:lnTo>
                <a:close/>
                <a:moveTo>
                  <a:pt x="0" y="612"/>
                </a:moveTo>
                <a:lnTo>
                  <a:pt x="24" y="612"/>
                </a:lnTo>
                <a:lnTo>
                  <a:pt x="24" y="618"/>
                </a:lnTo>
                <a:lnTo>
                  <a:pt x="0" y="618"/>
                </a:lnTo>
                <a:lnTo>
                  <a:pt x="0" y="612"/>
                </a:lnTo>
                <a:close/>
                <a:moveTo>
                  <a:pt x="0" y="462"/>
                </a:moveTo>
                <a:lnTo>
                  <a:pt x="24" y="462"/>
                </a:lnTo>
                <a:lnTo>
                  <a:pt x="24" y="468"/>
                </a:lnTo>
                <a:lnTo>
                  <a:pt x="0" y="468"/>
                </a:lnTo>
                <a:lnTo>
                  <a:pt x="0" y="462"/>
                </a:lnTo>
                <a:close/>
                <a:moveTo>
                  <a:pt x="0" y="306"/>
                </a:moveTo>
                <a:lnTo>
                  <a:pt x="24" y="306"/>
                </a:lnTo>
                <a:lnTo>
                  <a:pt x="24" y="312"/>
                </a:lnTo>
                <a:lnTo>
                  <a:pt x="0" y="312"/>
                </a:lnTo>
                <a:lnTo>
                  <a:pt x="0" y="306"/>
                </a:lnTo>
                <a:close/>
                <a:moveTo>
                  <a:pt x="0" y="156"/>
                </a:moveTo>
                <a:lnTo>
                  <a:pt x="24" y="156"/>
                </a:lnTo>
                <a:lnTo>
                  <a:pt x="24" y="162"/>
                </a:lnTo>
                <a:lnTo>
                  <a:pt x="0" y="162"/>
                </a:lnTo>
                <a:lnTo>
                  <a:pt x="0" y="156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2767013" y="4480212"/>
            <a:ext cx="3838575" cy="9525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7" name="Freeform 11"/>
          <p:cNvSpPr>
            <a:spLocks noEditPoints="1"/>
          </p:cNvSpPr>
          <p:nvPr/>
        </p:nvSpPr>
        <p:spPr bwMode="auto">
          <a:xfrm>
            <a:off x="2762251" y="4484974"/>
            <a:ext cx="3848100" cy="381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24"/>
              </a:cxn>
              <a:cxn ang="0">
                <a:pos x="0" y="24"/>
              </a:cxn>
              <a:cxn ang="0">
                <a:pos x="0" y="0"/>
              </a:cxn>
              <a:cxn ang="0">
                <a:pos x="6" y="0"/>
              </a:cxn>
              <a:cxn ang="0">
                <a:pos x="312" y="0"/>
              </a:cxn>
              <a:cxn ang="0">
                <a:pos x="312" y="24"/>
              </a:cxn>
              <a:cxn ang="0">
                <a:pos x="306" y="24"/>
              </a:cxn>
              <a:cxn ang="0">
                <a:pos x="306" y="0"/>
              </a:cxn>
              <a:cxn ang="0">
                <a:pos x="312" y="0"/>
              </a:cxn>
              <a:cxn ang="0">
                <a:pos x="612" y="0"/>
              </a:cxn>
              <a:cxn ang="0">
                <a:pos x="612" y="24"/>
              </a:cxn>
              <a:cxn ang="0">
                <a:pos x="606" y="24"/>
              </a:cxn>
              <a:cxn ang="0">
                <a:pos x="606" y="0"/>
              </a:cxn>
              <a:cxn ang="0">
                <a:pos x="612" y="0"/>
              </a:cxn>
              <a:cxn ang="0">
                <a:pos x="912" y="0"/>
              </a:cxn>
              <a:cxn ang="0">
                <a:pos x="912" y="24"/>
              </a:cxn>
              <a:cxn ang="0">
                <a:pos x="906" y="24"/>
              </a:cxn>
              <a:cxn ang="0">
                <a:pos x="906" y="0"/>
              </a:cxn>
              <a:cxn ang="0">
                <a:pos x="912" y="0"/>
              </a:cxn>
              <a:cxn ang="0">
                <a:pos x="1218" y="0"/>
              </a:cxn>
              <a:cxn ang="0">
                <a:pos x="1218" y="24"/>
              </a:cxn>
              <a:cxn ang="0">
                <a:pos x="1212" y="24"/>
              </a:cxn>
              <a:cxn ang="0">
                <a:pos x="1212" y="0"/>
              </a:cxn>
              <a:cxn ang="0">
                <a:pos x="1218" y="0"/>
              </a:cxn>
              <a:cxn ang="0">
                <a:pos x="1518" y="0"/>
              </a:cxn>
              <a:cxn ang="0">
                <a:pos x="1518" y="24"/>
              </a:cxn>
              <a:cxn ang="0">
                <a:pos x="1512" y="24"/>
              </a:cxn>
              <a:cxn ang="0">
                <a:pos x="1512" y="0"/>
              </a:cxn>
              <a:cxn ang="0">
                <a:pos x="1518" y="0"/>
              </a:cxn>
              <a:cxn ang="0">
                <a:pos x="1818" y="0"/>
              </a:cxn>
              <a:cxn ang="0">
                <a:pos x="1818" y="24"/>
              </a:cxn>
              <a:cxn ang="0">
                <a:pos x="1812" y="24"/>
              </a:cxn>
              <a:cxn ang="0">
                <a:pos x="1812" y="0"/>
              </a:cxn>
              <a:cxn ang="0">
                <a:pos x="1818" y="0"/>
              </a:cxn>
              <a:cxn ang="0">
                <a:pos x="2124" y="0"/>
              </a:cxn>
              <a:cxn ang="0">
                <a:pos x="2124" y="24"/>
              </a:cxn>
              <a:cxn ang="0">
                <a:pos x="2118" y="24"/>
              </a:cxn>
              <a:cxn ang="0">
                <a:pos x="2118" y="0"/>
              </a:cxn>
              <a:cxn ang="0">
                <a:pos x="2124" y="0"/>
              </a:cxn>
              <a:cxn ang="0">
                <a:pos x="2424" y="0"/>
              </a:cxn>
              <a:cxn ang="0">
                <a:pos x="2424" y="24"/>
              </a:cxn>
              <a:cxn ang="0">
                <a:pos x="2418" y="24"/>
              </a:cxn>
              <a:cxn ang="0">
                <a:pos x="2418" y="0"/>
              </a:cxn>
              <a:cxn ang="0">
                <a:pos x="2424" y="0"/>
              </a:cxn>
            </a:cxnLst>
            <a:rect l="0" t="0" r="r" b="b"/>
            <a:pathLst>
              <a:path w="2424" h="24">
                <a:moveTo>
                  <a:pt x="6" y="0"/>
                </a:moveTo>
                <a:lnTo>
                  <a:pt x="6" y="24"/>
                </a:lnTo>
                <a:lnTo>
                  <a:pt x="0" y="24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312" y="0"/>
                </a:moveTo>
                <a:lnTo>
                  <a:pt x="312" y="24"/>
                </a:lnTo>
                <a:lnTo>
                  <a:pt x="306" y="24"/>
                </a:lnTo>
                <a:lnTo>
                  <a:pt x="306" y="0"/>
                </a:lnTo>
                <a:lnTo>
                  <a:pt x="312" y="0"/>
                </a:lnTo>
                <a:close/>
                <a:moveTo>
                  <a:pt x="612" y="0"/>
                </a:moveTo>
                <a:lnTo>
                  <a:pt x="612" y="24"/>
                </a:lnTo>
                <a:lnTo>
                  <a:pt x="606" y="24"/>
                </a:lnTo>
                <a:lnTo>
                  <a:pt x="606" y="0"/>
                </a:lnTo>
                <a:lnTo>
                  <a:pt x="612" y="0"/>
                </a:lnTo>
                <a:close/>
                <a:moveTo>
                  <a:pt x="912" y="0"/>
                </a:moveTo>
                <a:lnTo>
                  <a:pt x="912" y="24"/>
                </a:lnTo>
                <a:lnTo>
                  <a:pt x="906" y="24"/>
                </a:lnTo>
                <a:lnTo>
                  <a:pt x="906" y="0"/>
                </a:lnTo>
                <a:lnTo>
                  <a:pt x="912" y="0"/>
                </a:lnTo>
                <a:close/>
                <a:moveTo>
                  <a:pt x="1218" y="0"/>
                </a:moveTo>
                <a:lnTo>
                  <a:pt x="1218" y="24"/>
                </a:lnTo>
                <a:lnTo>
                  <a:pt x="1212" y="24"/>
                </a:lnTo>
                <a:lnTo>
                  <a:pt x="1212" y="0"/>
                </a:lnTo>
                <a:lnTo>
                  <a:pt x="1218" y="0"/>
                </a:lnTo>
                <a:close/>
                <a:moveTo>
                  <a:pt x="1518" y="0"/>
                </a:moveTo>
                <a:lnTo>
                  <a:pt x="1518" y="24"/>
                </a:lnTo>
                <a:lnTo>
                  <a:pt x="1512" y="24"/>
                </a:lnTo>
                <a:lnTo>
                  <a:pt x="1512" y="0"/>
                </a:lnTo>
                <a:lnTo>
                  <a:pt x="1518" y="0"/>
                </a:lnTo>
                <a:close/>
                <a:moveTo>
                  <a:pt x="1818" y="0"/>
                </a:moveTo>
                <a:lnTo>
                  <a:pt x="1818" y="24"/>
                </a:lnTo>
                <a:lnTo>
                  <a:pt x="1812" y="24"/>
                </a:lnTo>
                <a:lnTo>
                  <a:pt x="1812" y="0"/>
                </a:lnTo>
                <a:lnTo>
                  <a:pt x="1818" y="0"/>
                </a:lnTo>
                <a:close/>
                <a:moveTo>
                  <a:pt x="2124" y="0"/>
                </a:moveTo>
                <a:lnTo>
                  <a:pt x="2124" y="24"/>
                </a:lnTo>
                <a:lnTo>
                  <a:pt x="2118" y="24"/>
                </a:lnTo>
                <a:lnTo>
                  <a:pt x="2118" y="0"/>
                </a:lnTo>
                <a:lnTo>
                  <a:pt x="2124" y="0"/>
                </a:lnTo>
                <a:close/>
                <a:moveTo>
                  <a:pt x="2424" y="0"/>
                </a:moveTo>
                <a:lnTo>
                  <a:pt x="2424" y="24"/>
                </a:lnTo>
                <a:lnTo>
                  <a:pt x="2418" y="24"/>
                </a:lnTo>
                <a:lnTo>
                  <a:pt x="2418" y="0"/>
                </a:lnTo>
                <a:lnTo>
                  <a:pt x="2424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8" name="Freeform 12"/>
          <p:cNvSpPr>
            <a:spLocks/>
          </p:cNvSpPr>
          <p:nvPr/>
        </p:nvSpPr>
        <p:spPr bwMode="auto">
          <a:xfrm>
            <a:off x="5992813" y="2570449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49" name="Freeform 13"/>
          <p:cNvSpPr>
            <a:spLocks noEditPoints="1"/>
          </p:cNvSpPr>
          <p:nvPr/>
        </p:nvSpPr>
        <p:spPr bwMode="auto">
          <a:xfrm>
            <a:off x="5988051" y="2565687"/>
            <a:ext cx="98425" cy="100013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8" y="164"/>
              </a:cxn>
              <a:cxn ang="0">
                <a:pos x="3" y="89"/>
              </a:cxn>
              <a:cxn ang="0">
                <a:pos x="3" y="78"/>
              </a:cxn>
              <a:cxn ang="0">
                <a:pos x="78" y="3"/>
              </a:cxn>
              <a:cxn ang="0">
                <a:pos x="89" y="3"/>
              </a:cxn>
              <a:cxn ang="0">
                <a:pos x="164" y="78"/>
              </a:cxn>
              <a:cxn ang="0">
                <a:pos x="164" y="89"/>
              </a:cxn>
              <a:cxn ang="0">
                <a:pos x="89" y="164"/>
              </a:cxn>
              <a:cxn ang="0">
                <a:pos x="153" y="78"/>
              </a:cxn>
              <a:cxn ang="0">
                <a:pos x="153" y="89"/>
              </a:cxn>
              <a:cxn ang="0">
                <a:pos x="78" y="14"/>
              </a:cxn>
              <a:cxn ang="0">
                <a:pos x="89" y="14"/>
              </a:cxn>
              <a:cxn ang="0">
                <a:pos x="15" y="89"/>
              </a:cxn>
              <a:cxn ang="0">
                <a:pos x="15" y="78"/>
              </a:cxn>
              <a:cxn ang="0">
                <a:pos x="89" y="152"/>
              </a:cxn>
              <a:cxn ang="0">
                <a:pos x="78" y="152"/>
              </a:cxn>
              <a:cxn ang="0">
                <a:pos x="153" y="78"/>
              </a:cxn>
            </a:cxnLst>
            <a:rect l="0" t="0" r="r" b="b"/>
            <a:pathLst>
              <a:path w="167" h="167">
                <a:moveTo>
                  <a:pt x="89" y="164"/>
                </a:moveTo>
                <a:cubicBezTo>
                  <a:pt x="86" y="167"/>
                  <a:pt x="81" y="167"/>
                  <a:pt x="78" y="164"/>
                </a:cubicBezTo>
                <a:lnTo>
                  <a:pt x="3" y="89"/>
                </a:lnTo>
                <a:cubicBezTo>
                  <a:pt x="0" y="86"/>
                  <a:pt x="0" y="81"/>
                  <a:pt x="3" y="78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8"/>
                </a:lnTo>
                <a:cubicBezTo>
                  <a:pt x="167" y="81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3" y="78"/>
                </a:moveTo>
                <a:lnTo>
                  <a:pt x="153" y="89"/>
                </a:lnTo>
                <a:lnTo>
                  <a:pt x="78" y="14"/>
                </a:lnTo>
                <a:lnTo>
                  <a:pt x="89" y="14"/>
                </a:lnTo>
                <a:lnTo>
                  <a:pt x="15" y="89"/>
                </a:lnTo>
                <a:lnTo>
                  <a:pt x="15" y="78"/>
                </a:lnTo>
                <a:lnTo>
                  <a:pt x="89" y="152"/>
                </a:lnTo>
                <a:lnTo>
                  <a:pt x="78" y="152"/>
                </a:lnTo>
                <a:lnTo>
                  <a:pt x="153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0" name="Freeform 14"/>
          <p:cNvSpPr>
            <a:spLocks/>
          </p:cNvSpPr>
          <p:nvPr/>
        </p:nvSpPr>
        <p:spPr bwMode="auto">
          <a:xfrm>
            <a:off x="5500688" y="2794287"/>
            <a:ext cx="88900" cy="88900"/>
          </a:xfrm>
          <a:custGeom>
            <a:avLst/>
            <a:gdLst/>
            <a:ahLst/>
            <a:cxnLst>
              <a:cxn ang="0">
                <a:pos x="29" y="56"/>
              </a:cxn>
              <a:cxn ang="0">
                <a:pos x="0" y="28"/>
              </a:cxn>
              <a:cxn ang="0">
                <a:pos x="29" y="0"/>
              </a:cxn>
              <a:cxn ang="0">
                <a:pos x="56" y="28"/>
              </a:cxn>
              <a:cxn ang="0">
                <a:pos x="29" y="56"/>
              </a:cxn>
            </a:cxnLst>
            <a:rect l="0" t="0" r="r" b="b"/>
            <a:pathLst>
              <a:path w="56" h="56">
                <a:moveTo>
                  <a:pt x="29" y="56"/>
                </a:moveTo>
                <a:lnTo>
                  <a:pt x="0" y="28"/>
                </a:lnTo>
                <a:lnTo>
                  <a:pt x="29" y="0"/>
                </a:lnTo>
                <a:lnTo>
                  <a:pt x="56" y="28"/>
                </a:lnTo>
                <a:lnTo>
                  <a:pt x="29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1" name="Freeform 15"/>
          <p:cNvSpPr>
            <a:spLocks noEditPoints="1"/>
          </p:cNvSpPr>
          <p:nvPr/>
        </p:nvSpPr>
        <p:spPr bwMode="auto">
          <a:xfrm>
            <a:off x="5495926" y="2789524"/>
            <a:ext cx="100013" cy="98425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8" y="164"/>
              </a:cxn>
              <a:cxn ang="0">
                <a:pos x="3" y="89"/>
              </a:cxn>
              <a:cxn ang="0">
                <a:pos x="3" y="78"/>
              </a:cxn>
              <a:cxn ang="0">
                <a:pos x="78" y="3"/>
              </a:cxn>
              <a:cxn ang="0">
                <a:pos x="89" y="3"/>
              </a:cxn>
              <a:cxn ang="0">
                <a:pos x="164" y="78"/>
              </a:cxn>
              <a:cxn ang="0">
                <a:pos x="164" y="89"/>
              </a:cxn>
              <a:cxn ang="0">
                <a:pos x="89" y="164"/>
              </a:cxn>
              <a:cxn ang="0">
                <a:pos x="153" y="78"/>
              </a:cxn>
              <a:cxn ang="0">
                <a:pos x="153" y="89"/>
              </a:cxn>
              <a:cxn ang="0">
                <a:pos x="78" y="14"/>
              </a:cxn>
              <a:cxn ang="0">
                <a:pos x="89" y="14"/>
              </a:cxn>
              <a:cxn ang="0">
                <a:pos x="15" y="89"/>
              </a:cxn>
              <a:cxn ang="0">
                <a:pos x="15" y="78"/>
              </a:cxn>
              <a:cxn ang="0">
                <a:pos x="89" y="153"/>
              </a:cxn>
              <a:cxn ang="0">
                <a:pos x="78" y="153"/>
              </a:cxn>
              <a:cxn ang="0">
                <a:pos x="153" y="78"/>
              </a:cxn>
            </a:cxnLst>
            <a:rect l="0" t="0" r="r" b="b"/>
            <a:pathLst>
              <a:path w="167" h="167">
                <a:moveTo>
                  <a:pt x="89" y="164"/>
                </a:moveTo>
                <a:cubicBezTo>
                  <a:pt x="86" y="167"/>
                  <a:pt x="81" y="167"/>
                  <a:pt x="78" y="164"/>
                </a:cubicBezTo>
                <a:lnTo>
                  <a:pt x="3" y="89"/>
                </a:lnTo>
                <a:cubicBezTo>
                  <a:pt x="0" y="86"/>
                  <a:pt x="0" y="81"/>
                  <a:pt x="3" y="78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8"/>
                </a:lnTo>
                <a:cubicBezTo>
                  <a:pt x="167" y="81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3" y="78"/>
                </a:moveTo>
                <a:lnTo>
                  <a:pt x="153" y="89"/>
                </a:lnTo>
                <a:lnTo>
                  <a:pt x="78" y="14"/>
                </a:lnTo>
                <a:lnTo>
                  <a:pt x="89" y="14"/>
                </a:lnTo>
                <a:lnTo>
                  <a:pt x="15" y="89"/>
                </a:lnTo>
                <a:lnTo>
                  <a:pt x="15" y="78"/>
                </a:lnTo>
                <a:lnTo>
                  <a:pt x="89" y="153"/>
                </a:lnTo>
                <a:lnTo>
                  <a:pt x="78" y="153"/>
                </a:lnTo>
                <a:lnTo>
                  <a:pt x="153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2" name="Freeform 16"/>
          <p:cNvSpPr>
            <a:spLocks/>
          </p:cNvSpPr>
          <p:nvPr/>
        </p:nvSpPr>
        <p:spPr bwMode="auto">
          <a:xfrm>
            <a:off x="5048251" y="3000662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3" name="Freeform 17"/>
          <p:cNvSpPr>
            <a:spLocks noEditPoints="1"/>
          </p:cNvSpPr>
          <p:nvPr/>
        </p:nvSpPr>
        <p:spPr bwMode="auto">
          <a:xfrm>
            <a:off x="5041901" y="2994312"/>
            <a:ext cx="100013" cy="100013"/>
          </a:xfrm>
          <a:custGeom>
            <a:avLst/>
            <a:gdLst/>
            <a:ahLst/>
            <a:cxnLst>
              <a:cxn ang="0">
                <a:pos x="90" y="164"/>
              </a:cxn>
              <a:cxn ang="0">
                <a:pos x="78" y="164"/>
              </a:cxn>
              <a:cxn ang="0">
                <a:pos x="4" y="89"/>
              </a:cxn>
              <a:cxn ang="0">
                <a:pos x="4" y="78"/>
              </a:cxn>
              <a:cxn ang="0">
                <a:pos x="78" y="3"/>
              </a:cxn>
              <a:cxn ang="0">
                <a:pos x="90" y="3"/>
              </a:cxn>
              <a:cxn ang="0">
                <a:pos x="164" y="78"/>
              </a:cxn>
              <a:cxn ang="0">
                <a:pos x="164" y="89"/>
              </a:cxn>
              <a:cxn ang="0">
                <a:pos x="90" y="164"/>
              </a:cxn>
              <a:cxn ang="0">
                <a:pos x="153" y="78"/>
              </a:cxn>
              <a:cxn ang="0">
                <a:pos x="153" y="89"/>
              </a:cxn>
              <a:cxn ang="0">
                <a:pos x="78" y="14"/>
              </a:cxn>
              <a:cxn ang="0">
                <a:pos x="90" y="14"/>
              </a:cxn>
              <a:cxn ang="0">
                <a:pos x="15" y="89"/>
              </a:cxn>
              <a:cxn ang="0">
                <a:pos x="15" y="78"/>
              </a:cxn>
              <a:cxn ang="0">
                <a:pos x="90" y="153"/>
              </a:cxn>
              <a:cxn ang="0">
                <a:pos x="78" y="153"/>
              </a:cxn>
              <a:cxn ang="0">
                <a:pos x="153" y="78"/>
              </a:cxn>
            </a:cxnLst>
            <a:rect l="0" t="0" r="r" b="b"/>
            <a:pathLst>
              <a:path w="168" h="167">
                <a:moveTo>
                  <a:pt x="90" y="164"/>
                </a:moveTo>
                <a:cubicBezTo>
                  <a:pt x="87" y="167"/>
                  <a:pt x="81" y="167"/>
                  <a:pt x="78" y="164"/>
                </a:cubicBezTo>
                <a:lnTo>
                  <a:pt x="4" y="89"/>
                </a:lnTo>
                <a:cubicBezTo>
                  <a:pt x="0" y="86"/>
                  <a:pt x="0" y="81"/>
                  <a:pt x="4" y="78"/>
                </a:cubicBezTo>
                <a:lnTo>
                  <a:pt x="78" y="3"/>
                </a:lnTo>
                <a:cubicBezTo>
                  <a:pt x="81" y="0"/>
                  <a:pt x="87" y="0"/>
                  <a:pt x="90" y="3"/>
                </a:cubicBezTo>
                <a:lnTo>
                  <a:pt x="164" y="78"/>
                </a:lnTo>
                <a:cubicBezTo>
                  <a:pt x="168" y="81"/>
                  <a:pt x="168" y="86"/>
                  <a:pt x="164" y="89"/>
                </a:cubicBezTo>
                <a:lnTo>
                  <a:pt x="90" y="164"/>
                </a:lnTo>
                <a:close/>
                <a:moveTo>
                  <a:pt x="153" y="78"/>
                </a:moveTo>
                <a:lnTo>
                  <a:pt x="153" y="89"/>
                </a:lnTo>
                <a:lnTo>
                  <a:pt x="78" y="14"/>
                </a:lnTo>
                <a:lnTo>
                  <a:pt x="90" y="14"/>
                </a:lnTo>
                <a:lnTo>
                  <a:pt x="15" y="89"/>
                </a:lnTo>
                <a:lnTo>
                  <a:pt x="15" y="78"/>
                </a:lnTo>
                <a:lnTo>
                  <a:pt x="90" y="153"/>
                </a:lnTo>
                <a:lnTo>
                  <a:pt x="78" y="153"/>
                </a:lnTo>
                <a:lnTo>
                  <a:pt x="153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4" name="Freeform 18"/>
          <p:cNvSpPr>
            <a:spLocks/>
          </p:cNvSpPr>
          <p:nvPr/>
        </p:nvSpPr>
        <p:spPr bwMode="auto">
          <a:xfrm>
            <a:off x="4637088" y="3187987"/>
            <a:ext cx="87313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5" y="28"/>
              </a:cxn>
              <a:cxn ang="0">
                <a:pos x="28" y="56"/>
              </a:cxn>
            </a:cxnLst>
            <a:rect l="0" t="0" r="r" b="b"/>
            <a:pathLst>
              <a:path w="55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5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5" name="Freeform 19"/>
          <p:cNvSpPr>
            <a:spLocks noEditPoints="1"/>
          </p:cNvSpPr>
          <p:nvPr/>
        </p:nvSpPr>
        <p:spPr bwMode="auto">
          <a:xfrm>
            <a:off x="4630738" y="3181637"/>
            <a:ext cx="100013" cy="100013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8" y="164"/>
              </a:cxn>
              <a:cxn ang="0">
                <a:pos x="3" y="90"/>
              </a:cxn>
              <a:cxn ang="0">
                <a:pos x="3" y="78"/>
              </a:cxn>
              <a:cxn ang="0">
                <a:pos x="78" y="3"/>
              </a:cxn>
              <a:cxn ang="0">
                <a:pos x="89" y="3"/>
              </a:cxn>
              <a:cxn ang="0">
                <a:pos x="164" y="78"/>
              </a:cxn>
              <a:cxn ang="0">
                <a:pos x="164" y="90"/>
              </a:cxn>
              <a:cxn ang="0">
                <a:pos x="89" y="164"/>
              </a:cxn>
              <a:cxn ang="0">
                <a:pos x="153" y="78"/>
              </a:cxn>
              <a:cxn ang="0">
                <a:pos x="153" y="90"/>
              </a:cxn>
              <a:cxn ang="0">
                <a:pos x="78" y="15"/>
              </a:cxn>
              <a:cxn ang="0">
                <a:pos x="89" y="15"/>
              </a:cxn>
              <a:cxn ang="0">
                <a:pos x="15" y="90"/>
              </a:cxn>
              <a:cxn ang="0">
                <a:pos x="15" y="78"/>
              </a:cxn>
              <a:cxn ang="0">
                <a:pos x="89" y="153"/>
              </a:cxn>
              <a:cxn ang="0">
                <a:pos x="78" y="153"/>
              </a:cxn>
              <a:cxn ang="0">
                <a:pos x="153" y="78"/>
              </a:cxn>
            </a:cxnLst>
            <a:rect l="0" t="0" r="r" b="b"/>
            <a:pathLst>
              <a:path w="167" h="167">
                <a:moveTo>
                  <a:pt x="89" y="164"/>
                </a:moveTo>
                <a:cubicBezTo>
                  <a:pt x="86" y="167"/>
                  <a:pt x="81" y="167"/>
                  <a:pt x="78" y="164"/>
                </a:cubicBezTo>
                <a:lnTo>
                  <a:pt x="3" y="90"/>
                </a:lnTo>
                <a:cubicBezTo>
                  <a:pt x="0" y="86"/>
                  <a:pt x="0" y="81"/>
                  <a:pt x="3" y="78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8"/>
                </a:lnTo>
                <a:cubicBezTo>
                  <a:pt x="167" y="81"/>
                  <a:pt x="167" y="86"/>
                  <a:pt x="164" y="90"/>
                </a:cubicBezTo>
                <a:lnTo>
                  <a:pt x="89" y="164"/>
                </a:lnTo>
                <a:close/>
                <a:moveTo>
                  <a:pt x="153" y="78"/>
                </a:moveTo>
                <a:lnTo>
                  <a:pt x="153" y="90"/>
                </a:lnTo>
                <a:lnTo>
                  <a:pt x="78" y="15"/>
                </a:lnTo>
                <a:lnTo>
                  <a:pt x="89" y="15"/>
                </a:lnTo>
                <a:lnTo>
                  <a:pt x="15" y="90"/>
                </a:lnTo>
                <a:lnTo>
                  <a:pt x="15" y="78"/>
                </a:lnTo>
                <a:lnTo>
                  <a:pt x="89" y="153"/>
                </a:lnTo>
                <a:lnTo>
                  <a:pt x="78" y="153"/>
                </a:lnTo>
                <a:lnTo>
                  <a:pt x="153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6" name="Freeform 20"/>
          <p:cNvSpPr>
            <a:spLocks/>
          </p:cNvSpPr>
          <p:nvPr/>
        </p:nvSpPr>
        <p:spPr bwMode="auto">
          <a:xfrm>
            <a:off x="4270376" y="3354674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7" name="Freeform 21"/>
          <p:cNvSpPr>
            <a:spLocks noEditPoints="1"/>
          </p:cNvSpPr>
          <p:nvPr/>
        </p:nvSpPr>
        <p:spPr bwMode="auto">
          <a:xfrm>
            <a:off x="4265613" y="3348324"/>
            <a:ext cx="98425" cy="100013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8" y="164"/>
              </a:cxn>
              <a:cxn ang="0">
                <a:pos x="3" y="89"/>
              </a:cxn>
              <a:cxn ang="0">
                <a:pos x="3" y="78"/>
              </a:cxn>
              <a:cxn ang="0">
                <a:pos x="78" y="3"/>
              </a:cxn>
              <a:cxn ang="0">
                <a:pos x="89" y="3"/>
              </a:cxn>
              <a:cxn ang="0">
                <a:pos x="164" y="78"/>
              </a:cxn>
              <a:cxn ang="0">
                <a:pos x="164" y="89"/>
              </a:cxn>
              <a:cxn ang="0">
                <a:pos x="89" y="164"/>
              </a:cxn>
              <a:cxn ang="0">
                <a:pos x="153" y="78"/>
              </a:cxn>
              <a:cxn ang="0">
                <a:pos x="153" y="89"/>
              </a:cxn>
              <a:cxn ang="0">
                <a:pos x="78" y="14"/>
              </a:cxn>
              <a:cxn ang="0">
                <a:pos x="89" y="14"/>
              </a:cxn>
              <a:cxn ang="0">
                <a:pos x="15" y="89"/>
              </a:cxn>
              <a:cxn ang="0">
                <a:pos x="15" y="78"/>
              </a:cxn>
              <a:cxn ang="0">
                <a:pos x="89" y="153"/>
              </a:cxn>
              <a:cxn ang="0">
                <a:pos x="78" y="153"/>
              </a:cxn>
              <a:cxn ang="0">
                <a:pos x="153" y="78"/>
              </a:cxn>
            </a:cxnLst>
            <a:rect l="0" t="0" r="r" b="b"/>
            <a:pathLst>
              <a:path w="167" h="167">
                <a:moveTo>
                  <a:pt x="89" y="164"/>
                </a:moveTo>
                <a:cubicBezTo>
                  <a:pt x="86" y="167"/>
                  <a:pt x="81" y="167"/>
                  <a:pt x="78" y="164"/>
                </a:cubicBezTo>
                <a:lnTo>
                  <a:pt x="3" y="89"/>
                </a:lnTo>
                <a:cubicBezTo>
                  <a:pt x="0" y="86"/>
                  <a:pt x="0" y="81"/>
                  <a:pt x="3" y="78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8"/>
                </a:lnTo>
                <a:cubicBezTo>
                  <a:pt x="167" y="81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3" y="78"/>
                </a:moveTo>
                <a:lnTo>
                  <a:pt x="153" y="89"/>
                </a:lnTo>
                <a:lnTo>
                  <a:pt x="78" y="14"/>
                </a:lnTo>
                <a:lnTo>
                  <a:pt x="89" y="14"/>
                </a:lnTo>
                <a:lnTo>
                  <a:pt x="15" y="89"/>
                </a:lnTo>
                <a:lnTo>
                  <a:pt x="15" y="78"/>
                </a:lnTo>
                <a:lnTo>
                  <a:pt x="89" y="153"/>
                </a:lnTo>
                <a:lnTo>
                  <a:pt x="78" y="153"/>
                </a:lnTo>
                <a:lnTo>
                  <a:pt x="153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8" name="Freeform 22"/>
          <p:cNvSpPr>
            <a:spLocks/>
          </p:cNvSpPr>
          <p:nvPr/>
        </p:nvSpPr>
        <p:spPr bwMode="auto">
          <a:xfrm>
            <a:off x="3952876" y="3497549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59" name="Freeform 23"/>
          <p:cNvSpPr>
            <a:spLocks noEditPoints="1"/>
          </p:cNvSpPr>
          <p:nvPr/>
        </p:nvSpPr>
        <p:spPr bwMode="auto">
          <a:xfrm>
            <a:off x="3948113" y="3492787"/>
            <a:ext cx="98425" cy="100013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8" y="164"/>
              </a:cxn>
              <a:cxn ang="0">
                <a:pos x="3" y="89"/>
              </a:cxn>
              <a:cxn ang="0">
                <a:pos x="3" y="78"/>
              </a:cxn>
              <a:cxn ang="0">
                <a:pos x="78" y="3"/>
              </a:cxn>
              <a:cxn ang="0">
                <a:pos x="89" y="3"/>
              </a:cxn>
              <a:cxn ang="0">
                <a:pos x="164" y="78"/>
              </a:cxn>
              <a:cxn ang="0">
                <a:pos x="164" y="89"/>
              </a:cxn>
              <a:cxn ang="0">
                <a:pos x="89" y="164"/>
              </a:cxn>
              <a:cxn ang="0">
                <a:pos x="153" y="78"/>
              </a:cxn>
              <a:cxn ang="0">
                <a:pos x="153" y="89"/>
              </a:cxn>
              <a:cxn ang="0">
                <a:pos x="78" y="15"/>
              </a:cxn>
              <a:cxn ang="0">
                <a:pos x="89" y="15"/>
              </a:cxn>
              <a:cxn ang="0">
                <a:pos x="14" y="89"/>
              </a:cxn>
              <a:cxn ang="0">
                <a:pos x="14" y="78"/>
              </a:cxn>
              <a:cxn ang="0">
                <a:pos x="89" y="153"/>
              </a:cxn>
              <a:cxn ang="0">
                <a:pos x="78" y="153"/>
              </a:cxn>
              <a:cxn ang="0">
                <a:pos x="153" y="78"/>
              </a:cxn>
            </a:cxnLst>
            <a:rect l="0" t="0" r="r" b="b"/>
            <a:pathLst>
              <a:path w="167" h="167">
                <a:moveTo>
                  <a:pt x="89" y="164"/>
                </a:moveTo>
                <a:cubicBezTo>
                  <a:pt x="86" y="167"/>
                  <a:pt x="81" y="167"/>
                  <a:pt x="78" y="164"/>
                </a:cubicBezTo>
                <a:lnTo>
                  <a:pt x="3" y="89"/>
                </a:lnTo>
                <a:cubicBezTo>
                  <a:pt x="0" y="86"/>
                  <a:pt x="0" y="81"/>
                  <a:pt x="3" y="78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8"/>
                </a:lnTo>
                <a:cubicBezTo>
                  <a:pt x="167" y="81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3" y="78"/>
                </a:moveTo>
                <a:lnTo>
                  <a:pt x="153" y="89"/>
                </a:lnTo>
                <a:lnTo>
                  <a:pt x="78" y="15"/>
                </a:lnTo>
                <a:lnTo>
                  <a:pt x="89" y="15"/>
                </a:lnTo>
                <a:lnTo>
                  <a:pt x="14" y="89"/>
                </a:lnTo>
                <a:lnTo>
                  <a:pt x="14" y="78"/>
                </a:lnTo>
                <a:lnTo>
                  <a:pt x="89" y="153"/>
                </a:lnTo>
                <a:lnTo>
                  <a:pt x="78" y="153"/>
                </a:lnTo>
                <a:lnTo>
                  <a:pt x="153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0" name="Freeform 24"/>
          <p:cNvSpPr>
            <a:spLocks/>
          </p:cNvSpPr>
          <p:nvPr/>
        </p:nvSpPr>
        <p:spPr bwMode="auto">
          <a:xfrm>
            <a:off x="3687763" y="3618199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1" name="Freeform 25"/>
          <p:cNvSpPr>
            <a:spLocks noEditPoints="1"/>
          </p:cNvSpPr>
          <p:nvPr/>
        </p:nvSpPr>
        <p:spPr bwMode="auto">
          <a:xfrm>
            <a:off x="3683001" y="3613437"/>
            <a:ext cx="98425" cy="100013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8" y="164"/>
              </a:cxn>
              <a:cxn ang="0">
                <a:pos x="3" y="89"/>
              </a:cxn>
              <a:cxn ang="0">
                <a:pos x="3" y="77"/>
              </a:cxn>
              <a:cxn ang="0">
                <a:pos x="78" y="3"/>
              </a:cxn>
              <a:cxn ang="0">
                <a:pos x="89" y="3"/>
              </a:cxn>
              <a:cxn ang="0">
                <a:pos x="164" y="77"/>
              </a:cxn>
              <a:cxn ang="0">
                <a:pos x="164" y="89"/>
              </a:cxn>
              <a:cxn ang="0">
                <a:pos x="89" y="164"/>
              </a:cxn>
              <a:cxn ang="0">
                <a:pos x="152" y="77"/>
              </a:cxn>
              <a:cxn ang="0">
                <a:pos x="152" y="89"/>
              </a:cxn>
              <a:cxn ang="0">
                <a:pos x="78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7"/>
              </a:cxn>
              <a:cxn ang="0">
                <a:pos x="89" y="152"/>
              </a:cxn>
              <a:cxn ang="0">
                <a:pos x="78" y="152"/>
              </a:cxn>
              <a:cxn ang="0">
                <a:pos x="152" y="77"/>
              </a:cxn>
            </a:cxnLst>
            <a:rect l="0" t="0" r="r" b="b"/>
            <a:pathLst>
              <a:path w="167" h="167">
                <a:moveTo>
                  <a:pt x="89" y="164"/>
                </a:moveTo>
                <a:cubicBezTo>
                  <a:pt x="86" y="167"/>
                  <a:pt x="81" y="167"/>
                  <a:pt x="78" y="164"/>
                </a:cubicBezTo>
                <a:lnTo>
                  <a:pt x="3" y="89"/>
                </a:lnTo>
                <a:cubicBezTo>
                  <a:pt x="0" y="86"/>
                  <a:pt x="0" y="81"/>
                  <a:pt x="3" y="77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7"/>
                </a:lnTo>
                <a:cubicBezTo>
                  <a:pt x="167" y="81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8" y="14"/>
                </a:lnTo>
                <a:lnTo>
                  <a:pt x="89" y="14"/>
                </a:lnTo>
                <a:lnTo>
                  <a:pt x="14" y="89"/>
                </a:lnTo>
                <a:lnTo>
                  <a:pt x="14" y="77"/>
                </a:lnTo>
                <a:lnTo>
                  <a:pt x="89" y="152"/>
                </a:lnTo>
                <a:lnTo>
                  <a:pt x="78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2" name="Freeform 26"/>
          <p:cNvSpPr>
            <a:spLocks/>
          </p:cNvSpPr>
          <p:nvPr/>
        </p:nvSpPr>
        <p:spPr bwMode="auto">
          <a:xfrm>
            <a:off x="3478213" y="3713449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3" name="Freeform 27"/>
          <p:cNvSpPr>
            <a:spLocks noEditPoints="1"/>
          </p:cNvSpPr>
          <p:nvPr/>
        </p:nvSpPr>
        <p:spPr bwMode="auto">
          <a:xfrm>
            <a:off x="3471863" y="3708687"/>
            <a:ext cx="100013" cy="100013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8" y="164"/>
              </a:cxn>
              <a:cxn ang="0">
                <a:pos x="3" y="89"/>
              </a:cxn>
              <a:cxn ang="0">
                <a:pos x="3" y="78"/>
              </a:cxn>
              <a:cxn ang="0">
                <a:pos x="78" y="3"/>
              </a:cxn>
              <a:cxn ang="0">
                <a:pos x="89" y="3"/>
              </a:cxn>
              <a:cxn ang="0">
                <a:pos x="164" y="78"/>
              </a:cxn>
              <a:cxn ang="0">
                <a:pos x="164" y="89"/>
              </a:cxn>
              <a:cxn ang="0">
                <a:pos x="89" y="164"/>
              </a:cxn>
              <a:cxn ang="0">
                <a:pos x="153" y="78"/>
              </a:cxn>
              <a:cxn ang="0">
                <a:pos x="153" y="89"/>
              </a:cxn>
              <a:cxn ang="0">
                <a:pos x="78" y="14"/>
              </a:cxn>
              <a:cxn ang="0">
                <a:pos x="89" y="14"/>
              </a:cxn>
              <a:cxn ang="0">
                <a:pos x="15" y="89"/>
              </a:cxn>
              <a:cxn ang="0">
                <a:pos x="15" y="78"/>
              </a:cxn>
              <a:cxn ang="0">
                <a:pos x="89" y="153"/>
              </a:cxn>
              <a:cxn ang="0">
                <a:pos x="78" y="153"/>
              </a:cxn>
              <a:cxn ang="0">
                <a:pos x="153" y="78"/>
              </a:cxn>
            </a:cxnLst>
            <a:rect l="0" t="0" r="r" b="b"/>
            <a:pathLst>
              <a:path w="167" h="167">
                <a:moveTo>
                  <a:pt x="89" y="164"/>
                </a:moveTo>
                <a:cubicBezTo>
                  <a:pt x="86" y="167"/>
                  <a:pt x="81" y="167"/>
                  <a:pt x="78" y="164"/>
                </a:cubicBezTo>
                <a:lnTo>
                  <a:pt x="3" y="89"/>
                </a:lnTo>
                <a:cubicBezTo>
                  <a:pt x="0" y="86"/>
                  <a:pt x="0" y="81"/>
                  <a:pt x="3" y="78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8"/>
                </a:lnTo>
                <a:cubicBezTo>
                  <a:pt x="167" y="81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3" y="78"/>
                </a:moveTo>
                <a:lnTo>
                  <a:pt x="153" y="89"/>
                </a:lnTo>
                <a:lnTo>
                  <a:pt x="78" y="14"/>
                </a:lnTo>
                <a:lnTo>
                  <a:pt x="89" y="14"/>
                </a:lnTo>
                <a:lnTo>
                  <a:pt x="15" y="89"/>
                </a:lnTo>
                <a:lnTo>
                  <a:pt x="15" y="78"/>
                </a:lnTo>
                <a:lnTo>
                  <a:pt x="89" y="153"/>
                </a:lnTo>
                <a:lnTo>
                  <a:pt x="78" y="153"/>
                </a:lnTo>
                <a:lnTo>
                  <a:pt x="153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4" name="Freeform 28"/>
          <p:cNvSpPr>
            <a:spLocks/>
          </p:cNvSpPr>
          <p:nvPr/>
        </p:nvSpPr>
        <p:spPr bwMode="auto">
          <a:xfrm>
            <a:off x="3325813" y="3783299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5" name="Freeform 29"/>
          <p:cNvSpPr>
            <a:spLocks noEditPoints="1"/>
          </p:cNvSpPr>
          <p:nvPr/>
        </p:nvSpPr>
        <p:spPr bwMode="auto">
          <a:xfrm>
            <a:off x="3321051" y="3778537"/>
            <a:ext cx="98425" cy="98425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8" y="164"/>
              </a:cxn>
              <a:cxn ang="0">
                <a:pos x="3" y="89"/>
              </a:cxn>
              <a:cxn ang="0">
                <a:pos x="3" y="78"/>
              </a:cxn>
              <a:cxn ang="0">
                <a:pos x="78" y="3"/>
              </a:cxn>
              <a:cxn ang="0">
                <a:pos x="89" y="3"/>
              </a:cxn>
              <a:cxn ang="0">
                <a:pos x="164" y="78"/>
              </a:cxn>
              <a:cxn ang="0">
                <a:pos x="164" y="89"/>
              </a:cxn>
              <a:cxn ang="0">
                <a:pos x="89" y="164"/>
              </a:cxn>
              <a:cxn ang="0">
                <a:pos x="153" y="78"/>
              </a:cxn>
              <a:cxn ang="0">
                <a:pos x="153" y="89"/>
              </a:cxn>
              <a:cxn ang="0">
                <a:pos x="78" y="14"/>
              </a:cxn>
              <a:cxn ang="0">
                <a:pos x="89" y="14"/>
              </a:cxn>
              <a:cxn ang="0">
                <a:pos x="15" y="89"/>
              </a:cxn>
              <a:cxn ang="0">
                <a:pos x="15" y="78"/>
              </a:cxn>
              <a:cxn ang="0">
                <a:pos x="89" y="153"/>
              </a:cxn>
              <a:cxn ang="0">
                <a:pos x="78" y="153"/>
              </a:cxn>
              <a:cxn ang="0">
                <a:pos x="153" y="78"/>
              </a:cxn>
            </a:cxnLst>
            <a:rect l="0" t="0" r="r" b="b"/>
            <a:pathLst>
              <a:path w="167" h="167">
                <a:moveTo>
                  <a:pt x="89" y="164"/>
                </a:moveTo>
                <a:cubicBezTo>
                  <a:pt x="86" y="167"/>
                  <a:pt x="81" y="167"/>
                  <a:pt x="78" y="164"/>
                </a:cubicBezTo>
                <a:lnTo>
                  <a:pt x="3" y="89"/>
                </a:lnTo>
                <a:cubicBezTo>
                  <a:pt x="0" y="86"/>
                  <a:pt x="0" y="81"/>
                  <a:pt x="3" y="78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8"/>
                </a:lnTo>
                <a:cubicBezTo>
                  <a:pt x="167" y="81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3" y="78"/>
                </a:moveTo>
                <a:lnTo>
                  <a:pt x="153" y="89"/>
                </a:lnTo>
                <a:lnTo>
                  <a:pt x="78" y="14"/>
                </a:lnTo>
                <a:lnTo>
                  <a:pt x="89" y="14"/>
                </a:lnTo>
                <a:lnTo>
                  <a:pt x="15" y="89"/>
                </a:lnTo>
                <a:lnTo>
                  <a:pt x="15" y="78"/>
                </a:lnTo>
                <a:lnTo>
                  <a:pt x="89" y="153"/>
                </a:lnTo>
                <a:lnTo>
                  <a:pt x="78" y="153"/>
                </a:lnTo>
                <a:lnTo>
                  <a:pt x="153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6" name="Freeform 30"/>
          <p:cNvSpPr>
            <a:spLocks/>
          </p:cNvSpPr>
          <p:nvPr/>
        </p:nvSpPr>
        <p:spPr bwMode="auto">
          <a:xfrm>
            <a:off x="3233738" y="3824574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7" name="Freeform 31"/>
          <p:cNvSpPr>
            <a:spLocks noEditPoints="1"/>
          </p:cNvSpPr>
          <p:nvPr/>
        </p:nvSpPr>
        <p:spPr bwMode="auto">
          <a:xfrm>
            <a:off x="3228976" y="3819812"/>
            <a:ext cx="100013" cy="98425"/>
          </a:xfrm>
          <a:custGeom>
            <a:avLst/>
            <a:gdLst/>
            <a:ahLst/>
            <a:cxnLst>
              <a:cxn ang="0">
                <a:pos x="89" y="164"/>
              </a:cxn>
              <a:cxn ang="0">
                <a:pos x="78" y="164"/>
              </a:cxn>
              <a:cxn ang="0">
                <a:pos x="3" y="89"/>
              </a:cxn>
              <a:cxn ang="0">
                <a:pos x="3" y="78"/>
              </a:cxn>
              <a:cxn ang="0">
                <a:pos x="78" y="3"/>
              </a:cxn>
              <a:cxn ang="0">
                <a:pos x="89" y="3"/>
              </a:cxn>
              <a:cxn ang="0">
                <a:pos x="164" y="78"/>
              </a:cxn>
              <a:cxn ang="0">
                <a:pos x="164" y="89"/>
              </a:cxn>
              <a:cxn ang="0">
                <a:pos x="89" y="164"/>
              </a:cxn>
              <a:cxn ang="0">
                <a:pos x="152" y="78"/>
              </a:cxn>
              <a:cxn ang="0">
                <a:pos x="152" y="89"/>
              </a:cxn>
              <a:cxn ang="0">
                <a:pos x="78" y="15"/>
              </a:cxn>
              <a:cxn ang="0">
                <a:pos x="89" y="15"/>
              </a:cxn>
              <a:cxn ang="0">
                <a:pos x="14" y="89"/>
              </a:cxn>
              <a:cxn ang="0">
                <a:pos x="14" y="78"/>
              </a:cxn>
              <a:cxn ang="0">
                <a:pos x="89" y="153"/>
              </a:cxn>
              <a:cxn ang="0">
                <a:pos x="78" y="153"/>
              </a:cxn>
              <a:cxn ang="0">
                <a:pos x="152" y="78"/>
              </a:cxn>
            </a:cxnLst>
            <a:rect l="0" t="0" r="r" b="b"/>
            <a:pathLst>
              <a:path w="167" h="167">
                <a:moveTo>
                  <a:pt x="89" y="164"/>
                </a:moveTo>
                <a:cubicBezTo>
                  <a:pt x="86" y="167"/>
                  <a:pt x="81" y="167"/>
                  <a:pt x="78" y="164"/>
                </a:cubicBezTo>
                <a:lnTo>
                  <a:pt x="3" y="89"/>
                </a:lnTo>
                <a:cubicBezTo>
                  <a:pt x="0" y="86"/>
                  <a:pt x="0" y="81"/>
                  <a:pt x="3" y="78"/>
                </a:cubicBezTo>
                <a:lnTo>
                  <a:pt x="78" y="3"/>
                </a:lnTo>
                <a:cubicBezTo>
                  <a:pt x="81" y="0"/>
                  <a:pt x="86" y="0"/>
                  <a:pt x="89" y="3"/>
                </a:cubicBezTo>
                <a:lnTo>
                  <a:pt x="164" y="78"/>
                </a:lnTo>
                <a:cubicBezTo>
                  <a:pt x="167" y="81"/>
                  <a:pt x="167" y="86"/>
                  <a:pt x="164" y="89"/>
                </a:cubicBezTo>
                <a:lnTo>
                  <a:pt x="89" y="164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8" y="15"/>
                </a:lnTo>
                <a:lnTo>
                  <a:pt x="89" y="15"/>
                </a:lnTo>
                <a:lnTo>
                  <a:pt x="14" y="89"/>
                </a:lnTo>
                <a:lnTo>
                  <a:pt x="14" y="78"/>
                </a:lnTo>
                <a:lnTo>
                  <a:pt x="89" y="153"/>
                </a:lnTo>
                <a:lnTo>
                  <a:pt x="78" y="153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8" name="Freeform 32"/>
          <p:cNvSpPr>
            <a:spLocks/>
          </p:cNvSpPr>
          <p:nvPr/>
        </p:nvSpPr>
        <p:spPr bwMode="auto">
          <a:xfrm>
            <a:off x="3276601" y="2603787"/>
            <a:ext cx="2763838" cy="1268413"/>
          </a:xfrm>
          <a:custGeom>
            <a:avLst/>
            <a:gdLst/>
            <a:ahLst/>
            <a:cxnLst>
              <a:cxn ang="0">
                <a:pos x="6" y="2114"/>
              </a:cxn>
              <a:cxn ang="0">
                <a:pos x="4630" y="2"/>
              </a:cxn>
              <a:cxn ang="0">
                <a:pos x="4641" y="6"/>
              </a:cxn>
              <a:cxn ang="0">
                <a:pos x="4637" y="17"/>
              </a:cxn>
              <a:cxn ang="0">
                <a:pos x="13" y="2129"/>
              </a:cxn>
              <a:cxn ang="0">
                <a:pos x="2" y="2125"/>
              </a:cxn>
              <a:cxn ang="0">
                <a:pos x="6" y="2114"/>
              </a:cxn>
            </a:cxnLst>
            <a:rect l="0" t="0" r="r" b="b"/>
            <a:pathLst>
              <a:path w="4643" h="2131">
                <a:moveTo>
                  <a:pt x="6" y="2114"/>
                </a:moveTo>
                <a:lnTo>
                  <a:pt x="4630" y="2"/>
                </a:lnTo>
                <a:cubicBezTo>
                  <a:pt x="4634" y="0"/>
                  <a:pt x="4639" y="2"/>
                  <a:pt x="4641" y="6"/>
                </a:cubicBezTo>
                <a:cubicBezTo>
                  <a:pt x="4643" y="10"/>
                  <a:pt x="4641" y="15"/>
                  <a:pt x="4637" y="17"/>
                </a:cubicBezTo>
                <a:lnTo>
                  <a:pt x="13" y="2129"/>
                </a:lnTo>
                <a:cubicBezTo>
                  <a:pt x="9" y="2131"/>
                  <a:pt x="4" y="2129"/>
                  <a:pt x="2" y="2125"/>
                </a:cubicBezTo>
                <a:cubicBezTo>
                  <a:pt x="0" y="2121"/>
                  <a:pt x="2" y="2116"/>
                  <a:pt x="6" y="2114"/>
                </a:cubicBez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1169" name="Rectangle 33"/>
          <p:cNvSpPr>
            <a:spLocks noChangeArrowheads="1"/>
          </p:cNvSpPr>
          <p:nvPr/>
        </p:nvSpPr>
        <p:spPr bwMode="auto">
          <a:xfrm>
            <a:off x="3227388" y="2367249"/>
            <a:ext cx="12150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y = 3.5805x + 23.21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3824514" y="2584044"/>
            <a:ext cx="3606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R² = 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71" name="Rectangle 35"/>
          <p:cNvSpPr>
            <a:spLocks noChangeArrowheads="1"/>
          </p:cNvSpPr>
          <p:nvPr/>
        </p:nvSpPr>
        <p:spPr bwMode="auto">
          <a:xfrm>
            <a:off x="2428876" y="441671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72" name="Rectangle 36"/>
          <p:cNvSpPr>
            <a:spLocks noChangeArrowheads="1"/>
          </p:cNvSpPr>
          <p:nvPr/>
        </p:nvSpPr>
        <p:spPr bwMode="auto">
          <a:xfrm>
            <a:off x="2428876" y="417382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2428876" y="39293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24.0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74" name="Rectangle 38"/>
          <p:cNvSpPr>
            <a:spLocks noChangeArrowheads="1"/>
          </p:cNvSpPr>
          <p:nvPr/>
        </p:nvSpPr>
        <p:spPr bwMode="auto">
          <a:xfrm>
            <a:off x="2428876" y="368646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26.0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75" name="Rectangle 39"/>
          <p:cNvSpPr>
            <a:spLocks noChangeArrowheads="1"/>
          </p:cNvSpPr>
          <p:nvPr/>
        </p:nvSpPr>
        <p:spPr bwMode="auto">
          <a:xfrm>
            <a:off x="2428876" y="344357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28.0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28876" y="320068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77" name="Rectangle 41"/>
          <p:cNvSpPr>
            <a:spLocks noChangeArrowheads="1"/>
          </p:cNvSpPr>
          <p:nvPr/>
        </p:nvSpPr>
        <p:spPr bwMode="auto">
          <a:xfrm>
            <a:off x="2428876" y="295621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78" name="Rectangle 42"/>
          <p:cNvSpPr>
            <a:spLocks noChangeArrowheads="1"/>
          </p:cNvSpPr>
          <p:nvPr/>
        </p:nvSpPr>
        <p:spPr bwMode="auto">
          <a:xfrm>
            <a:off x="2428876" y="271332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34.0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2428876" y="247043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36.0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80" name="Rectangle 44"/>
          <p:cNvSpPr>
            <a:spLocks noChangeArrowheads="1"/>
          </p:cNvSpPr>
          <p:nvPr/>
        </p:nvSpPr>
        <p:spPr bwMode="auto">
          <a:xfrm>
            <a:off x="2428876" y="2227549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38.0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81" name="Rectangle 45"/>
          <p:cNvSpPr>
            <a:spLocks noChangeArrowheads="1"/>
          </p:cNvSpPr>
          <p:nvPr/>
        </p:nvSpPr>
        <p:spPr bwMode="auto">
          <a:xfrm>
            <a:off x="2659063" y="461832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3138488" y="461832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83" name="Rectangle 47"/>
          <p:cNvSpPr>
            <a:spLocks noChangeArrowheads="1"/>
          </p:cNvSpPr>
          <p:nvPr/>
        </p:nvSpPr>
        <p:spPr bwMode="auto">
          <a:xfrm>
            <a:off x="3617913" y="461832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84" name="Rectangle 48"/>
          <p:cNvSpPr>
            <a:spLocks noChangeArrowheads="1"/>
          </p:cNvSpPr>
          <p:nvPr/>
        </p:nvSpPr>
        <p:spPr bwMode="auto">
          <a:xfrm>
            <a:off x="4098926" y="461832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4578351" y="461832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86" name="Rectangle 50"/>
          <p:cNvSpPr>
            <a:spLocks noChangeArrowheads="1"/>
          </p:cNvSpPr>
          <p:nvPr/>
        </p:nvSpPr>
        <p:spPr bwMode="auto">
          <a:xfrm>
            <a:off x="5057776" y="461832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87" name="Rectangle 51"/>
          <p:cNvSpPr>
            <a:spLocks noChangeArrowheads="1"/>
          </p:cNvSpPr>
          <p:nvPr/>
        </p:nvSpPr>
        <p:spPr bwMode="auto">
          <a:xfrm>
            <a:off x="5537201" y="461832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6016626" y="461832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89" name="Rectangle 53"/>
          <p:cNvSpPr>
            <a:spLocks noChangeArrowheads="1"/>
          </p:cNvSpPr>
          <p:nvPr/>
        </p:nvSpPr>
        <p:spPr bwMode="auto">
          <a:xfrm>
            <a:off x="6496051" y="4618324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4.00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63363" y="914105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9 (Mod9)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3748229" y="4745186"/>
            <a:ext cx="190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 – Slope, km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1237708" y="3209677"/>
            <a:ext cx="193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Intercept,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665892" y="984411"/>
            <a:ext cx="6261221" cy="4486495"/>
            <a:chOff x="1665892" y="957115"/>
            <a:chExt cx="6261221" cy="4486495"/>
          </a:xfrm>
        </p:grpSpPr>
        <p:sp>
          <p:nvSpPr>
            <p:cNvPr id="2" name="TextBox 1"/>
            <p:cNvSpPr txBox="1"/>
            <p:nvPr/>
          </p:nvSpPr>
          <p:spPr>
            <a:xfrm>
              <a:off x="3307872" y="957115"/>
              <a:ext cx="25282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Model 10 (Mod10)</a:t>
              </a:r>
              <a:endParaRPr lang="en-US" sz="2400" dirty="0"/>
            </a:p>
          </p:txBody>
        </p:sp>
        <p:pic>
          <p:nvPicPr>
            <p:cNvPr id="9318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60839" y="1609771"/>
              <a:ext cx="6066274" cy="3644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3451540" y="5074278"/>
              <a:ext cx="323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Distance , x direction, kilometers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425007" y="3020900"/>
              <a:ext cx="2851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Heat Production, A, </a:t>
              </a:r>
              <a:r>
                <a:rPr lang="en-US" dirty="0" smtClean="0">
                  <a:latin typeface="Symbol" pitchFamily="18" charset="2"/>
                </a:rPr>
                <a:t>m</a:t>
              </a:r>
              <a:r>
                <a:rPr lang="en-US" dirty="0" smtClean="0"/>
                <a:t>W/m</a:t>
              </a:r>
              <a:r>
                <a:rPr lang="en-US" baseline="30000" dirty="0" smtClean="0"/>
                <a:t>3</a:t>
              </a:r>
              <a:endParaRPr lang="en-US" baseline="30000" dirty="0"/>
            </a:p>
          </p:txBody>
        </p:sp>
        <p:sp>
          <p:nvSpPr>
            <p:cNvPr id="7" name="Right Arrow 6"/>
            <p:cNvSpPr/>
            <p:nvPr/>
          </p:nvSpPr>
          <p:spPr>
            <a:xfrm rot="5400000">
              <a:off x="3035799" y="3226063"/>
              <a:ext cx="798510" cy="315462"/>
            </a:xfrm>
            <a:prstGeom prst="rightArrow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FF0000"/>
                  </a:solidFill>
                </a:rPr>
                <a:t>2.15 </a:t>
              </a:r>
              <a:r>
                <a:rPr lang="en-US" sz="800" dirty="0" smtClean="0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800" dirty="0" smtClean="0">
                  <a:solidFill>
                    <a:srgbClr val="FF0000"/>
                  </a:solidFill>
                </a:rPr>
                <a:t>W/m</a:t>
              </a:r>
              <a:r>
                <a:rPr lang="en-US" sz="800" baseline="30000" dirty="0" smtClean="0">
                  <a:solidFill>
                    <a:srgbClr val="FF0000"/>
                  </a:solidFill>
                </a:rPr>
                <a:t>3</a:t>
              </a:r>
              <a:r>
                <a:rPr lang="en-US" sz="800" dirty="0" smtClean="0">
                  <a:solidFill>
                    <a:srgbClr val="FF0000"/>
                  </a:solidFill>
                </a:rPr>
                <a:t> </a:t>
              </a:r>
              <a:endParaRPr lang="en-US" sz="800" dirty="0">
                <a:solidFill>
                  <a:srgbClr val="FF0000"/>
                </a:solidFill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 rot="16200000" flipV="1">
              <a:off x="5136819" y="2367745"/>
              <a:ext cx="798506" cy="315460"/>
            </a:xfrm>
            <a:prstGeom prst="rightArrow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FF0000"/>
                  </a:solidFill>
                </a:rPr>
                <a:t>6.25 </a:t>
              </a:r>
              <a:r>
                <a:rPr lang="en-US" sz="800" dirty="0" smtClean="0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800" dirty="0" smtClean="0">
                  <a:solidFill>
                    <a:srgbClr val="FF0000"/>
                  </a:solidFill>
                </a:rPr>
                <a:t>W/m</a:t>
              </a:r>
              <a:r>
                <a:rPr lang="en-US" sz="800" baseline="30000" dirty="0" smtClean="0">
                  <a:solidFill>
                    <a:srgbClr val="FF0000"/>
                  </a:solidFill>
                </a:rPr>
                <a:t>3</a:t>
              </a:r>
              <a:r>
                <a:rPr lang="en-US" sz="800" dirty="0" smtClean="0">
                  <a:solidFill>
                    <a:srgbClr val="FF0000"/>
                  </a:solidFill>
                </a:rPr>
                <a:t> </a:t>
              </a:r>
              <a:endParaRPr lang="en-US" sz="800" dirty="0">
                <a:solidFill>
                  <a:srgbClr val="FF0000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 rot="5400000">
              <a:off x="6439866" y="3452932"/>
              <a:ext cx="798506" cy="315460"/>
            </a:xfrm>
            <a:prstGeom prst="rightArrow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FF0000"/>
                  </a:solidFill>
                </a:rPr>
                <a:t>1.60 </a:t>
              </a:r>
              <a:r>
                <a:rPr lang="en-US" sz="800" dirty="0" smtClean="0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800" dirty="0" smtClean="0">
                  <a:solidFill>
                    <a:srgbClr val="FF0000"/>
                  </a:solidFill>
                </a:rPr>
                <a:t>W/m</a:t>
              </a:r>
              <a:r>
                <a:rPr lang="en-US" sz="800" baseline="30000" dirty="0" smtClean="0">
                  <a:solidFill>
                    <a:srgbClr val="FF0000"/>
                  </a:solidFill>
                </a:rPr>
                <a:t>3</a:t>
              </a:r>
              <a:r>
                <a:rPr lang="en-US" sz="800" dirty="0" smtClean="0">
                  <a:solidFill>
                    <a:srgbClr val="FF0000"/>
                  </a:solidFill>
                </a:rPr>
                <a:t> </a:t>
              </a:r>
              <a:endParaRPr lang="en-US" sz="800" dirty="0">
                <a:solidFill>
                  <a:srgbClr val="FF0000"/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 rot="5400000">
              <a:off x="6966836" y="3913363"/>
              <a:ext cx="798506" cy="315460"/>
            </a:xfrm>
            <a:prstGeom prst="rightArrow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FF0000"/>
                  </a:solidFill>
                </a:rPr>
                <a:t>0.50 </a:t>
              </a:r>
              <a:r>
                <a:rPr lang="en-US" sz="800" dirty="0" smtClean="0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800" dirty="0" smtClean="0">
                  <a:solidFill>
                    <a:srgbClr val="FF0000"/>
                  </a:solidFill>
                </a:rPr>
                <a:t>W/m</a:t>
              </a:r>
              <a:r>
                <a:rPr lang="en-US" sz="800" baseline="30000" dirty="0" smtClean="0">
                  <a:solidFill>
                    <a:srgbClr val="FF0000"/>
                  </a:solidFill>
                </a:rPr>
                <a:t>3</a:t>
              </a:r>
              <a:r>
                <a:rPr lang="en-US" sz="800" dirty="0" smtClean="0">
                  <a:solidFill>
                    <a:srgbClr val="FF0000"/>
                  </a:solidFill>
                </a:rPr>
                <a:t> </a:t>
              </a:r>
              <a:endParaRPr lang="en-US" sz="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9091" y="2979243"/>
            <a:ext cx="108074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2.15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6.25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1.60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  <a:p>
            <a:r>
              <a:rPr lang="en-US" sz="1400" dirty="0" smtClean="0"/>
              <a:t>0.50 </a:t>
            </a:r>
            <a:r>
              <a:rPr lang="en-US" sz="1400" dirty="0" smtClean="0">
                <a:latin typeface="Symbol" pitchFamily="18" charset="2"/>
              </a:rPr>
              <a:t>m</a:t>
            </a:r>
            <a:r>
              <a:rPr lang="en-US" sz="1400" dirty="0" smtClean="0"/>
              <a:t>W/m</a:t>
            </a:r>
            <a:r>
              <a:rPr lang="en-US" sz="1400" baseline="30000" dirty="0" smtClean="0"/>
              <a:t>3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975" y="2847004"/>
            <a:ext cx="42100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307872" y="708239"/>
            <a:ext cx="2528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10 (Mod10)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77191" y="5427583"/>
            <a:ext cx="3428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Radiogenic Heat Production, A,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W/m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096487" y="3918608"/>
            <a:ext cx="2652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Surface heat Flow, Q, mW/m</a:t>
            </a:r>
            <a:r>
              <a:rPr lang="en-US" sz="1600" baseline="30000" dirty="0" smtClean="0"/>
              <a:t>2</a:t>
            </a:r>
            <a:endParaRPr lang="en-US" sz="16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73573" y="1294734"/>
            <a:ext cx="81968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linear relation between surface heat flow (Q) and the heat production (A)</a:t>
            </a:r>
          </a:p>
          <a:p>
            <a:pPr algn="ctr"/>
            <a:r>
              <a:rPr lang="en-US" sz="2000" dirty="0" smtClean="0"/>
              <a:t>of rocks exposed at the surface for Model 10: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True depth: 10 km; true basal heat flow, Q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, 25.0 mW/m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/>
          <p:nvPr/>
        </p:nvGrpSpPr>
        <p:grpSpPr>
          <a:xfrm>
            <a:off x="2219427" y="2468538"/>
            <a:ext cx="4833937" cy="2822455"/>
            <a:chOff x="2155032" y="2017773"/>
            <a:chExt cx="4833937" cy="2822455"/>
          </a:xfrm>
        </p:grpSpPr>
        <p:sp>
          <p:nvSpPr>
            <p:cNvPr id="40" name="Rectangle 39"/>
            <p:cNvSpPr/>
            <p:nvPr/>
          </p:nvSpPr>
          <p:spPr>
            <a:xfrm>
              <a:off x="2160692" y="2028016"/>
              <a:ext cx="4828277" cy="281221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155032" y="2979801"/>
              <a:ext cx="4829175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687533" y="2508313"/>
              <a:ext cx="942975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3652731" y="2503549"/>
              <a:ext cx="952504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4636988" y="2508313"/>
              <a:ext cx="942975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5573623" y="2498787"/>
              <a:ext cx="962028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331710" y="2653060"/>
            <a:ext cx="79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</a:t>
            </a:r>
            <a:r>
              <a:rPr lang="en-US" sz="1600" baseline="-25000" dirty="0" smtClean="0"/>
              <a:t>1</a:t>
            </a:r>
          </a:p>
          <a:p>
            <a:pPr algn="ctr"/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W/m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321245" y="2663791"/>
            <a:ext cx="79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</a:t>
            </a:r>
            <a:r>
              <a:rPr lang="en-US" sz="1600" baseline="-25000" dirty="0" smtClean="0"/>
              <a:t>2</a:t>
            </a:r>
          </a:p>
          <a:p>
            <a:pPr algn="ctr"/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W/m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4297901" y="2661643"/>
            <a:ext cx="79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</a:t>
            </a:r>
            <a:r>
              <a:rPr lang="en-US" sz="1600" baseline="-25000" dirty="0" smtClean="0"/>
              <a:t>3</a:t>
            </a:r>
          </a:p>
          <a:p>
            <a:pPr algn="ctr"/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W/m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5274557" y="2659495"/>
            <a:ext cx="79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</a:t>
            </a:r>
            <a:r>
              <a:rPr lang="en-US" sz="1600" baseline="-25000" dirty="0" smtClean="0"/>
              <a:t>4</a:t>
            </a:r>
          </a:p>
          <a:p>
            <a:pPr algn="ctr"/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W/m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99697" y="2657347"/>
            <a:ext cx="79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</a:t>
            </a:r>
            <a:r>
              <a:rPr lang="en-US" sz="1600" baseline="-25000" dirty="0" smtClean="0"/>
              <a:t>5</a:t>
            </a:r>
          </a:p>
          <a:p>
            <a:pPr algn="ctr"/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W/m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4323651" y="3782106"/>
            <a:ext cx="79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0.00</a:t>
            </a:r>
          </a:p>
          <a:p>
            <a:pPr algn="ctr"/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W/m</a:t>
            </a:r>
            <a:r>
              <a:rPr lang="en-US" sz="1600" baseline="30000" dirty="0" smtClean="0"/>
              <a:t>3</a:t>
            </a:r>
            <a:endParaRPr lang="en-US" sz="1600" baseline="30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39509" y="5061404"/>
            <a:ext cx="481670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50030" y="471367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125 km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922038" y="3880030"/>
            <a:ext cx="2819683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03177" y="3861522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 km</a:t>
            </a:r>
            <a:endParaRPr lang="en-US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189284" y="3689432"/>
          <a:ext cx="891684" cy="747736"/>
        </p:xfrm>
        <a:graphic>
          <a:graphicData uri="http://schemas.openxmlformats.org/presentationml/2006/ole">
            <p:oleObj spid="_x0000_s58372" name="Equation" r:id="rId3" imgW="469800" imgH="39348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7191800" y="3689432"/>
          <a:ext cx="891684" cy="747736"/>
        </p:xfrm>
        <a:graphic>
          <a:graphicData uri="http://schemas.openxmlformats.org/presentationml/2006/ole">
            <p:oleObj spid="_x0000_s58373" name="Equation" r:id="rId4" imgW="469800" imgH="393480" progId="Equation.3">
              <p:embed/>
            </p:oleObj>
          </a:graphicData>
        </a:graphic>
      </p:graphicFrame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4148138" y="5345113"/>
          <a:ext cx="1133475" cy="819150"/>
        </p:xfrm>
        <a:graphic>
          <a:graphicData uri="http://schemas.openxmlformats.org/presentationml/2006/ole">
            <p:oleObj spid="_x0000_s58374" name="Equation" r:id="rId5" imgW="596880" imgH="431640" progId="Equation.3">
              <p:embed/>
            </p:oleObj>
          </a:graphicData>
        </a:graphic>
      </p:graphicFrame>
      <p:grpSp>
        <p:nvGrpSpPr>
          <p:cNvPr id="3" name="Group 37"/>
          <p:cNvGrpSpPr/>
          <p:nvPr/>
        </p:nvGrpSpPr>
        <p:grpSpPr>
          <a:xfrm>
            <a:off x="1335832" y="897054"/>
            <a:ext cx="6472336" cy="892628"/>
            <a:chOff x="1116836" y="356142"/>
            <a:chExt cx="6472336" cy="892628"/>
          </a:xfrm>
        </p:grpSpPr>
        <p:graphicFrame>
          <p:nvGraphicFramePr>
            <p:cNvPr id="15362" name="Object 2"/>
            <p:cNvGraphicFramePr>
              <a:graphicFrameLocks noChangeAspect="1"/>
            </p:cNvGraphicFramePr>
            <p:nvPr/>
          </p:nvGraphicFramePr>
          <p:xfrm>
            <a:off x="5779122" y="368540"/>
            <a:ext cx="1810050" cy="867832"/>
          </p:xfrm>
          <a:graphic>
            <a:graphicData uri="http://schemas.openxmlformats.org/presentationml/2006/ole">
              <p:oleObj spid="_x0000_s58370" name="Equation" r:id="rId6" imgW="927000" imgH="444240" progId="Equation.3">
                <p:embed/>
              </p:oleObj>
            </a:graphicData>
          </a:graphic>
        </p:graphicFrame>
        <p:graphicFrame>
          <p:nvGraphicFramePr>
            <p:cNvPr id="15363" name="Object 3"/>
            <p:cNvGraphicFramePr>
              <a:graphicFrameLocks noChangeAspect="1"/>
            </p:cNvGraphicFramePr>
            <p:nvPr/>
          </p:nvGraphicFramePr>
          <p:xfrm>
            <a:off x="1116836" y="356142"/>
            <a:ext cx="3793670" cy="892628"/>
          </p:xfrm>
          <a:graphic>
            <a:graphicData uri="http://schemas.openxmlformats.org/presentationml/2006/ole">
              <p:oleObj spid="_x0000_s58371" name="Equation" r:id="rId7" imgW="1942920" imgH="457200" progId="Equation.3">
                <p:embed/>
              </p:oleObj>
            </a:graphicData>
          </a:graphic>
        </p:graphicFrame>
        <p:sp>
          <p:nvSpPr>
            <p:cNvPr id="26" name="TextBox 25"/>
            <p:cNvSpPr txBox="1"/>
            <p:nvPr/>
          </p:nvSpPr>
          <p:spPr>
            <a:xfrm>
              <a:off x="5075349" y="617790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and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rot="5400000">
            <a:off x="2146217" y="5375522"/>
            <a:ext cx="1612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975393" y="5375517"/>
            <a:ext cx="1612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01248" y="535610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35187" y="5356109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L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10800000">
            <a:off x="2062848" y="5292153"/>
            <a:ext cx="1612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2060470" y="2479897"/>
            <a:ext cx="1612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467872" y="5103692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H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481497" y="229380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251267" y="2007033"/>
            <a:ext cx="847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83175" y="136583"/>
            <a:ext cx="3377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The Problem Space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1304247" y="6425579"/>
            <a:ext cx="6535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Other models in this study are 250 kilometers in width (x-direction).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564622" y="324979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872" y="927753"/>
            <a:ext cx="2528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Model 10 (Mod10)</a:t>
            </a:r>
            <a:endParaRPr lang="en-US" sz="2400" dirty="0"/>
          </a:p>
        </p:txBody>
      </p:sp>
      <p:sp>
        <p:nvSpPr>
          <p:cNvPr id="92164" name="AutoShape 4"/>
          <p:cNvSpPr>
            <a:spLocks noChangeAspect="1" noChangeArrowheads="1" noTextEdit="1"/>
          </p:cNvSpPr>
          <p:nvPr/>
        </p:nvSpPr>
        <p:spPr bwMode="auto">
          <a:xfrm>
            <a:off x="2281238" y="2164997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2771776" y="2312635"/>
            <a:ext cx="3838575" cy="2190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2762251" y="2307872"/>
            <a:ext cx="9525" cy="2190750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69" name="Freeform 9"/>
          <p:cNvSpPr>
            <a:spLocks noEditPoints="1"/>
          </p:cNvSpPr>
          <p:nvPr/>
        </p:nvSpPr>
        <p:spPr bwMode="auto">
          <a:xfrm>
            <a:off x="2728913" y="2303110"/>
            <a:ext cx="38100" cy="2200275"/>
          </a:xfrm>
          <a:custGeom>
            <a:avLst/>
            <a:gdLst/>
            <a:ahLst/>
            <a:cxnLst>
              <a:cxn ang="0">
                <a:pos x="0" y="1380"/>
              </a:cxn>
              <a:cxn ang="0">
                <a:pos x="24" y="1380"/>
              </a:cxn>
              <a:cxn ang="0">
                <a:pos x="24" y="1386"/>
              </a:cxn>
              <a:cxn ang="0">
                <a:pos x="0" y="1386"/>
              </a:cxn>
              <a:cxn ang="0">
                <a:pos x="0" y="1380"/>
              </a:cxn>
              <a:cxn ang="0">
                <a:pos x="0" y="1152"/>
              </a:cxn>
              <a:cxn ang="0">
                <a:pos x="24" y="1152"/>
              </a:cxn>
              <a:cxn ang="0">
                <a:pos x="24" y="1158"/>
              </a:cxn>
              <a:cxn ang="0">
                <a:pos x="0" y="1158"/>
              </a:cxn>
              <a:cxn ang="0">
                <a:pos x="0" y="1152"/>
              </a:cxn>
              <a:cxn ang="0">
                <a:pos x="0" y="924"/>
              </a:cxn>
              <a:cxn ang="0">
                <a:pos x="24" y="924"/>
              </a:cxn>
              <a:cxn ang="0">
                <a:pos x="24" y="930"/>
              </a:cxn>
              <a:cxn ang="0">
                <a:pos x="0" y="930"/>
              </a:cxn>
              <a:cxn ang="0">
                <a:pos x="0" y="924"/>
              </a:cxn>
              <a:cxn ang="0">
                <a:pos x="0" y="690"/>
              </a:cxn>
              <a:cxn ang="0">
                <a:pos x="24" y="690"/>
              </a:cxn>
              <a:cxn ang="0">
                <a:pos x="24" y="696"/>
              </a:cxn>
              <a:cxn ang="0">
                <a:pos x="0" y="696"/>
              </a:cxn>
              <a:cxn ang="0">
                <a:pos x="0" y="690"/>
              </a:cxn>
              <a:cxn ang="0">
                <a:pos x="0" y="462"/>
              </a:cxn>
              <a:cxn ang="0">
                <a:pos x="24" y="462"/>
              </a:cxn>
              <a:cxn ang="0">
                <a:pos x="24" y="468"/>
              </a:cxn>
              <a:cxn ang="0">
                <a:pos x="0" y="468"/>
              </a:cxn>
              <a:cxn ang="0">
                <a:pos x="0" y="462"/>
              </a:cxn>
              <a:cxn ang="0">
                <a:pos x="0" y="234"/>
              </a:cxn>
              <a:cxn ang="0">
                <a:pos x="24" y="234"/>
              </a:cxn>
              <a:cxn ang="0">
                <a:pos x="24" y="240"/>
              </a:cxn>
              <a:cxn ang="0">
                <a:pos x="0" y="240"/>
              </a:cxn>
              <a:cxn ang="0">
                <a:pos x="0" y="234"/>
              </a:cxn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4" h="1386">
                <a:moveTo>
                  <a:pt x="0" y="1380"/>
                </a:moveTo>
                <a:lnTo>
                  <a:pt x="24" y="1380"/>
                </a:lnTo>
                <a:lnTo>
                  <a:pt x="24" y="1386"/>
                </a:lnTo>
                <a:lnTo>
                  <a:pt x="0" y="1386"/>
                </a:lnTo>
                <a:lnTo>
                  <a:pt x="0" y="1380"/>
                </a:lnTo>
                <a:close/>
                <a:moveTo>
                  <a:pt x="0" y="1152"/>
                </a:moveTo>
                <a:lnTo>
                  <a:pt x="24" y="1152"/>
                </a:lnTo>
                <a:lnTo>
                  <a:pt x="24" y="1158"/>
                </a:lnTo>
                <a:lnTo>
                  <a:pt x="0" y="1158"/>
                </a:lnTo>
                <a:lnTo>
                  <a:pt x="0" y="1152"/>
                </a:lnTo>
                <a:close/>
                <a:moveTo>
                  <a:pt x="0" y="924"/>
                </a:moveTo>
                <a:lnTo>
                  <a:pt x="24" y="924"/>
                </a:lnTo>
                <a:lnTo>
                  <a:pt x="24" y="930"/>
                </a:lnTo>
                <a:lnTo>
                  <a:pt x="0" y="930"/>
                </a:lnTo>
                <a:lnTo>
                  <a:pt x="0" y="924"/>
                </a:lnTo>
                <a:close/>
                <a:moveTo>
                  <a:pt x="0" y="690"/>
                </a:moveTo>
                <a:lnTo>
                  <a:pt x="24" y="690"/>
                </a:lnTo>
                <a:lnTo>
                  <a:pt x="24" y="696"/>
                </a:lnTo>
                <a:lnTo>
                  <a:pt x="0" y="696"/>
                </a:lnTo>
                <a:lnTo>
                  <a:pt x="0" y="690"/>
                </a:lnTo>
                <a:close/>
                <a:moveTo>
                  <a:pt x="0" y="462"/>
                </a:moveTo>
                <a:lnTo>
                  <a:pt x="24" y="462"/>
                </a:lnTo>
                <a:lnTo>
                  <a:pt x="24" y="468"/>
                </a:lnTo>
                <a:lnTo>
                  <a:pt x="0" y="468"/>
                </a:lnTo>
                <a:lnTo>
                  <a:pt x="0" y="462"/>
                </a:lnTo>
                <a:close/>
                <a:moveTo>
                  <a:pt x="0" y="234"/>
                </a:moveTo>
                <a:lnTo>
                  <a:pt x="24" y="234"/>
                </a:lnTo>
                <a:lnTo>
                  <a:pt x="24" y="240"/>
                </a:lnTo>
                <a:lnTo>
                  <a:pt x="0" y="240"/>
                </a:lnTo>
                <a:lnTo>
                  <a:pt x="0" y="234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2767013" y="4493860"/>
            <a:ext cx="3838575" cy="9525"/>
          </a:xfrm>
          <a:prstGeom prst="rect">
            <a:avLst/>
          </a:pr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1" name="Freeform 11"/>
          <p:cNvSpPr>
            <a:spLocks noEditPoints="1"/>
          </p:cNvSpPr>
          <p:nvPr/>
        </p:nvSpPr>
        <p:spPr bwMode="auto">
          <a:xfrm>
            <a:off x="2762251" y="4498622"/>
            <a:ext cx="3848100" cy="381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24"/>
              </a:cxn>
              <a:cxn ang="0">
                <a:pos x="0" y="24"/>
              </a:cxn>
              <a:cxn ang="0">
                <a:pos x="0" y="0"/>
              </a:cxn>
              <a:cxn ang="0">
                <a:pos x="6" y="0"/>
              </a:cxn>
              <a:cxn ang="0">
                <a:pos x="312" y="0"/>
              </a:cxn>
              <a:cxn ang="0">
                <a:pos x="312" y="24"/>
              </a:cxn>
              <a:cxn ang="0">
                <a:pos x="306" y="24"/>
              </a:cxn>
              <a:cxn ang="0">
                <a:pos x="306" y="0"/>
              </a:cxn>
              <a:cxn ang="0">
                <a:pos x="312" y="0"/>
              </a:cxn>
              <a:cxn ang="0">
                <a:pos x="612" y="0"/>
              </a:cxn>
              <a:cxn ang="0">
                <a:pos x="612" y="24"/>
              </a:cxn>
              <a:cxn ang="0">
                <a:pos x="606" y="24"/>
              </a:cxn>
              <a:cxn ang="0">
                <a:pos x="606" y="0"/>
              </a:cxn>
              <a:cxn ang="0">
                <a:pos x="612" y="0"/>
              </a:cxn>
              <a:cxn ang="0">
                <a:pos x="912" y="0"/>
              </a:cxn>
              <a:cxn ang="0">
                <a:pos x="912" y="24"/>
              </a:cxn>
              <a:cxn ang="0">
                <a:pos x="906" y="24"/>
              </a:cxn>
              <a:cxn ang="0">
                <a:pos x="906" y="0"/>
              </a:cxn>
              <a:cxn ang="0">
                <a:pos x="912" y="0"/>
              </a:cxn>
              <a:cxn ang="0">
                <a:pos x="1218" y="0"/>
              </a:cxn>
              <a:cxn ang="0">
                <a:pos x="1218" y="24"/>
              </a:cxn>
              <a:cxn ang="0">
                <a:pos x="1212" y="24"/>
              </a:cxn>
              <a:cxn ang="0">
                <a:pos x="1212" y="0"/>
              </a:cxn>
              <a:cxn ang="0">
                <a:pos x="1218" y="0"/>
              </a:cxn>
              <a:cxn ang="0">
                <a:pos x="1518" y="0"/>
              </a:cxn>
              <a:cxn ang="0">
                <a:pos x="1518" y="24"/>
              </a:cxn>
              <a:cxn ang="0">
                <a:pos x="1512" y="24"/>
              </a:cxn>
              <a:cxn ang="0">
                <a:pos x="1512" y="0"/>
              </a:cxn>
              <a:cxn ang="0">
                <a:pos x="1518" y="0"/>
              </a:cxn>
              <a:cxn ang="0">
                <a:pos x="1818" y="0"/>
              </a:cxn>
              <a:cxn ang="0">
                <a:pos x="1818" y="24"/>
              </a:cxn>
              <a:cxn ang="0">
                <a:pos x="1812" y="24"/>
              </a:cxn>
              <a:cxn ang="0">
                <a:pos x="1812" y="0"/>
              </a:cxn>
              <a:cxn ang="0">
                <a:pos x="1818" y="0"/>
              </a:cxn>
              <a:cxn ang="0">
                <a:pos x="2124" y="0"/>
              </a:cxn>
              <a:cxn ang="0">
                <a:pos x="2124" y="24"/>
              </a:cxn>
              <a:cxn ang="0">
                <a:pos x="2118" y="24"/>
              </a:cxn>
              <a:cxn ang="0">
                <a:pos x="2118" y="0"/>
              </a:cxn>
              <a:cxn ang="0">
                <a:pos x="2124" y="0"/>
              </a:cxn>
              <a:cxn ang="0">
                <a:pos x="2424" y="0"/>
              </a:cxn>
              <a:cxn ang="0">
                <a:pos x="2424" y="24"/>
              </a:cxn>
              <a:cxn ang="0">
                <a:pos x="2418" y="24"/>
              </a:cxn>
              <a:cxn ang="0">
                <a:pos x="2418" y="0"/>
              </a:cxn>
              <a:cxn ang="0">
                <a:pos x="2424" y="0"/>
              </a:cxn>
            </a:cxnLst>
            <a:rect l="0" t="0" r="r" b="b"/>
            <a:pathLst>
              <a:path w="2424" h="24">
                <a:moveTo>
                  <a:pt x="6" y="0"/>
                </a:moveTo>
                <a:lnTo>
                  <a:pt x="6" y="24"/>
                </a:lnTo>
                <a:lnTo>
                  <a:pt x="0" y="24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312" y="0"/>
                </a:moveTo>
                <a:lnTo>
                  <a:pt x="312" y="24"/>
                </a:lnTo>
                <a:lnTo>
                  <a:pt x="306" y="24"/>
                </a:lnTo>
                <a:lnTo>
                  <a:pt x="306" y="0"/>
                </a:lnTo>
                <a:lnTo>
                  <a:pt x="312" y="0"/>
                </a:lnTo>
                <a:close/>
                <a:moveTo>
                  <a:pt x="612" y="0"/>
                </a:moveTo>
                <a:lnTo>
                  <a:pt x="612" y="24"/>
                </a:lnTo>
                <a:lnTo>
                  <a:pt x="606" y="24"/>
                </a:lnTo>
                <a:lnTo>
                  <a:pt x="606" y="0"/>
                </a:lnTo>
                <a:lnTo>
                  <a:pt x="612" y="0"/>
                </a:lnTo>
                <a:close/>
                <a:moveTo>
                  <a:pt x="912" y="0"/>
                </a:moveTo>
                <a:lnTo>
                  <a:pt x="912" y="24"/>
                </a:lnTo>
                <a:lnTo>
                  <a:pt x="906" y="24"/>
                </a:lnTo>
                <a:lnTo>
                  <a:pt x="906" y="0"/>
                </a:lnTo>
                <a:lnTo>
                  <a:pt x="912" y="0"/>
                </a:lnTo>
                <a:close/>
                <a:moveTo>
                  <a:pt x="1218" y="0"/>
                </a:moveTo>
                <a:lnTo>
                  <a:pt x="1218" y="24"/>
                </a:lnTo>
                <a:lnTo>
                  <a:pt x="1212" y="24"/>
                </a:lnTo>
                <a:lnTo>
                  <a:pt x="1212" y="0"/>
                </a:lnTo>
                <a:lnTo>
                  <a:pt x="1218" y="0"/>
                </a:lnTo>
                <a:close/>
                <a:moveTo>
                  <a:pt x="1518" y="0"/>
                </a:moveTo>
                <a:lnTo>
                  <a:pt x="1518" y="24"/>
                </a:lnTo>
                <a:lnTo>
                  <a:pt x="1512" y="24"/>
                </a:lnTo>
                <a:lnTo>
                  <a:pt x="1512" y="0"/>
                </a:lnTo>
                <a:lnTo>
                  <a:pt x="1518" y="0"/>
                </a:lnTo>
                <a:close/>
                <a:moveTo>
                  <a:pt x="1818" y="0"/>
                </a:moveTo>
                <a:lnTo>
                  <a:pt x="1818" y="24"/>
                </a:lnTo>
                <a:lnTo>
                  <a:pt x="1812" y="24"/>
                </a:lnTo>
                <a:lnTo>
                  <a:pt x="1812" y="0"/>
                </a:lnTo>
                <a:lnTo>
                  <a:pt x="1818" y="0"/>
                </a:lnTo>
                <a:close/>
                <a:moveTo>
                  <a:pt x="2124" y="0"/>
                </a:moveTo>
                <a:lnTo>
                  <a:pt x="2124" y="24"/>
                </a:lnTo>
                <a:lnTo>
                  <a:pt x="2118" y="24"/>
                </a:lnTo>
                <a:lnTo>
                  <a:pt x="2118" y="0"/>
                </a:lnTo>
                <a:lnTo>
                  <a:pt x="2124" y="0"/>
                </a:lnTo>
                <a:close/>
                <a:moveTo>
                  <a:pt x="2424" y="0"/>
                </a:moveTo>
                <a:lnTo>
                  <a:pt x="2424" y="24"/>
                </a:lnTo>
                <a:lnTo>
                  <a:pt x="2418" y="24"/>
                </a:lnTo>
                <a:lnTo>
                  <a:pt x="2418" y="0"/>
                </a:lnTo>
                <a:lnTo>
                  <a:pt x="2424" y="0"/>
                </a:lnTo>
                <a:close/>
              </a:path>
            </a:pathLst>
          </a:custGeom>
          <a:solidFill>
            <a:srgbClr val="868686"/>
          </a:solidFill>
          <a:ln w="6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2" name="Freeform 12"/>
          <p:cNvSpPr>
            <a:spLocks/>
          </p:cNvSpPr>
          <p:nvPr/>
        </p:nvSpPr>
        <p:spPr bwMode="auto">
          <a:xfrm>
            <a:off x="6040438" y="2746022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3" name="Freeform 13"/>
          <p:cNvSpPr>
            <a:spLocks noEditPoints="1"/>
          </p:cNvSpPr>
          <p:nvPr/>
        </p:nvSpPr>
        <p:spPr bwMode="auto">
          <a:xfrm>
            <a:off x="6035676" y="2741260"/>
            <a:ext cx="98425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7" y="163"/>
              </a:cxn>
              <a:cxn ang="0">
                <a:pos x="3" y="89"/>
              </a:cxn>
              <a:cxn ang="0">
                <a:pos x="0" y="83"/>
              </a:cxn>
              <a:cxn ang="0">
                <a:pos x="3" y="77"/>
              </a:cxn>
              <a:cxn ang="0">
                <a:pos x="77" y="3"/>
              </a:cxn>
              <a:cxn ang="0">
                <a:pos x="89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9"/>
              </a:cxn>
              <a:cxn ang="0">
                <a:pos x="89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7"/>
              </a:cxn>
              <a:cxn ang="0">
                <a:pos x="89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5" h="166">
                <a:moveTo>
                  <a:pt x="89" y="163"/>
                </a:moveTo>
                <a:cubicBezTo>
                  <a:pt x="85" y="166"/>
                  <a:pt x="80" y="166"/>
                  <a:pt x="77" y="163"/>
                </a:cubicBezTo>
                <a:lnTo>
                  <a:pt x="3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3" y="77"/>
                </a:cubicBezTo>
                <a:lnTo>
                  <a:pt x="77" y="3"/>
                </a:lnTo>
                <a:cubicBezTo>
                  <a:pt x="80" y="0"/>
                  <a:pt x="85" y="0"/>
                  <a:pt x="89" y="3"/>
                </a:cubicBezTo>
                <a:lnTo>
                  <a:pt x="163" y="77"/>
                </a:lnTo>
                <a:cubicBezTo>
                  <a:pt x="165" y="79"/>
                  <a:pt x="165" y="81"/>
                  <a:pt x="165" y="83"/>
                </a:cubicBezTo>
                <a:cubicBezTo>
                  <a:pt x="165" y="85"/>
                  <a:pt x="165" y="87"/>
                  <a:pt x="163" y="89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4"/>
                </a:lnTo>
                <a:lnTo>
                  <a:pt x="89" y="14"/>
                </a:lnTo>
                <a:lnTo>
                  <a:pt x="14" y="89"/>
                </a:lnTo>
                <a:lnTo>
                  <a:pt x="14" y="77"/>
                </a:lnTo>
                <a:lnTo>
                  <a:pt x="89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4" name="Freeform 14"/>
          <p:cNvSpPr>
            <a:spLocks/>
          </p:cNvSpPr>
          <p:nvPr/>
        </p:nvSpPr>
        <p:spPr bwMode="auto">
          <a:xfrm>
            <a:off x="5616576" y="2888897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9"/>
              </a:cxn>
              <a:cxn ang="0">
                <a:pos x="28" y="0"/>
              </a:cxn>
              <a:cxn ang="0">
                <a:pos x="56" y="29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9"/>
                </a:lnTo>
                <a:lnTo>
                  <a:pt x="28" y="0"/>
                </a:lnTo>
                <a:lnTo>
                  <a:pt x="56" y="29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5" name="Freeform 15"/>
          <p:cNvSpPr>
            <a:spLocks noEditPoints="1"/>
          </p:cNvSpPr>
          <p:nvPr/>
        </p:nvSpPr>
        <p:spPr bwMode="auto">
          <a:xfrm>
            <a:off x="5611813" y="2884135"/>
            <a:ext cx="98425" cy="100013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8"/>
              </a:cxn>
              <a:cxn ang="0">
                <a:pos x="0" y="83"/>
              </a:cxn>
              <a:cxn ang="0">
                <a:pos x="2" y="77"/>
              </a:cxn>
              <a:cxn ang="0">
                <a:pos x="77" y="3"/>
              </a:cxn>
              <a:cxn ang="0">
                <a:pos x="88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8"/>
              </a:cxn>
              <a:cxn ang="0">
                <a:pos x="88" y="163"/>
              </a:cxn>
              <a:cxn ang="0">
                <a:pos x="151" y="77"/>
              </a:cxn>
              <a:cxn ang="0">
                <a:pos x="151" y="88"/>
              </a:cxn>
              <a:cxn ang="0">
                <a:pos x="77" y="14"/>
              </a:cxn>
              <a:cxn ang="0">
                <a:pos x="88" y="14"/>
              </a:cxn>
              <a:cxn ang="0">
                <a:pos x="14" y="88"/>
              </a:cxn>
              <a:cxn ang="0">
                <a:pos x="14" y="77"/>
              </a:cxn>
              <a:cxn ang="0">
                <a:pos x="88" y="152"/>
              </a:cxn>
              <a:cxn ang="0">
                <a:pos x="77" y="152"/>
              </a:cxn>
              <a:cxn ang="0">
                <a:pos x="151" y="77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8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7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3" y="88"/>
                </a:cubicBezTo>
                <a:lnTo>
                  <a:pt x="88" y="163"/>
                </a:lnTo>
                <a:close/>
                <a:moveTo>
                  <a:pt x="151" y="77"/>
                </a:moveTo>
                <a:lnTo>
                  <a:pt x="151" y="88"/>
                </a:lnTo>
                <a:lnTo>
                  <a:pt x="77" y="14"/>
                </a:lnTo>
                <a:lnTo>
                  <a:pt x="88" y="14"/>
                </a:lnTo>
                <a:lnTo>
                  <a:pt x="14" y="88"/>
                </a:lnTo>
                <a:lnTo>
                  <a:pt x="14" y="77"/>
                </a:lnTo>
                <a:lnTo>
                  <a:pt x="88" y="152"/>
                </a:lnTo>
                <a:lnTo>
                  <a:pt x="77" y="152"/>
                </a:lnTo>
                <a:lnTo>
                  <a:pt x="151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6" name="Freeform 16"/>
          <p:cNvSpPr>
            <a:spLocks/>
          </p:cNvSpPr>
          <p:nvPr/>
        </p:nvSpPr>
        <p:spPr bwMode="auto">
          <a:xfrm>
            <a:off x="5229226" y="3020660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7" name="Freeform 17"/>
          <p:cNvSpPr>
            <a:spLocks noEditPoints="1"/>
          </p:cNvSpPr>
          <p:nvPr/>
        </p:nvSpPr>
        <p:spPr bwMode="auto">
          <a:xfrm>
            <a:off x="5224463" y="3015897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8"/>
              </a:cxn>
              <a:cxn ang="0">
                <a:pos x="0" y="83"/>
              </a:cxn>
              <a:cxn ang="0">
                <a:pos x="2" y="77"/>
              </a:cxn>
              <a:cxn ang="0">
                <a:pos x="77" y="3"/>
              </a:cxn>
              <a:cxn ang="0">
                <a:pos x="88" y="3"/>
              </a:cxn>
              <a:cxn ang="0">
                <a:pos x="162" y="77"/>
              </a:cxn>
              <a:cxn ang="0">
                <a:pos x="165" y="83"/>
              </a:cxn>
              <a:cxn ang="0">
                <a:pos x="162" y="88"/>
              </a:cxn>
              <a:cxn ang="0">
                <a:pos x="88" y="163"/>
              </a:cxn>
              <a:cxn ang="0">
                <a:pos x="151" y="77"/>
              </a:cxn>
              <a:cxn ang="0">
                <a:pos x="151" y="88"/>
              </a:cxn>
              <a:cxn ang="0">
                <a:pos x="77" y="14"/>
              </a:cxn>
              <a:cxn ang="0">
                <a:pos x="88" y="14"/>
              </a:cxn>
              <a:cxn ang="0">
                <a:pos x="13" y="88"/>
              </a:cxn>
              <a:cxn ang="0">
                <a:pos x="13" y="77"/>
              </a:cxn>
              <a:cxn ang="0">
                <a:pos x="88" y="152"/>
              </a:cxn>
              <a:cxn ang="0">
                <a:pos x="77" y="152"/>
              </a:cxn>
              <a:cxn ang="0">
                <a:pos x="151" y="77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8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2" y="77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2" y="88"/>
                </a:cubicBezTo>
                <a:lnTo>
                  <a:pt x="88" y="163"/>
                </a:lnTo>
                <a:close/>
                <a:moveTo>
                  <a:pt x="151" y="77"/>
                </a:moveTo>
                <a:lnTo>
                  <a:pt x="151" y="88"/>
                </a:lnTo>
                <a:lnTo>
                  <a:pt x="77" y="14"/>
                </a:lnTo>
                <a:lnTo>
                  <a:pt x="88" y="14"/>
                </a:lnTo>
                <a:lnTo>
                  <a:pt x="13" y="88"/>
                </a:lnTo>
                <a:lnTo>
                  <a:pt x="13" y="77"/>
                </a:lnTo>
                <a:lnTo>
                  <a:pt x="88" y="152"/>
                </a:lnTo>
                <a:lnTo>
                  <a:pt x="77" y="152"/>
                </a:lnTo>
                <a:lnTo>
                  <a:pt x="151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8" name="Freeform 18"/>
          <p:cNvSpPr>
            <a:spLocks/>
          </p:cNvSpPr>
          <p:nvPr/>
        </p:nvSpPr>
        <p:spPr bwMode="auto">
          <a:xfrm>
            <a:off x="4879976" y="3139722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79" name="Freeform 19"/>
          <p:cNvSpPr>
            <a:spLocks noEditPoints="1"/>
          </p:cNvSpPr>
          <p:nvPr/>
        </p:nvSpPr>
        <p:spPr bwMode="auto">
          <a:xfrm>
            <a:off x="4875213" y="3133372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8"/>
              </a:cxn>
              <a:cxn ang="0">
                <a:pos x="77" y="3"/>
              </a:cxn>
              <a:cxn ang="0">
                <a:pos x="88" y="3"/>
              </a:cxn>
              <a:cxn ang="0">
                <a:pos x="163" y="78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8"/>
              </a:cxn>
              <a:cxn ang="0">
                <a:pos x="152" y="89"/>
              </a:cxn>
              <a:cxn ang="0">
                <a:pos x="77" y="14"/>
              </a:cxn>
              <a:cxn ang="0">
                <a:pos x="88" y="14"/>
              </a:cxn>
              <a:cxn ang="0">
                <a:pos x="14" y="89"/>
              </a:cxn>
              <a:cxn ang="0">
                <a:pos x="14" y="78"/>
              </a:cxn>
              <a:cxn ang="0">
                <a:pos x="88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8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3" y="89"/>
                </a:cubicBezTo>
                <a:lnTo>
                  <a:pt x="88" y="163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4"/>
                </a:lnTo>
                <a:lnTo>
                  <a:pt x="88" y="14"/>
                </a:lnTo>
                <a:lnTo>
                  <a:pt x="14" y="89"/>
                </a:lnTo>
                <a:lnTo>
                  <a:pt x="14" y="78"/>
                </a:lnTo>
                <a:lnTo>
                  <a:pt x="88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0" name="Freeform 20"/>
          <p:cNvSpPr>
            <a:spLocks/>
          </p:cNvSpPr>
          <p:nvPr/>
        </p:nvSpPr>
        <p:spPr bwMode="auto">
          <a:xfrm>
            <a:off x="4572001" y="3242910"/>
            <a:ext cx="88900" cy="88900"/>
          </a:xfrm>
          <a:custGeom>
            <a:avLst/>
            <a:gdLst/>
            <a:ahLst/>
            <a:cxnLst>
              <a:cxn ang="0">
                <a:pos x="27" y="56"/>
              </a:cxn>
              <a:cxn ang="0">
                <a:pos x="0" y="28"/>
              </a:cxn>
              <a:cxn ang="0">
                <a:pos x="27" y="0"/>
              </a:cxn>
              <a:cxn ang="0">
                <a:pos x="56" y="28"/>
              </a:cxn>
              <a:cxn ang="0">
                <a:pos x="27" y="56"/>
              </a:cxn>
            </a:cxnLst>
            <a:rect l="0" t="0" r="r" b="b"/>
            <a:pathLst>
              <a:path w="56" h="56">
                <a:moveTo>
                  <a:pt x="27" y="56"/>
                </a:moveTo>
                <a:lnTo>
                  <a:pt x="0" y="28"/>
                </a:lnTo>
                <a:lnTo>
                  <a:pt x="27" y="0"/>
                </a:lnTo>
                <a:lnTo>
                  <a:pt x="56" y="28"/>
                </a:lnTo>
                <a:lnTo>
                  <a:pt x="27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1" name="Freeform 21"/>
          <p:cNvSpPr>
            <a:spLocks noEditPoints="1"/>
          </p:cNvSpPr>
          <p:nvPr/>
        </p:nvSpPr>
        <p:spPr bwMode="auto">
          <a:xfrm>
            <a:off x="4567238" y="3238147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8"/>
              </a:cxn>
              <a:cxn ang="0">
                <a:pos x="77" y="3"/>
              </a:cxn>
              <a:cxn ang="0">
                <a:pos x="88" y="3"/>
              </a:cxn>
              <a:cxn ang="0">
                <a:pos x="163" y="78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1" y="78"/>
              </a:cxn>
              <a:cxn ang="0">
                <a:pos x="151" y="89"/>
              </a:cxn>
              <a:cxn ang="0">
                <a:pos x="77" y="15"/>
              </a:cxn>
              <a:cxn ang="0">
                <a:pos x="88" y="15"/>
              </a:cxn>
              <a:cxn ang="0">
                <a:pos x="13" y="89"/>
              </a:cxn>
              <a:cxn ang="0">
                <a:pos x="13" y="78"/>
              </a:cxn>
              <a:cxn ang="0">
                <a:pos x="88" y="152"/>
              </a:cxn>
              <a:cxn ang="0">
                <a:pos x="77" y="152"/>
              </a:cxn>
              <a:cxn ang="0">
                <a:pos x="151" y="78"/>
              </a:cxn>
            </a:cxnLst>
            <a:rect l="0" t="0" r="r" b="b"/>
            <a:pathLst>
              <a:path w="165" h="167">
                <a:moveTo>
                  <a:pt x="88" y="163"/>
                </a:moveTo>
                <a:cubicBezTo>
                  <a:pt x="85" y="167"/>
                  <a:pt x="80" y="167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8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3" y="89"/>
                </a:cubicBezTo>
                <a:lnTo>
                  <a:pt x="88" y="163"/>
                </a:lnTo>
                <a:close/>
                <a:moveTo>
                  <a:pt x="151" y="78"/>
                </a:moveTo>
                <a:lnTo>
                  <a:pt x="151" y="89"/>
                </a:lnTo>
                <a:lnTo>
                  <a:pt x="77" y="15"/>
                </a:lnTo>
                <a:lnTo>
                  <a:pt x="88" y="15"/>
                </a:lnTo>
                <a:lnTo>
                  <a:pt x="13" y="89"/>
                </a:lnTo>
                <a:lnTo>
                  <a:pt x="13" y="78"/>
                </a:lnTo>
                <a:lnTo>
                  <a:pt x="88" y="152"/>
                </a:lnTo>
                <a:lnTo>
                  <a:pt x="77" y="152"/>
                </a:lnTo>
                <a:lnTo>
                  <a:pt x="151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2" name="Freeform 22"/>
          <p:cNvSpPr>
            <a:spLocks/>
          </p:cNvSpPr>
          <p:nvPr/>
        </p:nvSpPr>
        <p:spPr bwMode="auto">
          <a:xfrm>
            <a:off x="4305301" y="3333397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3" name="Freeform 23"/>
          <p:cNvSpPr>
            <a:spLocks noEditPoints="1"/>
          </p:cNvSpPr>
          <p:nvPr/>
        </p:nvSpPr>
        <p:spPr bwMode="auto">
          <a:xfrm>
            <a:off x="4300538" y="3327047"/>
            <a:ext cx="98425" cy="100013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7"/>
              </a:cxn>
              <a:cxn ang="0">
                <a:pos x="77" y="3"/>
              </a:cxn>
              <a:cxn ang="0">
                <a:pos x="88" y="3"/>
              </a:cxn>
              <a:cxn ang="0">
                <a:pos x="162" y="77"/>
              </a:cxn>
              <a:cxn ang="0">
                <a:pos x="165" y="83"/>
              </a:cxn>
              <a:cxn ang="0">
                <a:pos x="162" y="89"/>
              </a:cxn>
              <a:cxn ang="0">
                <a:pos x="88" y="163"/>
              </a:cxn>
              <a:cxn ang="0">
                <a:pos x="151" y="77"/>
              </a:cxn>
              <a:cxn ang="0">
                <a:pos x="151" y="89"/>
              </a:cxn>
              <a:cxn ang="0">
                <a:pos x="77" y="14"/>
              </a:cxn>
              <a:cxn ang="0">
                <a:pos x="88" y="14"/>
              </a:cxn>
              <a:cxn ang="0">
                <a:pos x="13" y="89"/>
              </a:cxn>
              <a:cxn ang="0">
                <a:pos x="13" y="77"/>
              </a:cxn>
              <a:cxn ang="0">
                <a:pos x="88" y="152"/>
              </a:cxn>
              <a:cxn ang="0">
                <a:pos x="77" y="152"/>
              </a:cxn>
              <a:cxn ang="0">
                <a:pos x="151" y="77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2" y="77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2" y="89"/>
                </a:cubicBezTo>
                <a:lnTo>
                  <a:pt x="88" y="163"/>
                </a:lnTo>
                <a:close/>
                <a:moveTo>
                  <a:pt x="151" y="77"/>
                </a:moveTo>
                <a:lnTo>
                  <a:pt x="151" y="89"/>
                </a:lnTo>
                <a:lnTo>
                  <a:pt x="77" y="14"/>
                </a:lnTo>
                <a:lnTo>
                  <a:pt x="88" y="14"/>
                </a:lnTo>
                <a:lnTo>
                  <a:pt x="13" y="89"/>
                </a:lnTo>
                <a:lnTo>
                  <a:pt x="13" y="77"/>
                </a:lnTo>
                <a:lnTo>
                  <a:pt x="88" y="152"/>
                </a:lnTo>
                <a:lnTo>
                  <a:pt x="77" y="152"/>
                </a:lnTo>
                <a:lnTo>
                  <a:pt x="151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4" name="Freeform 24"/>
          <p:cNvSpPr>
            <a:spLocks/>
          </p:cNvSpPr>
          <p:nvPr/>
        </p:nvSpPr>
        <p:spPr bwMode="auto">
          <a:xfrm>
            <a:off x="4084638" y="3408010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5" name="Freeform 25"/>
          <p:cNvSpPr>
            <a:spLocks noEditPoints="1"/>
          </p:cNvSpPr>
          <p:nvPr/>
        </p:nvSpPr>
        <p:spPr bwMode="auto">
          <a:xfrm>
            <a:off x="4079876" y="3401660"/>
            <a:ext cx="98425" cy="100013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8"/>
              </a:cxn>
              <a:cxn ang="0">
                <a:pos x="77" y="3"/>
              </a:cxn>
              <a:cxn ang="0">
                <a:pos x="88" y="3"/>
              </a:cxn>
              <a:cxn ang="0">
                <a:pos x="163" y="78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8"/>
              </a:cxn>
              <a:cxn ang="0">
                <a:pos x="152" y="89"/>
              </a:cxn>
              <a:cxn ang="0">
                <a:pos x="77" y="15"/>
              </a:cxn>
              <a:cxn ang="0">
                <a:pos x="88" y="15"/>
              </a:cxn>
              <a:cxn ang="0">
                <a:pos x="14" y="89"/>
              </a:cxn>
              <a:cxn ang="0">
                <a:pos x="14" y="78"/>
              </a:cxn>
              <a:cxn ang="0">
                <a:pos x="88" y="152"/>
              </a:cxn>
              <a:cxn ang="0">
                <a:pos x="77" y="152"/>
              </a:cxn>
              <a:cxn ang="0">
                <a:pos x="152" y="78"/>
              </a:cxn>
            </a:cxnLst>
            <a:rect l="0" t="0" r="r" b="b"/>
            <a:pathLst>
              <a:path w="165" h="167">
                <a:moveTo>
                  <a:pt x="88" y="163"/>
                </a:moveTo>
                <a:cubicBezTo>
                  <a:pt x="85" y="167"/>
                  <a:pt x="80" y="167"/>
                  <a:pt x="77" y="163"/>
                </a:cubicBezTo>
                <a:lnTo>
                  <a:pt x="2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2" y="78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8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3" y="89"/>
                </a:cubicBezTo>
                <a:lnTo>
                  <a:pt x="88" y="163"/>
                </a:lnTo>
                <a:close/>
                <a:moveTo>
                  <a:pt x="152" y="78"/>
                </a:moveTo>
                <a:lnTo>
                  <a:pt x="152" y="89"/>
                </a:lnTo>
                <a:lnTo>
                  <a:pt x="77" y="15"/>
                </a:lnTo>
                <a:lnTo>
                  <a:pt x="88" y="15"/>
                </a:lnTo>
                <a:lnTo>
                  <a:pt x="14" y="89"/>
                </a:lnTo>
                <a:lnTo>
                  <a:pt x="14" y="78"/>
                </a:lnTo>
                <a:lnTo>
                  <a:pt x="88" y="152"/>
                </a:lnTo>
                <a:lnTo>
                  <a:pt x="77" y="152"/>
                </a:lnTo>
                <a:lnTo>
                  <a:pt x="152" y="78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6" name="Freeform 26"/>
          <p:cNvSpPr>
            <a:spLocks/>
          </p:cNvSpPr>
          <p:nvPr/>
        </p:nvSpPr>
        <p:spPr bwMode="auto">
          <a:xfrm>
            <a:off x="3911601" y="3466747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7" name="Freeform 27"/>
          <p:cNvSpPr>
            <a:spLocks noEditPoints="1"/>
          </p:cNvSpPr>
          <p:nvPr/>
        </p:nvSpPr>
        <p:spPr bwMode="auto">
          <a:xfrm>
            <a:off x="3906838" y="3460397"/>
            <a:ext cx="98425" cy="100013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3" y="89"/>
              </a:cxn>
              <a:cxn ang="0">
                <a:pos x="0" y="83"/>
              </a:cxn>
              <a:cxn ang="0">
                <a:pos x="3" y="77"/>
              </a:cxn>
              <a:cxn ang="0">
                <a:pos x="77" y="3"/>
              </a:cxn>
              <a:cxn ang="0">
                <a:pos x="88" y="3"/>
              </a:cxn>
              <a:cxn ang="0">
                <a:pos x="163" y="77"/>
              </a:cxn>
              <a:cxn ang="0">
                <a:pos x="165" y="83"/>
              </a:cxn>
              <a:cxn ang="0">
                <a:pos x="163" y="89"/>
              </a:cxn>
              <a:cxn ang="0">
                <a:pos x="88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4"/>
              </a:cxn>
              <a:cxn ang="0">
                <a:pos x="88" y="14"/>
              </a:cxn>
              <a:cxn ang="0">
                <a:pos x="14" y="89"/>
              </a:cxn>
              <a:cxn ang="0">
                <a:pos x="14" y="77"/>
              </a:cxn>
              <a:cxn ang="0">
                <a:pos x="88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3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3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3" y="77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3" y="89"/>
                </a:cubicBezTo>
                <a:lnTo>
                  <a:pt x="88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4"/>
                </a:lnTo>
                <a:lnTo>
                  <a:pt x="88" y="14"/>
                </a:lnTo>
                <a:lnTo>
                  <a:pt x="14" y="89"/>
                </a:lnTo>
                <a:lnTo>
                  <a:pt x="14" y="77"/>
                </a:lnTo>
                <a:lnTo>
                  <a:pt x="88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8" name="Freeform 28"/>
          <p:cNvSpPr>
            <a:spLocks/>
          </p:cNvSpPr>
          <p:nvPr/>
        </p:nvSpPr>
        <p:spPr bwMode="auto">
          <a:xfrm>
            <a:off x="3786188" y="3508022"/>
            <a:ext cx="88900" cy="88900"/>
          </a:xfrm>
          <a:custGeom>
            <a:avLst/>
            <a:gdLst/>
            <a:ahLst/>
            <a:cxnLst>
              <a:cxn ang="0">
                <a:pos x="28" y="56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28" y="56"/>
              </a:cxn>
            </a:cxnLst>
            <a:rect l="0" t="0" r="r" b="b"/>
            <a:pathLst>
              <a:path w="56" h="56">
                <a:moveTo>
                  <a:pt x="28" y="56"/>
                </a:moveTo>
                <a:lnTo>
                  <a:pt x="0" y="28"/>
                </a:lnTo>
                <a:lnTo>
                  <a:pt x="28" y="0"/>
                </a:lnTo>
                <a:lnTo>
                  <a:pt x="56" y="28"/>
                </a:lnTo>
                <a:lnTo>
                  <a:pt x="28" y="56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89" name="Freeform 29"/>
          <p:cNvSpPr>
            <a:spLocks noEditPoints="1"/>
          </p:cNvSpPr>
          <p:nvPr/>
        </p:nvSpPr>
        <p:spPr bwMode="auto">
          <a:xfrm>
            <a:off x="3781426" y="3503260"/>
            <a:ext cx="98425" cy="98425"/>
          </a:xfrm>
          <a:custGeom>
            <a:avLst/>
            <a:gdLst/>
            <a:ahLst/>
            <a:cxnLst>
              <a:cxn ang="0">
                <a:pos x="88" y="163"/>
              </a:cxn>
              <a:cxn ang="0">
                <a:pos x="77" y="163"/>
              </a:cxn>
              <a:cxn ang="0">
                <a:pos x="2" y="89"/>
              </a:cxn>
              <a:cxn ang="0">
                <a:pos x="0" y="83"/>
              </a:cxn>
              <a:cxn ang="0">
                <a:pos x="2" y="77"/>
              </a:cxn>
              <a:cxn ang="0">
                <a:pos x="77" y="3"/>
              </a:cxn>
              <a:cxn ang="0">
                <a:pos x="88" y="3"/>
              </a:cxn>
              <a:cxn ang="0">
                <a:pos x="162" y="77"/>
              </a:cxn>
              <a:cxn ang="0">
                <a:pos x="165" y="83"/>
              </a:cxn>
              <a:cxn ang="0">
                <a:pos x="162" y="89"/>
              </a:cxn>
              <a:cxn ang="0">
                <a:pos x="88" y="163"/>
              </a:cxn>
              <a:cxn ang="0">
                <a:pos x="151" y="77"/>
              </a:cxn>
              <a:cxn ang="0">
                <a:pos x="151" y="89"/>
              </a:cxn>
              <a:cxn ang="0">
                <a:pos x="77" y="14"/>
              </a:cxn>
              <a:cxn ang="0">
                <a:pos x="88" y="14"/>
              </a:cxn>
              <a:cxn ang="0">
                <a:pos x="13" y="89"/>
              </a:cxn>
              <a:cxn ang="0">
                <a:pos x="13" y="77"/>
              </a:cxn>
              <a:cxn ang="0">
                <a:pos x="88" y="152"/>
              </a:cxn>
              <a:cxn ang="0">
                <a:pos x="77" y="152"/>
              </a:cxn>
              <a:cxn ang="0">
                <a:pos x="151" y="77"/>
              </a:cxn>
            </a:cxnLst>
            <a:rect l="0" t="0" r="r" b="b"/>
            <a:pathLst>
              <a:path w="165" h="166">
                <a:moveTo>
                  <a:pt x="88" y="163"/>
                </a:moveTo>
                <a:cubicBezTo>
                  <a:pt x="85" y="166"/>
                  <a:pt x="80" y="166"/>
                  <a:pt x="77" y="163"/>
                </a:cubicBezTo>
                <a:lnTo>
                  <a:pt x="2" y="89"/>
                </a:lnTo>
                <a:cubicBezTo>
                  <a:pt x="0" y="87"/>
                  <a:pt x="0" y="85"/>
                  <a:pt x="0" y="83"/>
                </a:cubicBezTo>
                <a:cubicBezTo>
                  <a:pt x="0" y="81"/>
                  <a:pt x="0" y="79"/>
                  <a:pt x="2" y="77"/>
                </a:cubicBezTo>
                <a:lnTo>
                  <a:pt x="77" y="3"/>
                </a:lnTo>
                <a:cubicBezTo>
                  <a:pt x="80" y="0"/>
                  <a:pt x="85" y="0"/>
                  <a:pt x="88" y="3"/>
                </a:cubicBezTo>
                <a:lnTo>
                  <a:pt x="162" y="77"/>
                </a:lnTo>
                <a:cubicBezTo>
                  <a:pt x="164" y="79"/>
                  <a:pt x="165" y="81"/>
                  <a:pt x="165" y="83"/>
                </a:cubicBezTo>
                <a:cubicBezTo>
                  <a:pt x="165" y="85"/>
                  <a:pt x="164" y="87"/>
                  <a:pt x="162" y="89"/>
                </a:cubicBezTo>
                <a:lnTo>
                  <a:pt x="88" y="163"/>
                </a:lnTo>
                <a:close/>
                <a:moveTo>
                  <a:pt x="151" y="77"/>
                </a:moveTo>
                <a:lnTo>
                  <a:pt x="151" y="89"/>
                </a:lnTo>
                <a:lnTo>
                  <a:pt x="77" y="14"/>
                </a:lnTo>
                <a:lnTo>
                  <a:pt x="88" y="14"/>
                </a:lnTo>
                <a:lnTo>
                  <a:pt x="13" y="89"/>
                </a:lnTo>
                <a:lnTo>
                  <a:pt x="13" y="77"/>
                </a:lnTo>
                <a:lnTo>
                  <a:pt x="88" y="152"/>
                </a:lnTo>
                <a:lnTo>
                  <a:pt x="77" y="152"/>
                </a:lnTo>
                <a:lnTo>
                  <a:pt x="151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90" name="Freeform 30"/>
          <p:cNvSpPr>
            <a:spLocks/>
          </p:cNvSpPr>
          <p:nvPr/>
        </p:nvSpPr>
        <p:spPr bwMode="auto">
          <a:xfrm>
            <a:off x="3709988" y="3535010"/>
            <a:ext cx="88900" cy="87313"/>
          </a:xfrm>
          <a:custGeom>
            <a:avLst/>
            <a:gdLst/>
            <a:ahLst/>
            <a:cxnLst>
              <a:cxn ang="0">
                <a:pos x="28" y="55"/>
              </a:cxn>
              <a:cxn ang="0">
                <a:pos x="0" y="27"/>
              </a:cxn>
              <a:cxn ang="0">
                <a:pos x="28" y="0"/>
              </a:cxn>
              <a:cxn ang="0">
                <a:pos x="56" y="27"/>
              </a:cxn>
              <a:cxn ang="0">
                <a:pos x="28" y="55"/>
              </a:cxn>
            </a:cxnLst>
            <a:rect l="0" t="0" r="r" b="b"/>
            <a:pathLst>
              <a:path w="56" h="55">
                <a:moveTo>
                  <a:pt x="28" y="55"/>
                </a:moveTo>
                <a:lnTo>
                  <a:pt x="0" y="27"/>
                </a:lnTo>
                <a:lnTo>
                  <a:pt x="28" y="0"/>
                </a:lnTo>
                <a:lnTo>
                  <a:pt x="56" y="27"/>
                </a:lnTo>
                <a:lnTo>
                  <a:pt x="28" y="55"/>
                </a:lnTo>
                <a:close/>
              </a:path>
            </a:pathLst>
          </a:custGeom>
          <a:solidFill>
            <a:srgbClr val="4F81B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91" name="Freeform 31"/>
          <p:cNvSpPr>
            <a:spLocks noEditPoints="1"/>
          </p:cNvSpPr>
          <p:nvPr/>
        </p:nvSpPr>
        <p:spPr bwMode="auto">
          <a:xfrm>
            <a:off x="3705226" y="3528660"/>
            <a:ext cx="98425" cy="98425"/>
          </a:xfrm>
          <a:custGeom>
            <a:avLst/>
            <a:gdLst/>
            <a:ahLst/>
            <a:cxnLst>
              <a:cxn ang="0">
                <a:pos x="89" y="163"/>
              </a:cxn>
              <a:cxn ang="0">
                <a:pos x="77" y="163"/>
              </a:cxn>
              <a:cxn ang="0">
                <a:pos x="3" y="89"/>
              </a:cxn>
              <a:cxn ang="0">
                <a:pos x="0" y="83"/>
              </a:cxn>
              <a:cxn ang="0">
                <a:pos x="3" y="77"/>
              </a:cxn>
              <a:cxn ang="0">
                <a:pos x="77" y="3"/>
              </a:cxn>
              <a:cxn ang="0">
                <a:pos x="89" y="3"/>
              </a:cxn>
              <a:cxn ang="0">
                <a:pos x="163" y="77"/>
              </a:cxn>
              <a:cxn ang="0">
                <a:pos x="166" y="83"/>
              </a:cxn>
              <a:cxn ang="0">
                <a:pos x="163" y="89"/>
              </a:cxn>
              <a:cxn ang="0">
                <a:pos x="89" y="163"/>
              </a:cxn>
              <a:cxn ang="0">
                <a:pos x="152" y="77"/>
              </a:cxn>
              <a:cxn ang="0">
                <a:pos x="152" y="89"/>
              </a:cxn>
              <a:cxn ang="0">
                <a:pos x="77" y="14"/>
              </a:cxn>
              <a:cxn ang="0">
                <a:pos x="89" y="14"/>
              </a:cxn>
              <a:cxn ang="0">
                <a:pos x="14" y="89"/>
              </a:cxn>
              <a:cxn ang="0">
                <a:pos x="14" y="77"/>
              </a:cxn>
              <a:cxn ang="0">
                <a:pos x="89" y="152"/>
              </a:cxn>
              <a:cxn ang="0">
                <a:pos x="77" y="152"/>
              </a:cxn>
              <a:cxn ang="0">
                <a:pos x="152" y="77"/>
              </a:cxn>
            </a:cxnLst>
            <a:rect l="0" t="0" r="r" b="b"/>
            <a:pathLst>
              <a:path w="166" h="166">
                <a:moveTo>
                  <a:pt x="89" y="163"/>
                </a:moveTo>
                <a:cubicBezTo>
                  <a:pt x="86" y="166"/>
                  <a:pt x="81" y="166"/>
                  <a:pt x="77" y="163"/>
                </a:cubicBezTo>
                <a:lnTo>
                  <a:pt x="3" y="89"/>
                </a:lnTo>
                <a:cubicBezTo>
                  <a:pt x="1" y="87"/>
                  <a:pt x="0" y="85"/>
                  <a:pt x="0" y="83"/>
                </a:cubicBezTo>
                <a:cubicBezTo>
                  <a:pt x="0" y="81"/>
                  <a:pt x="1" y="79"/>
                  <a:pt x="3" y="77"/>
                </a:cubicBezTo>
                <a:lnTo>
                  <a:pt x="77" y="3"/>
                </a:lnTo>
                <a:cubicBezTo>
                  <a:pt x="81" y="0"/>
                  <a:pt x="86" y="0"/>
                  <a:pt x="89" y="3"/>
                </a:cubicBezTo>
                <a:lnTo>
                  <a:pt x="163" y="77"/>
                </a:lnTo>
                <a:cubicBezTo>
                  <a:pt x="165" y="79"/>
                  <a:pt x="166" y="81"/>
                  <a:pt x="166" y="83"/>
                </a:cubicBezTo>
                <a:cubicBezTo>
                  <a:pt x="166" y="85"/>
                  <a:pt x="165" y="87"/>
                  <a:pt x="163" y="89"/>
                </a:cubicBezTo>
                <a:lnTo>
                  <a:pt x="89" y="163"/>
                </a:lnTo>
                <a:close/>
                <a:moveTo>
                  <a:pt x="152" y="77"/>
                </a:moveTo>
                <a:lnTo>
                  <a:pt x="152" y="89"/>
                </a:lnTo>
                <a:lnTo>
                  <a:pt x="77" y="14"/>
                </a:lnTo>
                <a:lnTo>
                  <a:pt x="89" y="14"/>
                </a:lnTo>
                <a:lnTo>
                  <a:pt x="14" y="89"/>
                </a:lnTo>
                <a:lnTo>
                  <a:pt x="14" y="77"/>
                </a:lnTo>
                <a:lnTo>
                  <a:pt x="89" y="152"/>
                </a:lnTo>
                <a:lnTo>
                  <a:pt x="77" y="152"/>
                </a:lnTo>
                <a:lnTo>
                  <a:pt x="152" y="77"/>
                </a:lnTo>
                <a:close/>
              </a:path>
            </a:pathLst>
          </a:custGeom>
          <a:solidFill>
            <a:srgbClr val="4A7EBB"/>
          </a:solidFill>
          <a:ln w="6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92" name="Freeform 32"/>
          <p:cNvSpPr>
            <a:spLocks/>
          </p:cNvSpPr>
          <p:nvPr/>
        </p:nvSpPr>
        <p:spPr bwMode="auto">
          <a:xfrm>
            <a:off x="3752851" y="2788885"/>
            <a:ext cx="2333625" cy="800100"/>
          </a:xfrm>
          <a:custGeom>
            <a:avLst/>
            <a:gdLst/>
            <a:ahLst/>
            <a:cxnLst>
              <a:cxn ang="0">
                <a:pos x="7" y="1330"/>
              </a:cxn>
              <a:cxn ang="0">
                <a:pos x="3911" y="2"/>
              </a:cxn>
              <a:cxn ang="0">
                <a:pos x="3921" y="7"/>
              </a:cxn>
              <a:cxn ang="0">
                <a:pos x="3916" y="17"/>
              </a:cxn>
              <a:cxn ang="0">
                <a:pos x="12" y="1345"/>
              </a:cxn>
              <a:cxn ang="0">
                <a:pos x="2" y="1340"/>
              </a:cxn>
              <a:cxn ang="0">
                <a:pos x="7" y="1330"/>
              </a:cxn>
            </a:cxnLst>
            <a:rect l="0" t="0" r="r" b="b"/>
            <a:pathLst>
              <a:path w="3922" h="1346">
                <a:moveTo>
                  <a:pt x="7" y="1330"/>
                </a:moveTo>
                <a:lnTo>
                  <a:pt x="3911" y="2"/>
                </a:lnTo>
                <a:cubicBezTo>
                  <a:pt x="3915" y="0"/>
                  <a:pt x="3920" y="3"/>
                  <a:pt x="3921" y="7"/>
                </a:cubicBezTo>
                <a:cubicBezTo>
                  <a:pt x="3922" y="11"/>
                  <a:pt x="3920" y="16"/>
                  <a:pt x="3916" y="17"/>
                </a:cubicBezTo>
                <a:lnTo>
                  <a:pt x="12" y="1345"/>
                </a:lnTo>
                <a:cubicBezTo>
                  <a:pt x="8" y="1346"/>
                  <a:pt x="3" y="1344"/>
                  <a:pt x="2" y="1340"/>
                </a:cubicBezTo>
                <a:cubicBezTo>
                  <a:pt x="0" y="1336"/>
                  <a:pt x="3" y="1331"/>
                  <a:pt x="7" y="1330"/>
                </a:cubicBez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193" name="Rectangle 33"/>
          <p:cNvSpPr>
            <a:spLocks noChangeArrowheads="1"/>
          </p:cNvSpPr>
          <p:nvPr/>
        </p:nvSpPr>
        <p:spPr bwMode="auto">
          <a:xfrm>
            <a:off x="3373438" y="2469797"/>
            <a:ext cx="12150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y = 3.5596x + 23.22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4" name="Rectangle 34"/>
          <p:cNvSpPr>
            <a:spLocks noChangeArrowheads="1"/>
          </p:cNvSpPr>
          <p:nvPr/>
        </p:nvSpPr>
        <p:spPr bwMode="auto">
          <a:xfrm>
            <a:off x="3970564" y="2686592"/>
            <a:ext cx="3606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R² = 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5" name="Rectangle 35"/>
          <p:cNvSpPr>
            <a:spLocks noChangeArrowheads="1"/>
          </p:cNvSpPr>
          <p:nvPr/>
        </p:nvSpPr>
        <p:spPr bwMode="auto">
          <a:xfrm>
            <a:off x="2428876" y="4430360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6" name="Rectangle 36"/>
          <p:cNvSpPr>
            <a:spLocks noChangeArrowheads="1"/>
          </p:cNvSpPr>
          <p:nvPr/>
        </p:nvSpPr>
        <p:spPr bwMode="auto">
          <a:xfrm>
            <a:off x="2428876" y="4065235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7" name="Rectangle 37"/>
          <p:cNvSpPr>
            <a:spLocks noChangeArrowheads="1"/>
          </p:cNvSpPr>
          <p:nvPr/>
        </p:nvSpPr>
        <p:spPr bwMode="auto">
          <a:xfrm>
            <a:off x="2428876" y="3700110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24.0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8" name="Rectangle 38"/>
          <p:cNvSpPr>
            <a:spLocks noChangeArrowheads="1"/>
          </p:cNvSpPr>
          <p:nvPr/>
        </p:nvSpPr>
        <p:spPr bwMode="auto">
          <a:xfrm>
            <a:off x="2428876" y="3334985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26.0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9" name="Rectangle 39"/>
          <p:cNvSpPr>
            <a:spLocks noChangeArrowheads="1"/>
          </p:cNvSpPr>
          <p:nvPr/>
        </p:nvSpPr>
        <p:spPr bwMode="auto">
          <a:xfrm>
            <a:off x="2428876" y="2969860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28.0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0" name="Rectangle 40"/>
          <p:cNvSpPr>
            <a:spLocks noChangeArrowheads="1"/>
          </p:cNvSpPr>
          <p:nvPr/>
        </p:nvSpPr>
        <p:spPr bwMode="auto">
          <a:xfrm>
            <a:off x="2428876" y="260632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30.0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1" name="Rectangle 41"/>
          <p:cNvSpPr>
            <a:spLocks noChangeArrowheads="1"/>
          </p:cNvSpPr>
          <p:nvPr/>
        </p:nvSpPr>
        <p:spPr bwMode="auto">
          <a:xfrm>
            <a:off x="2428876" y="2241197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32.0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2" name="Rectangle 42"/>
          <p:cNvSpPr>
            <a:spLocks noChangeArrowheads="1"/>
          </p:cNvSpPr>
          <p:nvPr/>
        </p:nvSpPr>
        <p:spPr bwMode="auto">
          <a:xfrm>
            <a:off x="2659063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3" name="Rectangle 43"/>
          <p:cNvSpPr>
            <a:spLocks noChangeArrowheads="1"/>
          </p:cNvSpPr>
          <p:nvPr/>
        </p:nvSpPr>
        <p:spPr bwMode="auto">
          <a:xfrm>
            <a:off x="3138488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0.25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4" name="Rectangle 44"/>
          <p:cNvSpPr>
            <a:spLocks noChangeArrowheads="1"/>
          </p:cNvSpPr>
          <p:nvPr/>
        </p:nvSpPr>
        <p:spPr bwMode="auto">
          <a:xfrm>
            <a:off x="3617913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5" name="Rectangle 45"/>
          <p:cNvSpPr>
            <a:spLocks noChangeArrowheads="1"/>
          </p:cNvSpPr>
          <p:nvPr/>
        </p:nvSpPr>
        <p:spPr bwMode="auto">
          <a:xfrm>
            <a:off x="4098926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0.75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6" name="Rectangle 46"/>
          <p:cNvSpPr>
            <a:spLocks noChangeArrowheads="1"/>
          </p:cNvSpPr>
          <p:nvPr/>
        </p:nvSpPr>
        <p:spPr bwMode="auto">
          <a:xfrm>
            <a:off x="4578351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7" name="Rectangle 47"/>
          <p:cNvSpPr>
            <a:spLocks noChangeArrowheads="1"/>
          </p:cNvSpPr>
          <p:nvPr/>
        </p:nvSpPr>
        <p:spPr bwMode="auto">
          <a:xfrm>
            <a:off x="5057776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1.25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8" name="Rectangle 48"/>
          <p:cNvSpPr>
            <a:spLocks noChangeArrowheads="1"/>
          </p:cNvSpPr>
          <p:nvPr/>
        </p:nvSpPr>
        <p:spPr bwMode="auto">
          <a:xfrm>
            <a:off x="5537201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9" name="Rectangle 49"/>
          <p:cNvSpPr>
            <a:spLocks noChangeArrowheads="1"/>
          </p:cNvSpPr>
          <p:nvPr/>
        </p:nvSpPr>
        <p:spPr bwMode="auto">
          <a:xfrm>
            <a:off x="6016626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1.75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0" name="Rectangle 50"/>
          <p:cNvSpPr>
            <a:spLocks noChangeArrowheads="1"/>
          </p:cNvSpPr>
          <p:nvPr/>
        </p:nvSpPr>
        <p:spPr bwMode="auto">
          <a:xfrm>
            <a:off x="6496051" y="463197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2.00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48229" y="4771712"/>
            <a:ext cx="190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 – Slope, km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1250587" y="3236204"/>
            <a:ext cx="193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Intercept,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237" y="277653"/>
            <a:ext cx="6793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Seven Models Have A Mean A of 3.57 </a:t>
            </a:r>
            <a:r>
              <a:rPr lang="en-US" sz="2800" dirty="0" smtClean="0">
                <a:latin typeface="Symbol" pitchFamily="18" charset="2"/>
              </a:rPr>
              <a:t>m</a:t>
            </a:r>
            <a:r>
              <a:rPr lang="en-US" sz="2800" dirty="0" smtClean="0"/>
              <a:t>W/m</a:t>
            </a:r>
            <a:r>
              <a:rPr lang="en-US" sz="2800" baseline="30000" dirty="0" smtClean="0"/>
              <a:t>3</a:t>
            </a:r>
            <a:endParaRPr lang="en-US" sz="28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2515989" y="927280"/>
            <a:ext cx="4112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Models: 1, 1a, 2, 6, 8, 9, 10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33770" y="1968320"/>
            <a:ext cx="7676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From plots of Q vs. A for True Depth Equal to 10 km</a:t>
            </a:r>
            <a:endParaRPr lang="en-US" sz="2800" dirty="0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0321" y="2611576"/>
            <a:ext cx="3683358" cy="365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725180" y="6387922"/>
            <a:ext cx="3693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True basal heat flow, Q</a:t>
            </a:r>
            <a:r>
              <a:rPr lang="en-US" baseline="-25000" dirty="0" smtClean="0"/>
              <a:t>f</a:t>
            </a:r>
            <a:r>
              <a:rPr lang="en-US" dirty="0" smtClean="0"/>
              <a:t>, 25.0 mW/m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237" y="264774"/>
            <a:ext cx="6793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Seven Models Have A Mean A of 3.57 </a:t>
            </a:r>
            <a:r>
              <a:rPr lang="en-US" sz="2800" dirty="0" smtClean="0">
                <a:latin typeface="Symbol" pitchFamily="18" charset="2"/>
              </a:rPr>
              <a:t>m</a:t>
            </a:r>
            <a:r>
              <a:rPr lang="en-US" sz="2800" dirty="0" smtClean="0"/>
              <a:t>W/m</a:t>
            </a:r>
            <a:r>
              <a:rPr lang="en-US" sz="2800" baseline="30000" dirty="0" smtClean="0"/>
              <a:t>3</a:t>
            </a:r>
            <a:endParaRPr lang="en-US" sz="28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2515989" y="914401"/>
            <a:ext cx="4112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Models: 1, 1a, 2, 6, 8, 9, 10</a:t>
            </a:r>
            <a:endParaRPr lang="en-US" sz="2800" dirty="0"/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1121" y="2537048"/>
            <a:ext cx="3781758" cy="374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63104" y="1852411"/>
            <a:ext cx="6217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From plots of Intercept vs. Depth – Slope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47430" y="6375043"/>
            <a:ext cx="3649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True basal heat flow, Q</a:t>
            </a:r>
            <a:r>
              <a:rPr lang="en-US" baseline="-25000" dirty="0" smtClean="0"/>
              <a:t>f</a:t>
            </a:r>
            <a:r>
              <a:rPr lang="en-US" dirty="0" smtClean="0"/>
              <a:t>, 25.0 mW/m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9947" y="605205"/>
            <a:ext cx="4224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The Four Additional Models</a:t>
            </a:r>
            <a:endParaRPr lang="en-US" sz="28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3224516" y="1254832"/>
            <a:ext cx="2694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Models: 3, 4, 5, 7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33770" y="2295872"/>
            <a:ext cx="7676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From plots of Q vs. A for True Depth Equal to 10 km</a:t>
            </a:r>
            <a:endParaRPr lang="en-US" sz="2800" dirty="0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5707" y="3303633"/>
            <a:ext cx="3832586" cy="223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747430" y="5624293"/>
            <a:ext cx="3649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True basal heat flow, Q</a:t>
            </a:r>
            <a:r>
              <a:rPr lang="en-US" baseline="-25000" dirty="0" smtClean="0"/>
              <a:t>f</a:t>
            </a:r>
            <a:r>
              <a:rPr lang="en-US" dirty="0" smtClean="0"/>
              <a:t>, 25.0 mW/m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9947" y="673445"/>
            <a:ext cx="4224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The Four Additional Models</a:t>
            </a:r>
            <a:endParaRPr lang="en-US" sz="28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3224516" y="1323072"/>
            <a:ext cx="2694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Models: 3, 4, 5, 7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63104" y="2248203"/>
            <a:ext cx="6217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From plots of Intercept vs. Depth – Slope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747430" y="5450993"/>
            <a:ext cx="3649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True basal heat flow, Q</a:t>
            </a:r>
            <a:r>
              <a:rPr lang="en-US" baseline="-25000" dirty="0" smtClean="0"/>
              <a:t>f</a:t>
            </a:r>
            <a:r>
              <a:rPr lang="en-US" dirty="0" smtClean="0"/>
              <a:t>, 25.0 mW/m</a:t>
            </a:r>
            <a:r>
              <a:rPr lang="en-US" baseline="30000" dirty="0" smtClean="0"/>
              <a:t>2</a:t>
            </a:r>
            <a:endParaRPr lang="en-US" dirty="0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9664" y="3225215"/>
            <a:ext cx="3684672" cy="214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586" y="1574326"/>
            <a:ext cx="803482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/>
              <a:t>The Intercept vs. Depth – Slope Relationship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/>
              <a:t>Suggests a Method to Correct for</a:t>
            </a:r>
            <a:r>
              <a:rPr lang="en-US" sz="3200" dirty="0"/>
              <a:t> </a:t>
            </a:r>
            <a:r>
              <a:rPr lang="en-US" sz="3200" dirty="0" smtClean="0"/>
              <a:t>or Model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/>
              <a:t>the Impact of Horizontal Heat Transfer on the 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/>
              <a:t>Linear Relationship Between Surface Heat Flow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/>
              <a:t>and Heat Production.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408164" y="1338235"/>
            <a:ext cx="4327673" cy="4181530"/>
            <a:chOff x="2382353" y="1427031"/>
            <a:chExt cx="4327673" cy="4181530"/>
          </a:xfrm>
        </p:grpSpPr>
        <p:grpSp>
          <p:nvGrpSpPr>
            <p:cNvPr id="2" name="Group 1"/>
            <p:cNvGrpSpPr/>
            <p:nvPr/>
          </p:nvGrpSpPr>
          <p:grpSpPr>
            <a:xfrm>
              <a:off x="2784737" y="1641737"/>
              <a:ext cx="3574526" cy="3574527"/>
              <a:chOff x="1911928" y="1814944"/>
              <a:chExt cx="3574526" cy="3574527"/>
            </a:xfrm>
          </p:grpSpPr>
          <p:cxnSp>
            <p:nvCxnSpPr>
              <p:cNvPr id="3" name="Straight Connector 2"/>
              <p:cNvCxnSpPr/>
              <p:nvPr/>
            </p:nvCxnSpPr>
            <p:spPr>
              <a:xfrm rot="5400000">
                <a:off x="124691" y="3602181"/>
                <a:ext cx="357447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/>
              <p:cNvCxnSpPr/>
              <p:nvPr/>
            </p:nvCxnSpPr>
            <p:spPr>
              <a:xfrm rot="10800000">
                <a:off x="1911981" y="5389471"/>
                <a:ext cx="357447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flipV="1">
              <a:off x="3089554" y="1612638"/>
              <a:ext cx="2951018" cy="16209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089554" y="2033816"/>
              <a:ext cx="2951018" cy="16209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089554" y="2454994"/>
              <a:ext cx="2951018" cy="16209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089554" y="2876172"/>
              <a:ext cx="2951018" cy="16209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089554" y="3297352"/>
              <a:ext cx="2951018" cy="16209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798618" y="3144972"/>
              <a:ext cx="339436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979156" y="4184073"/>
              <a:ext cx="207818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16200000">
              <a:off x="734786" y="3248774"/>
              <a:ext cx="36336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Intercept, Reduced Heat Flow, Q, mW/m</a:t>
              </a:r>
              <a:r>
                <a:rPr lang="en-US" sz="1600" baseline="30000" dirty="0" smtClean="0"/>
                <a:t>2</a:t>
              </a:r>
              <a:endParaRPr lang="en-US" sz="1600" baseline="30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82640" y="5270007"/>
              <a:ext cx="24521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True Depth, b, – Slope (km)</a:t>
              </a:r>
              <a:endParaRPr lang="en-US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85148" y="1427031"/>
              <a:ext cx="679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f</a:t>
              </a:r>
              <a:r>
                <a:rPr lang="en-US" dirty="0" smtClean="0"/>
                <a:t>=x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85148" y="1828821"/>
              <a:ext cx="679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f</a:t>
              </a:r>
              <a:r>
                <a:rPr lang="en-US" dirty="0" smtClean="0"/>
                <a:t>=x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85148" y="3172695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r>
                <a:rPr lang="en-US" baseline="-25000" dirty="0" smtClean="0"/>
                <a:t>f</a:t>
              </a:r>
              <a:r>
                <a:rPr lang="en-US" dirty="0" smtClean="0"/>
                <a:t>=x</a:t>
              </a:r>
              <a:r>
                <a:rPr lang="en-US" baseline="-25000" dirty="0" smtClean="0"/>
                <a:t>m</a:t>
              </a:r>
              <a:endParaRPr lang="en-US" baseline="-25000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6146250" y="2452264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...</a:t>
              </a:r>
              <a:endParaRPr lang="en-US" dirty="0"/>
            </a:p>
          </p:txBody>
        </p:sp>
        <p:graphicFrame>
          <p:nvGraphicFramePr>
            <p:cNvPr id="90114" name="Object 2"/>
            <p:cNvGraphicFramePr>
              <a:graphicFrameLocks noChangeAspect="1"/>
            </p:cNvGraphicFramePr>
            <p:nvPr/>
          </p:nvGraphicFramePr>
          <p:xfrm>
            <a:off x="4349008" y="4150893"/>
            <a:ext cx="2054918" cy="975290"/>
          </p:xfrm>
          <a:graphic>
            <a:graphicData uri="http://schemas.openxmlformats.org/presentationml/2006/ole">
              <p:oleObj spid="_x0000_s90114" name="Equation" r:id="rId3" imgW="1765080" imgH="83808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TextBox 702"/>
          <p:cNvSpPr txBox="1"/>
          <p:nvPr/>
        </p:nvSpPr>
        <p:spPr>
          <a:xfrm>
            <a:off x="3656814" y="346370"/>
            <a:ext cx="1830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Symbol Table</a:t>
            </a:r>
            <a:endParaRPr lang="en-US" sz="2400" dirty="0"/>
          </a:p>
        </p:txBody>
      </p:sp>
      <p:graphicFrame>
        <p:nvGraphicFramePr>
          <p:cNvPr id="138944" name="Object 704"/>
          <p:cNvGraphicFramePr>
            <a:graphicFrameLocks noChangeAspect="1"/>
          </p:cNvGraphicFramePr>
          <p:nvPr/>
        </p:nvGraphicFramePr>
        <p:xfrm>
          <a:off x="907093" y="955965"/>
          <a:ext cx="7329816" cy="5555672"/>
        </p:xfrm>
        <a:graphic>
          <a:graphicData uri="http://schemas.openxmlformats.org/presentationml/2006/ole">
            <p:oleObj spid="_x0000_s138944" name="Document" r:id="rId3" imgW="6086467" imgH="461310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2852" y="663741"/>
            <a:ext cx="5718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 Comment on the Linear Regressions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76282" y="1481648"/>
            <a:ext cx="7714356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2800" dirty="0" smtClean="0"/>
              <a:t>Linear regressions applied using MS Excel</a:t>
            </a:r>
            <a:r>
              <a:rPr lang="en-US" sz="3200" dirty="0" smtClean="0"/>
              <a:t>®</a:t>
            </a:r>
            <a:r>
              <a:rPr lang="en-US" sz="2800" dirty="0" smtClean="0"/>
              <a:t> </a:t>
            </a:r>
          </a:p>
          <a:p>
            <a:pPr marL="347663" indent="-34766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The Minitab statistical analysis software package</a:t>
            </a:r>
          </a:p>
          <a:p>
            <a:pPr marL="347663" indent="-34766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xfitexy.c from Numerical Recipes in C, Press et al.</a:t>
            </a:r>
          </a:p>
          <a:p>
            <a:pPr marL="347663" indent="-34766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The method of York and Evensen (</a:t>
            </a:r>
            <a:r>
              <a:rPr lang="en-US" sz="2800" smtClean="0">
                <a:solidFill>
                  <a:schemeClr val="bg1">
                    <a:lumMod val="50000"/>
                  </a:schemeClr>
                </a:solidFill>
              </a:rPr>
              <a:t>2004)</a:t>
            </a:r>
          </a:p>
          <a:p>
            <a:pPr marL="347663" indent="-347663">
              <a:buFont typeface="Arial" pitchFamily="34" charset="0"/>
              <a:buChar char="•"/>
            </a:pPr>
            <a:r>
              <a:rPr lang="en-US" sz="2800" smtClean="0"/>
              <a:t>The last 3 methods attempted but not reported</a:t>
            </a:r>
            <a:br>
              <a:rPr lang="en-US" sz="2800" smtClean="0"/>
            </a:br>
            <a:r>
              <a:rPr lang="en-US" sz="2800" smtClean="0"/>
              <a:t>in the present study</a:t>
            </a:r>
          </a:p>
          <a:p>
            <a:pPr marL="347663" indent="-347663">
              <a:buFont typeface="Arial" pitchFamily="34" charset="0"/>
              <a:buChar char="•"/>
            </a:pPr>
            <a:r>
              <a:rPr lang="en-US" sz="2800" smtClean="0"/>
              <a:t>Regression method and results require additional</a:t>
            </a:r>
            <a:br>
              <a:rPr lang="en-US" sz="2800" smtClean="0"/>
            </a:br>
            <a:r>
              <a:rPr lang="en-US" sz="2800" smtClean="0"/>
              <a:t>investigation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000484" y="2499410"/>
            <a:ext cx="5143033" cy="3172824"/>
            <a:chOff x="2155032" y="2017773"/>
            <a:chExt cx="5143033" cy="3172824"/>
          </a:xfrm>
        </p:grpSpPr>
        <p:grpSp>
          <p:nvGrpSpPr>
            <p:cNvPr id="2" name="Group 1"/>
            <p:cNvGrpSpPr/>
            <p:nvPr/>
          </p:nvGrpSpPr>
          <p:grpSpPr>
            <a:xfrm>
              <a:off x="2155032" y="2017773"/>
              <a:ext cx="4833937" cy="2822455"/>
              <a:chOff x="2155032" y="2017773"/>
              <a:chExt cx="4833937" cy="2822455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2160692" y="2028016"/>
                <a:ext cx="4828277" cy="28122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2155032" y="2979801"/>
                <a:ext cx="4829175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5400000">
                <a:off x="2687533" y="2508313"/>
                <a:ext cx="942975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5400000">
                <a:off x="3652731" y="2503549"/>
                <a:ext cx="952504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>
                <a:off x="4636988" y="2508313"/>
                <a:ext cx="942975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5573623" y="2498787"/>
                <a:ext cx="962028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2464128" y="2376861"/>
              <a:ext cx="4833937" cy="2813736"/>
              <a:chOff x="2155032" y="2016249"/>
              <a:chExt cx="4833937" cy="2813736"/>
            </a:xfrm>
            <a:noFill/>
          </p:grpSpPr>
          <p:sp>
            <p:nvSpPr>
              <p:cNvPr id="10" name="Rectangle 9"/>
              <p:cNvSpPr/>
              <p:nvPr/>
            </p:nvSpPr>
            <p:spPr>
              <a:xfrm>
                <a:off x="2160692" y="2017773"/>
                <a:ext cx="4828277" cy="281221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155032" y="2789301"/>
                <a:ext cx="482917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5668111" y="2402775"/>
                <a:ext cx="77305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4715611" y="2402775"/>
                <a:ext cx="77305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3734536" y="2402775"/>
                <a:ext cx="77305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2772511" y="2402775"/>
                <a:ext cx="77305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/>
          <p:cNvSpPr txBox="1"/>
          <p:nvPr/>
        </p:nvSpPr>
        <p:spPr>
          <a:xfrm>
            <a:off x="3352435" y="282607"/>
            <a:ext cx="243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Procedure (3 of 6)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612" y="1262130"/>
            <a:ext cx="72387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dirty="0" smtClean="0"/>
              <a:t>This model with five heat production domains is shown overlain on the </a:t>
            </a:r>
            <a:br>
              <a:rPr lang="en-US" dirty="0" smtClean="0"/>
            </a:br>
            <a:r>
              <a:rPr lang="en-US" dirty="0" smtClean="0"/>
              <a:t>first model:</a:t>
            </a:r>
          </a:p>
          <a:p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6896049" y="3251183"/>
            <a:ext cx="78426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53274" y="3062268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 km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410817" y="2989641"/>
            <a:ext cx="954917" cy="158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76328" y="2805091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10 km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435" y="385638"/>
            <a:ext cx="243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Procedure (4 of 6)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6098" y="1232943"/>
            <a:ext cx="823180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Repeat... decrease the depth to the base of the heat production domains...</a:t>
            </a:r>
            <a:br>
              <a:rPr lang="en-US" dirty="0" smtClean="0"/>
            </a:br>
            <a:r>
              <a:rPr lang="en-US" dirty="0" smtClean="0"/>
              <a:t>keeping the same heat production values and their spatial distribution</a:t>
            </a:r>
          </a:p>
          <a:p>
            <a:pPr marL="347663" indent="-347663">
              <a:buFont typeface="Wingdings" pitchFamily="2" charset="2"/>
              <a:buChar char="§"/>
            </a:pP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I.e., construct yet another two-dimensional heat transfer model implementing the</a:t>
            </a:r>
            <a:br>
              <a:rPr lang="en-US" dirty="0" smtClean="0"/>
            </a:br>
            <a:r>
              <a:rPr lang="en-US" dirty="0" smtClean="0"/>
              <a:t>uniform heat production distribution but with a depth to the base of the</a:t>
            </a:r>
            <a:br>
              <a:rPr lang="en-US" dirty="0" smtClean="0"/>
            </a:br>
            <a:r>
              <a:rPr lang="en-US" dirty="0" smtClean="0"/>
              <a:t>heat production domains 1 km less than the previous model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The depth of the uniform heat production domains is kept the same across</a:t>
            </a:r>
            <a:br>
              <a:rPr lang="en-US" dirty="0" smtClean="0"/>
            </a:br>
            <a:r>
              <a:rPr lang="en-US" dirty="0" smtClean="0"/>
              <a:t>the two-dimensional heat transfer model space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Repeat until the heat production domain depths are zero.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And as always, basal heat flow, Q</a:t>
            </a:r>
            <a:r>
              <a:rPr lang="en-US" baseline="-25000" dirty="0" smtClean="0"/>
              <a:t>f</a:t>
            </a:r>
            <a:r>
              <a:rPr lang="en-US" dirty="0" smtClean="0"/>
              <a:t>, is 25.0 mW/m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See next slide: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5576539" y="4597783"/>
            <a:ext cx="914400" cy="25757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1405911" y="1285290"/>
            <a:ext cx="6300787" cy="4421937"/>
            <a:chOff x="1393032" y="989073"/>
            <a:chExt cx="6300787" cy="4421937"/>
          </a:xfrm>
        </p:grpSpPr>
        <p:grpSp>
          <p:nvGrpSpPr>
            <p:cNvPr id="2" name="Group 1"/>
            <p:cNvGrpSpPr/>
            <p:nvPr/>
          </p:nvGrpSpPr>
          <p:grpSpPr>
            <a:xfrm>
              <a:off x="1393032" y="989073"/>
              <a:ext cx="4833937" cy="2822455"/>
              <a:chOff x="2155032" y="2017773"/>
              <a:chExt cx="4833937" cy="2822455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2160692" y="2028016"/>
                <a:ext cx="4828277" cy="28122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2155032" y="2979801"/>
                <a:ext cx="4829175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5400000">
                <a:off x="2687533" y="2508313"/>
                <a:ext cx="942975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5400000">
                <a:off x="3652731" y="2503549"/>
                <a:ext cx="952504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>
                <a:off x="4636988" y="2508313"/>
                <a:ext cx="942975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5573623" y="2498787"/>
                <a:ext cx="962028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1764507" y="1311399"/>
              <a:ext cx="4833937" cy="2813736"/>
              <a:chOff x="2155032" y="2016249"/>
              <a:chExt cx="4833937" cy="2813736"/>
            </a:xfrm>
            <a:solidFill>
              <a:schemeClr val="bg1"/>
            </a:solidFill>
          </p:grpSpPr>
          <p:sp>
            <p:nvSpPr>
              <p:cNvPr id="10" name="Rectangle 9"/>
              <p:cNvSpPr/>
              <p:nvPr/>
            </p:nvSpPr>
            <p:spPr>
              <a:xfrm>
                <a:off x="2160692" y="2017773"/>
                <a:ext cx="4828277" cy="281221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155032" y="2789301"/>
                <a:ext cx="482917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5668111" y="2402775"/>
                <a:ext cx="77305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4715611" y="2402775"/>
                <a:ext cx="77305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3734536" y="2402775"/>
                <a:ext cx="77305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2772511" y="2402775"/>
                <a:ext cx="773052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2135982" y="1665348"/>
              <a:ext cx="4833937" cy="2812212"/>
              <a:chOff x="2155032" y="2017773"/>
              <a:chExt cx="4833937" cy="2812212"/>
            </a:xfrm>
            <a:solidFill>
              <a:schemeClr val="bg1"/>
            </a:solidFill>
          </p:grpSpPr>
          <p:sp>
            <p:nvSpPr>
              <p:cNvPr id="17" name="Rectangle 16"/>
              <p:cNvSpPr/>
              <p:nvPr/>
            </p:nvSpPr>
            <p:spPr>
              <a:xfrm>
                <a:off x="2160692" y="2017773"/>
                <a:ext cx="4828277" cy="281221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155032" y="2589276"/>
                <a:ext cx="482917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5772124" y="2306763"/>
                <a:ext cx="56502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4819624" y="2306763"/>
                <a:ext cx="56502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3838549" y="2306763"/>
                <a:ext cx="56502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2876524" y="2306763"/>
                <a:ext cx="56502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2497932" y="1989198"/>
              <a:ext cx="4833937" cy="2812212"/>
              <a:chOff x="2155032" y="2017773"/>
              <a:chExt cx="4833937" cy="2812212"/>
            </a:xfrm>
            <a:solidFill>
              <a:schemeClr val="bg1"/>
            </a:solidFill>
          </p:grpSpPr>
          <p:sp>
            <p:nvSpPr>
              <p:cNvPr id="24" name="Rectangle 23"/>
              <p:cNvSpPr/>
              <p:nvPr/>
            </p:nvSpPr>
            <p:spPr>
              <a:xfrm>
                <a:off x="2160692" y="2017773"/>
                <a:ext cx="4828277" cy="2812212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2155032" y="2379726"/>
                <a:ext cx="4829175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5876137" y="2201226"/>
                <a:ext cx="35700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4923637" y="2201226"/>
                <a:ext cx="35700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3942562" y="2201226"/>
                <a:ext cx="35700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2980537" y="2201226"/>
                <a:ext cx="357000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Arrow Connector 29"/>
            <p:cNvCxnSpPr/>
            <p:nvPr/>
          </p:nvCxnSpPr>
          <p:spPr>
            <a:xfrm rot="5400000">
              <a:off x="1042988" y="1471612"/>
              <a:ext cx="942975" cy="158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1497811" y="1691483"/>
              <a:ext cx="773111" cy="158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1965331" y="1947864"/>
              <a:ext cx="581022" cy="158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16200000" flipH="1">
              <a:off x="2419354" y="2171703"/>
              <a:ext cx="380203" cy="789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2859882" y="2382044"/>
              <a:ext cx="4833937" cy="3028966"/>
              <a:chOff x="2840832" y="2391569"/>
              <a:chExt cx="4833937" cy="3028966"/>
            </a:xfrm>
          </p:grpSpPr>
          <p:grpSp>
            <p:nvGrpSpPr>
              <p:cNvPr id="35" name="Group 29"/>
              <p:cNvGrpSpPr/>
              <p:nvPr/>
            </p:nvGrpSpPr>
            <p:grpSpPr>
              <a:xfrm>
                <a:off x="2840832" y="2608323"/>
                <a:ext cx="4833937" cy="2812212"/>
                <a:chOff x="2155032" y="2017773"/>
                <a:chExt cx="4833937" cy="2812212"/>
              </a:xfrm>
              <a:solidFill>
                <a:schemeClr val="bg1"/>
              </a:solidFill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2160692" y="2017773"/>
                  <a:ext cx="4828277" cy="2812212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155032" y="2179701"/>
                  <a:ext cx="4829175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5975388" y="2100451"/>
                  <a:ext cx="158499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5022888" y="2100451"/>
                  <a:ext cx="158499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34"/>
                <p:cNvCxnSpPr/>
                <p:nvPr/>
              </p:nvCxnSpPr>
              <p:spPr>
                <a:xfrm rot="5400000">
                  <a:off x="4041813" y="2100451"/>
                  <a:ext cx="158499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3079788" y="2100451"/>
                  <a:ext cx="158499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Straight Arrow Connector 35"/>
              <p:cNvCxnSpPr/>
              <p:nvPr/>
            </p:nvCxnSpPr>
            <p:spPr>
              <a:xfrm rot="5400000">
                <a:off x="2913459" y="2495947"/>
                <a:ext cx="21034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rot="16200000" flipV="1">
                <a:off x="2913459" y="2867422"/>
                <a:ext cx="21034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3352435" y="385638"/>
            <a:ext cx="243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Procedure (5 of 6)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435" y="254675"/>
            <a:ext cx="2439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Procedure (6 of 6)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6920" y="971015"/>
            <a:ext cx="773141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Thirteen (13) such two-dimensional models were calculated and from</a:t>
            </a:r>
            <a:br>
              <a:rPr lang="en-US" dirty="0" smtClean="0"/>
            </a:br>
            <a:r>
              <a:rPr lang="en-US" dirty="0" smtClean="0"/>
              <a:t>which 13 pairs of heat flow/heat production linear parameters were derived:</a:t>
            </a:r>
            <a:br>
              <a:rPr lang="en-US" dirty="0" smtClean="0"/>
            </a:br>
            <a:endParaRPr lang="en-US" dirty="0" smtClean="0"/>
          </a:p>
          <a:p>
            <a:pPr marL="804863" lvl="1" indent="-347663">
              <a:buSzPct val="75000"/>
              <a:buFont typeface="Wingdings" pitchFamily="2" charset="2"/>
              <a:buChar char="Ø"/>
            </a:pPr>
            <a:r>
              <a:rPr lang="en-US" dirty="0" smtClean="0"/>
              <a:t>Depth to base of heat production region: 10, 9, 8, 7, 6, 5, 4, 3,</a:t>
            </a:r>
            <a:br>
              <a:rPr lang="en-US" dirty="0" smtClean="0"/>
            </a:br>
            <a:r>
              <a:rPr lang="en-US" dirty="0" smtClean="0"/>
              <a:t>2, 1, 0.5, 0.1, 0 km</a:t>
            </a:r>
          </a:p>
          <a:p>
            <a:pPr marL="347663" indent="-347663">
              <a:buFont typeface="Wingdings" pitchFamily="2" charset="2"/>
              <a:buChar char="§"/>
            </a:pP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A plot of intercept values (reduced heat flow), Y-axis, vs. values of</a:t>
            </a:r>
            <a:br>
              <a:rPr lang="en-US" dirty="0" smtClean="0"/>
            </a:br>
            <a:r>
              <a:rPr lang="en-US" dirty="0" smtClean="0"/>
              <a:t>true depth to the base of the heat production domains minus the slope</a:t>
            </a:r>
            <a:br>
              <a:rPr lang="en-US" dirty="0" smtClean="0"/>
            </a:br>
            <a:r>
              <a:rPr lang="en-US" dirty="0" smtClean="0"/>
              <a:t>(true depth – slope), X-axis, is constructed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The plot has 13 points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The plot has two linear portions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A line is fit to the predominant linear portion (see next slides)</a:t>
            </a:r>
            <a:br>
              <a:rPr lang="en-US" dirty="0" smtClean="0"/>
            </a:b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The slope has the units of heat production,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W/m</a:t>
            </a:r>
            <a:r>
              <a:rPr lang="en-US" baseline="30000" dirty="0" smtClean="0"/>
              <a:t>3</a:t>
            </a:r>
          </a:p>
          <a:p>
            <a:pPr marL="347663" indent="-347663">
              <a:buFont typeface="Wingdings" pitchFamily="2" charset="2"/>
              <a:buChar char="§"/>
            </a:pPr>
            <a:endParaRPr lang="en-US" dirty="0" smtClean="0"/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The intercept has the units of heat flow, mW/m</a:t>
            </a:r>
            <a:r>
              <a:rPr lang="en-US" baseline="30000" dirty="0" smtClean="0"/>
              <a:t>2</a:t>
            </a:r>
          </a:p>
          <a:p>
            <a:pPr marL="347663" indent="-347663"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2259</Words>
  <Application>Microsoft Office PowerPoint</Application>
  <PresentationFormat>On-screen Show (4:3)</PresentationFormat>
  <Paragraphs>667</Paragraphs>
  <Slides>58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1" baseType="lpstr">
      <vt:lpstr>Office Theme</vt:lpstr>
      <vt:lpstr>Equation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RonResmini</dc:creator>
  <cp:lastModifiedBy>Labradorite</cp:lastModifiedBy>
  <cp:revision>206</cp:revision>
  <dcterms:created xsi:type="dcterms:W3CDTF">2010-09-12T21:13:55Z</dcterms:created>
  <dcterms:modified xsi:type="dcterms:W3CDTF">2011-02-12T10:14:49Z</dcterms:modified>
</cp:coreProperties>
</file>