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34"/>
  </p:handoutMasterIdLst>
  <p:sldIdLst>
    <p:sldId id="264" r:id="rId2"/>
    <p:sldId id="312" r:id="rId3"/>
    <p:sldId id="276" r:id="rId4"/>
    <p:sldId id="274" r:id="rId5"/>
    <p:sldId id="279" r:id="rId6"/>
    <p:sldId id="278" r:id="rId7"/>
    <p:sldId id="266" r:id="rId8"/>
    <p:sldId id="267" r:id="rId9"/>
    <p:sldId id="275" r:id="rId10"/>
    <p:sldId id="268" r:id="rId11"/>
    <p:sldId id="269" r:id="rId12"/>
    <p:sldId id="282" r:id="rId13"/>
    <p:sldId id="289" r:id="rId14"/>
    <p:sldId id="265" r:id="rId15"/>
    <p:sldId id="283" r:id="rId16"/>
    <p:sldId id="298" r:id="rId17"/>
    <p:sldId id="305" r:id="rId18"/>
    <p:sldId id="302" r:id="rId19"/>
    <p:sldId id="300" r:id="rId20"/>
    <p:sldId id="306" r:id="rId21"/>
    <p:sldId id="272" r:id="rId22"/>
    <p:sldId id="308" r:id="rId23"/>
    <p:sldId id="307" r:id="rId24"/>
    <p:sldId id="309" r:id="rId25"/>
    <p:sldId id="285" r:id="rId26"/>
    <p:sldId id="288" r:id="rId27"/>
    <p:sldId id="287" r:id="rId28"/>
    <p:sldId id="297" r:id="rId29"/>
    <p:sldId id="311" r:id="rId30"/>
    <p:sldId id="295" r:id="rId31"/>
    <p:sldId id="293" r:id="rId32"/>
    <p:sldId id="294" r:id="rId33"/>
  </p:sldIdLst>
  <p:sldSz cx="9144000" cy="6858000" type="screen4x3"/>
  <p:notesSz cx="69977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0000"/>
    <a:srgbClr val="EAEAEA"/>
    <a:srgbClr val="00CC00"/>
    <a:srgbClr val="FF3300"/>
    <a:srgbClr val="BEE7FC"/>
    <a:srgbClr val="BBF9FF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-23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7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99513"/>
            <a:ext cx="30321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l" defTabSz="92392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799513"/>
            <a:ext cx="30321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smtClean="0"/>
            </a:lvl1pPr>
          </a:lstStyle>
          <a:p>
            <a:pPr>
              <a:defRPr/>
            </a:pPr>
            <a:fld id="{B316BCE3-9666-40CF-AEA1-BEF90F185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0"/>
          <p:cNvGrpSpPr>
            <a:grpSpLocks/>
          </p:cNvGrpSpPr>
          <p:nvPr/>
        </p:nvGrpSpPr>
        <p:grpSpPr bwMode="auto">
          <a:xfrm>
            <a:off x="8467725" y="6007100"/>
            <a:ext cx="603250" cy="803275"/>
            <a:chOff x="2312" y="2615"/>
            <a:chExt cx="1101" cy="1272"/>
          </a:xfrm>
        </p:grpSpPr>
        <p:sp>
          <p:nvSpPr>
            <p:cNvPr id="1035" name="AutoShape 11"/>
            <p:cNvSpPr>
              <a:spLocks noChangeArrowheads="1"/>
            </p:cNvSpPr>
            <p:nvPr/>
          </p:nvSpPr>
          <p:spPr bwMode="auto">
            <a:xfrm>
              <a:off x="2715" y="3226"/>
              <a:ext cx="319" cy="661"/>
            </a:xfrm>
            <a:prstGeom prst="flowChartExtract">
              <a:avLst/>
            </a:prstGeom>
            <a:gradFill rotWithShape="0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 flipV="1">
              <a:off x="2312" y="2615"/>
              <a:ext cx="1101" cy="925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0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Relationship Id="rId9" Type="http://schemas.openxmlformats.org/officeDocument/2006/relationships/image" Target="../media/image27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14500" y="3003550"/>
            <a:ext cx="5721350" cy="3451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en-US" sz="3200" b="0">
                <a:latin typeface="Helvetica" charset="0"/>
              </a:rPr>
              <a:t>Ronald G. Resmini</a:t>
            </a:r>
            <a:endParaRPr lang="en-US" altLang="en-US" sz="2000" b="0">
              <a:latin typeface="Helvetica" charset="0"/>
            </a:endParaRPr>
          </a:p>
          <a:p>
            <a:pPr>
              <a:lnSpc>
                <a:spcPct val="90000"/>
              </a:lnSpc>
            </a:pPr>
            <a:endParaRPr lang="en-US" sz="2000" b="0">
              <a:latin typeface="Helvetica" charset="0"/>
            </a:endParaRPr>
          </a:p>
          <a:p>
            <a:pPr>
              <a:lnSpc>
                <a:spcPct val="90000"/>
              </a:lnSpc>
            </a:pPr>
            <a:r>
              <a:rPr lang="en-US" sz="2000" b="0">
                <a:latin typeface="Helvetica" charset="0"/>
              </a:rPr>
              <a:t>The MITRE Corporation</a:t>
            </a:r>
          </a:p>
          <a:p>
            <a:pPr>
              <a:lnSpc>
                <a:spcPct val="90000"/>
              </a:lnSpc>
            </a:pPr>
            <a:r>
              <a:rPr lang="en-US" sz="2000" b="0">
                <a:latin typeface="Helvetica" charset="0"/>
              </a:rPr>
              <a:t>Alexandria, Virginia 22315</a:t>
            </a:r>
          </a:p>
          <a:p>
            <a:pPr>
              <a:lnSpc>
                <a:spcPct val="90000"/>
              </a:lnSpc>
            </a:pPr>
            <a:r>
              <a:rPr lang="en-US" sz="2000" b="0">
                <a:latin typeface="Helvetica" charset="0"/>
              </a:rPr>
              <a:t>― and ― </a:t>
            </a:r>
          </a:p>
          <a:p>
            <a:pPr>
              <a:lnSpc>
                <a:spcPct val="90000"/>
              </a:lnSpc>
            </a:pPr>
            <a:r>
              <a:rPr lang="en-US" sz="2000" b="0">
                <a:latin typeface="Helvetica" charset="0"/>
              </a:rPr>
              <a:t>Dept. of Geography and Geoinformation Science</a:t>
            </a:r>
          </a:p>
          <a:p>
            <a:pPr>
              <a:lnSpc>
                <a:spcPct val="90000"/>
              </a:lnSpc>
            </a:pPr>
            <a:r>
              <a:rPr lang="en-US" sz="2000" b="0">
                <a:latin typeface="Helvetica" charset="0"/>
              </a:rPr>
              <a:t>George Mason University</a:t>
            </a:r>
          </a:p>
          <a:p>
            <a:pPr>
              <a:lnSpc>
                <a:spcPct val="90000"/>
              </a:lnSpc>
            </a:pPr>
            <a:r>
              <a:rPr lang="en-US" sz="2000" b="0">
                <a:latin typeface="Helvetica" charset="0"/>
              </a:rPr>
              <a:t>Fairfax, Virginia 22030</a:t>
            </a:r>
          </a:p>
          <a:p>
            <a:pPr>
              <a:lnSpc>
                <a:spcPct val="90000"/>
              </a:lnSpc>
            </a:pPr>
            <a:endParaRPr lang="en-US" sz="2000" b="0">
              <a:latin typeface="Helvetica" charset="0"/>
            </a:endParaRPr>
          </a:p>
          <a:p>
            <a:pPr>
              <a:lnSpc>
                <a:spcPct val="90000"/>
              </a:lnSpc>
            </a:pPr>
            <a:r>
              <a:rPr lang="en-US" sz="2000" b="0">
                <a:latin typeface="Helvetica" charset="0"/>
              </a:rPr>
              <a:t>v: 703-470-3022  •  f: 703-983-6989</a:t>
            </a:r>
          </a:p>
          <a:p>
            <a:pPr>
              <a:lnSpc>
                <a:spcPct val="90000"/>
              </a:lnSpc>
            </a:pPr>
            <a:r>
              <a:rPr lang="en-US" sz="2000" b="0">
                <a:latin typeface="Helvetica" charset="0"/>
              </a:rPr>
              <a:t>e</a:t>
            </a:r>
            <a:r>
              <a:rPr lang="en-US" sz="2000" b="0" baseline="-25000">
                <a:latin typeface="Helvetica" charset="0"/>
              </a:rPr>
              <a:t>1</a:t>
            </a:r>
            <a:r>
              <a:rPr lang="en-US" sz="2000" b="0">
                <a:latin typeface="Helvetica" charset="0"/>
              </a:rPr>
              <a:t>: rresmini@mitre.org  •  e</a:t>
            </a:r>
            <a:r>
              <a:rPr lang="en-US" sz="2000" b="0" baseline="-25000">
                <a:latin typeface="Helvetica" charset="0"/>
              </a:rPr>
              <a:t>2</a:t>
            </a:r>
            <a:r>
              <a:rPr lang="en-US" sz="2000" b="0">
                <a:latin typeface="Helvetica" charset="0"/>
              </a:rPr>
              <a:t>: rresmini@gmu.edu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31813" y="227013"/>
            <a:ext cx="8086725" cy="250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4800" b="0"/>
              <a:t>HySPADE: An Algorithm for</a:t>
            </a:r>
          </a:p>
          <a:p>
            <a:pPr>
              <a:lnSpc>
                <a:spcPct val="110000"/>
              </a:lnSpc>
            </a:pPr>
            <a:r>
              <a:rPr lang="en-US" sz="4800" b="0"/>
              <a:t>Spatial and Spectral Analysis</a:t>
            </a:r>
          </a:p>
          <a:p>
            <a:pPr>
              <a:lnSpc>
                <a:spcPct val="110000"/>
              </a:lnSpc>
            </a:pPr>
            <a:r>
              <a:rPr lang="en-US" sz="4800" b="0"/>
              <a:t>of Hyperspectral Information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66725" y="636588"/>
            <a:ext cx="82153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0"/>
              <a:t>Detecting Edges with the “SA-Cube” Spectra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361950" y="3079750"/>
            <a:ext cx="17589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 b="0"/>
              <a:t>In turn, extract each</a:t>
            </a:r>
          </a:p>
          <a:p>
            <a:pPr algn="l"/>
            <a:r>
              <a:rPr lang="en-US" sz="1400" b="0"/>
              <a:t>“Spectrum” from the</a:t>
            </a:r>
          </a:p>
          <a:p>
            <a:pPr algn="l"/>
            <a:r>
              <a:rPr lang="en-US" sz="1400" b="0"/>
              <a:t>SA-Cube</a:t>
            </a: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333375" y="2852738"/>
            <a:ext cx="1806575" cy="1184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93" name="Group 7"/>
          <p:cNvGrpSpPr>
            <a:grpSpLocks/>
          </p:cNvGrpSpPr>
          <p:nvPr/>
        </p:nvGrpSpPr>
        <p:grpSpPr bwMode="auto">
          <a:xfrm>
            <a:off x="1062038" y="1892300"/>
            <a:ext cx="349250" cy="357188"/>
            <a:chOff x="2688" y="1064"/>
            <a:chExt cx="220" cy="225"/>
          </a:xfrm>
        </p:grpSpPr>
        <p:sp>
          <p:nvSpPr>
            <p:cNvPr id="12307" name="Oval 8"/>
            <p:cNvSpPr>
              <a:spLocks noChangeArrowheads="1"/>
            </p:cNvSpPr>
            <p:nvPr/>
          </p:nvSpPr>
          <p:spPr bwMode="auto">
            <a:xfrm>
              <a:off x="2688" y="1064"/>
              <a:ext cx="220" cy="2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8" name="Text Box 9"/>
            <p:cNvSpPr txBox="1">
              <a:spLocks noChangeArrowheads="1"/>
            </p:cNvSpPr>
            <p:nvPr/>
          </p:nvSpPr>
          <p:spPr bwMode="auto">
            <a:xfrm>
              <a:off x="2710" y="1080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400" b="0"/>
                <a:t>4</a:t>
              </a:r>
            </a:p>
          </p:txBody>
        </p:sp>
      </p:grpSp>
      <p:pic>
        <p:nvPicPr>
          <p:cNvPr id="12294" name="Picture 11" descr="D:\SAM_Edges\Noise_Case_1\plot3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0063" y="2495550"/>
            <a:ext cx="245745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295" name="Group 12"/>
          <p:cNvGrpSpPr>
            <a:grpSpLocks/>
          </p:cNvGrpSpPr>
          <p:nvPr/>
        </p:nvGrpSpPr>
        <p:grpSpPr bwMode="auto">
          <a:xfrm>
            <a:off x="4062413" y="1892300"/>
            <a:ext cx="349250" cy="357188"/>
            <a:chOff x="2688" y="1064"/>
            <a:chExt cx="220" cy="225"/>
          </a:xfrm>
        </p:grpSpPr>
        <p:sp>
          <p:nvSpPr>
            <p:cNvPr id="12305" name="Oval 13"/>
            <p:cNvSpPr>
              <a:spLocks noChangeArrowheads="1"/>
            </p:cNvSpPr>
            <p:nvPr/>
          </p:nvSpPr>
          <p:spPr bwMode="auto">
            <a:xfrm>
              <a:off x="2688" y="1064"/>
              <a:ext cx="220" cy="2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6" name="Text Box 14"/>
            <p:cNvSpPr txBox="1">
              <a:spLocks noChangeArrowheads="1"/>
            </p:cNvSpPr>
            <p:nvPr/>
          </p:nvSpPr>
          <p:spPr bwMode="auto">
            <a:xfrm>
              <a:off x="2710" y="1080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400" b="0"/>
                <a:t>5</a:t>
              </a:r>
            </a:p>
          </p:txBody>
        </p:sp>
      </p:grpSp>
      <p:sp>
        <p:nvSpPr>
          <p:cNvPr id="12296" name="Text Box 15"/>
          <p:cNvSpPr txBox="1">
            <a:spLocks noChangeArrowheads="1"/>
          </p:cNvSpPr>
          <p:nvPr/>
        </p:nvSpPr>
        <p:spPr bwMode="auto">
          <a:xfrm>
            <a:off x="2663825" y="4364038"/>
            <a:ext cx="3200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/>
              <a:t>Search for steps in the SAM Spectrum</a:t>
            </a:r>
          </a:p>
          <a:p>
            <a:r>
              <a:rPr lang="en-US" sz="1400" b="0"/>
              <a:t>(see next slide)</a:t>
            </a:r>
          </a:p>
        </p:txBody>
      </p:sp>
      <p:sp>
        <p:nvSpPr>
          <p:cNvPr id="12297" name="Rectangle 16"/>
          <p:cNvSpPr>
            <a:spLocks noChangeArrowheads="1"/>
          </p:cNvSpPr>
          <p:nvPr/>
        </p:nvSpPr>
        <p:spPr bwMode="auto">
          <a:xfrm>
            <a:off x="6651625" y="2632075"/>
            <a:ext cx="1303338" cy="1336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Freeform 17"/>
          <p:cNvSpPr>
            <a:spLocks/>
          </p:cNvSpPr>
          <p:nvPr/>
        </p:nvSpPr>
        <p:spPr bwMode="auto">
          <a:xfrm>
            <a:off x="6818313" y="2701925"/>
            <a:ext cx="401637" cy="768350"/>
          </a:xfrm>
          <a:custGeom>
            <a:avLst/>
            <a:gdLst>
              <a:gd name="T0" fmla="*/ 253 w 253"/>
              <a:gd name="T1" fmla="*/ 0 h 484"/>
              <a:gd name="T2" fmla="*/ 231 w 253"/>
              <a:gd name="T3" fmla="*/ 110 h 484"/>
              <a:gd name="T4" fmla="*/ 209 w 253"/>
              <a:gd name="T5" fmla="*/ 143 h 484"/>
              <a:gd name="T6" fmla="*/ 198 w 253"/>
              <a:gd name="T7" fmla="*/ 159 h 484"/>
              <a:gd name="T8" fmla="*/ 215 w 253"/>
              <a:gd name="T9" fmla="*/ 258 h 484"/>
              <a:gd name="T10" fmla="*/ 231 w 253"/>
              <a:gd name="T11" fmla="*/ 308 h 484"/>
              <a:gd name="T12" fmla="*/ 187 w 253"/>
              <a:gd name="T13" fmla="*/ 396 h 484"/>
              <a:gd name="T14" fmla="*/ 121 w 253"/>
              <a:gd name="T15" fmla="*/ 435 h 484"/>
              <a:gd name="T16" fmla="*/ 77 w 253"/>
              <a:gd name="T17" fmla="*/ 468 h 484"/>
              <a:gd name="T18" fmla="*/ 11 w 253"/>
              <a:gd name="T19" fmla="*/ 468 h 484"/>
              <a:gd name="T20" fmla="*/ 0 w 253"/>
              <a:gd name="T21" fmla="*/ 484 h 48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53"/>
              <a:gd name="T34" fmla="*/ 0 h 484"/>
              <a:gd name="T35" fmla="*/ 253 w 253"/>
              <a:gd name="T36" fmla="*/ 484 h 48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53" h="484">
                <a:moveTo>
                  <a:pt x="253" y="0"/>
                </a:moveTo>
                <a:cubicBezTo>
                  <a:pt x="249" y="57"/>
                  <a:pt x="253" y="70"/>
                  <a:pt x="231" y="110"/>
                </a:cubicBezTo>
                <a:cubicBezTo>
                  <a:pt x="225" y="122"/>
                  <a:pt x="216" y="132"/>
                  <a:pt x="209" y="143"/>
                </a:cubicBezTo>
                <a:cubicBezTo>
                  <a:pt x="205" y="148"/>
                  <a:pt x="198" y="159"/>
                  <a:pt x="198" y="159"/>
                </a:cubicBezTo>
                <a:cubicBezTo>
                  <a:pt x="188" y="195"/>
                  <a:pt x="195" y="228"/>
                  <a:pt x="215" y="258"/>
                </a:cubicBezTo>
                <a:cubicBezTo>
                  <a:pt x="220" y="275"/>
                  <a:pt x="226" y="291"/>
                  <a:pt x="231" y="308"/>
                </a:cubicBezTo>
                <a:cubicBezTo>
                  <a:pt x="227" y="349"/>
                  <a:pt x="231" y="383"/>
                  <a:pt x="187" y="396"/>
                </a:cubicBezTo>
                <a:cubicBezTo>
                  <a:pt x="164" y="411"/>
                  <a:pt x="143" y="421"/>
                  <a:pt x="121" y="435"/>
                </a:cubicBezTo>
                <a:cubicBezTo>
                  <a:pt x="108" y="454"/>
                  <a:pt x="99" y="460"/>
                  <a:pt x="77" y="468"/>
                </a:cubicBezTo>
                <a:cubicBezTo>
                  <a:pt x="40" y="454"/>
                  <a:pt x="48" y="444"/>
                  <a:pt x="11" y="468"/>
                </a:cubicBezTo>
                <a:cubicBezTo>
                  <a:pt x="7" y="473"/>
                  <a:pt x="0" y="484"/>
                  <a:pt x="0" y="48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Text Box 18"/>
          <p:cNvSpPr txBox="1">
            <a:spLocks noChangeArrowheads="1"/>
          </p:cNvSpPr>
          <p:nvPr/>
        </p:nvSpPr>
        <p:spPr bwMode="auto">
          <a:xfrm>
            <a:off x="5997575" y="4135438"/>
            <a:ext cx="3070225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 b="0"/>
              <a:t>On an output plane, indicate the</a:t>
            </a:r>
          </a:p>
          <a:p>
            <a:pPr algn="l"/>
            <a:r>
              <a:rPr lang="en-US" sz="1400" b="0"/>
              <a:t>pixel coordinates at which the</a:t>
            </a:r>
          </a:p>
          <a:p>
            <a:pPr algn="l"/>
            <a:r>
              <a:rPr lang="en-US" sz="1400" b="0"/>
              <a:t>steps occur.  Or, generate lists of</a:t>
            </a:r>
          </a:p>
          <a:p>
            <a:pPr algn="l"/>
            <a:r>
              <a:rPr lang="en-US" sz="1400" b="0"/>
              <a:t>coordinates of steps from multiple</a:t>
            </a:r>
          </a:p>
          <a:p>
            <a:pPr algn="l"/>
            <a:r>
              <a:rPr lang="en-US" sz="1400" b="0"/>
              <a:t>SA-Cube “spectra” and use standard</a:t>
            </a:r>
          </a:p>
          <a:p>
            <a:pPr algn="l"/>
            <a:r>
              <a:rPr lang="en-US" sz="1400" b="0"/>
              <a:t>statistical tools to find the steps.</a:t>
            </a:r>
          </a:p>
          <a:p>
            <a:pPr algn="l"/>
            <a:r>
              <a:rPr lang="en-US" sz="1400" b="0"/>
              <a:t>Then record on an output image</a:t>
            </a:r>
          </a:p>
          <a:p>
            <a:pPr algn="l"/>
            <a:r>
              <a:rPr lang="en-US" sz="1400" b="0"/>
              <a:t>plane.</a:t>
            </a:r>
          </a:p>
        </p:txBody>
      </p:sp>
      <p:grpSp>
        <p:nvGrpSpPr>
          <p:cNvPr id="12300" name="Group 19"/>
          <p:cNvGrpSpPr>
            <a:grpSpLocks/>
          </p:cNvGrpSpPr>
          <p:nvPr/>
        </p:nvGrpSpPr>
        <p:grpSpPr bwMode="auto">
          <a:xfrm>
            <a:off x="7167563" y="1892300"/>
            <a:ext cx="349250" cy="357188"/>
            <a:chOff x="2688" y="1064"/>
            <a:chExt cx="220" cy="225"/>
          </a:xfrm>
        </p:grpSpPr>
        <p:sp>
          <p:nvSpPr>
            <p:cNvPr id="12303" name="Oval 20"/>
            <p:cNvSpPr>
              <a:spLocks noChangeArrowheads="1"/>
            </p:cNvSpPr>
            <p:nvPr/>
          </p:nvSpPr>
          <p:spPr bwMode="auto">
            <a:xfrm>
              <a:off x="2688" y="1064"/>
              <a:ext cx="220" cy="2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Text Box 21"/>
            <p:cNvSpPr txBox="1">
              <a:spLocks noChangeArrowheads="1"/>
            </p:cNvSpPr>
            <p:nvPr/>
          </p:nvSpPr>
          <p:spPr bwMode="auto">
            <a:xfrm>
              <a:off x="2710" y="1080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400" b="0"/>
                <a:t>6</a:t>
              </a:r>
            </a:p>
          </p:txBody>
        </p:sp>
      </p:grpSp>
      <p:sp>
        <p:nvSpPr>
          <p:cNvPr id="12301" name="AutoShape 22"/>
          <p:cNvSpPr>
            <a:spLocks noChangeArrowheads="1"/>
          </p:cNvSpPr>
          <p:nvPr/>
        </p:nvSpPr>
        <p:spPr bwMode="auto">
          <a:xfrm>
            <a:off x="2316163" y="3260725"/>
            <a:ext cx="541337" cy="392113"/>
          </a:xfrm>
          <a:custGeom>
            <a:avLst/>
            <a:gdLst>
              <a:gd name="T0" fmla="*/ 406003 w 21600"/>
              <a:gd name="T1" fmla="*/ 0 h 21600"/>
              <a:gd name="T2" fmla="*/ 0 w 21600"/>
              <a:gd name="T3" fmla="*/ 196057 h 21600"/>
              <a:gd name="T4" fmla="*/ 406003 w 21600"/>
              <a:gd name="T5" fmla="*/ 392113 h 21600"/>
              <a:gd name="T6" fmla="*/ 541337 w 21600"/>
              <a:gd name="T7" fmla="*/ 19605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AutoShape 23"/>
          <p:cNvSpPr>
            <a:spLocks noChangeArrowheads="1"/>
          </p:cNvSpPr>
          <p:nvPr/>
        </p:nvSpPr>
        <p:spPr bwMode="auto">
          <a:xfrm>
            <a:off x="5786438" y="3260725"/>
            <a:ext cx="541337" cy="392113"/>
          </a:xfrm>
          <a:custGeom>
            <a:avLst/>
            <a:gdLst>
              <a:gd name="T0" fmla="*/ 406003 w 21600"/>
              <a:gd name="T1" fmla="*/ 0 h 21600"/>
              <a:gd name="T2" fmla="*/ 0 w 21600"/>
              <a:gd name="T3" fmla="*/ 196057 h 21600"/>
              <a:gd name="T4" fmla="*/ 406003 w 21600"/>
              <a:gd name="T5" fmla="*/ 392113 h 21600"/>
              <a:gd name="T6" fmla="*/ 541337 w 21600"/>
              <a:gd name="T7" fmla="*/ 19605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D:\SAM_Edges\Noise_Case_1\plot3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1688" y="2722563"/>
            <a:ext cx="245745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315" name="Group 4"/>
          <p:cNvGrpSpPr>
            <a:grpSpLocks/>
          </p:cNvGrpSpPr>
          <p:nvPr/>
        </p:nvGrpSpPr>
        <p:grpSpPr bwMode="auto">
          <a:xfrm>
            <a:off x="4364038" y="2119313"/>
            <a:ext cx="349250" cy="357187"/>
            <a:chOff x="2688" y="1064"/>
            <a:chExt cx="220" cy="225"/>
          </a:xfrm>
        </p:grpSpPr>
        <p:sp>
          <p:nvSpPr>
            <p:cNvPr id="13318" name="Oval 5"/>
            <p:cNvSpPr>
              <a:spLocks noChangeArrowheads="1"/>
            </p:cNvSpPr>
            <p:nvPr/>
          </p:nvSpPr>
          <p:spPr bwMode="auto">
            <a:xfrm>
              <a:off x="2688" y="1064"/>
              <a:ext cx="220" cy="2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9" name="Text Box 6"/>
            <p:cNvSpPr txBox="1">
              <a:spLocks noChangeArrowheads="1"/>
            </p:cNvSpPr>
            <p:nvPr/>
          </p:nvSpPr>
          <p:spPr bwMode="auto">
            <a:xfrm>
              <a:off x="2710" y="1080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400" b="0"/>
                <a:t>7</a:t>
              </a:r>
            </a:p>
          </p:txBody>
        </p:sp>
      </p:grpSp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3184525" y="4583113"/>
            <a:ext cx="279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 b="0"/>
              <a:t>Apply one-dimensional edge</a:t>
            </a:r>
          </a:p>
          <a:p>
            <a:pPr>
              <a:lnSpc>
                <a:spcPct val="110000"/>
              </a:lnSpc>
            </a:pPr>
            <a:r>
              <a:rPr lang="en-US" sz="1400" b="0"/>
              <a:t>detector(s) to SA-Cube “spectra.”</a:t>
            </a:r>
          </a:p>
          <a:p>
            <a:pPr>
              <a:lnSpc>
                <a:spcPct val="110000"/>
              </a:lnSpc>
            </a:pPr>
            <a:r>
              <a:rPr lang="en-US" sz="1400" b="0"/>
              <a:t>Threshold to identify steps.</a:t>
            </a:r>
          </a:p>
        </p:txBody>
      </p:sp>
      <p:sp>
        <p:nvSpPr>
          <p:cNvPr id="13317" name="Rectangle 9"/>
          <p:cNvSpPr>
            <a:spLocks noChangeArrowheads="1"/>
          </p:cNvSpPr>
          <p:nvPr/>
        </p:nvSpPr>
        <p:spPr bwMode="auto">
          <a:xfrm>
            <a:off x="466725" y="638175"/>
            <a:ext cx="821531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3200" b="0"/>
              <a:t>Detecting Edges with the “SA-Cube” Spectra</a:t>
            </a:r>
          </a:p>
          <a:p>
            <a:pPr>
              <a:lnSpc>
                <a:spcPct val="110000"/>
              </a:lnSpc>
            </a:pPr>
            <a:r>
              <a:rPr lang="en-US" sz="2000" b="0"/>
              <a:t>(continued)</a:t>
            </a:r>
            <a:endParaRPr lang="en-US" sz="3200" b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96900" y="1938338"/>
            <a:ext cx="7956550" cy="294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600" b="0"/>
              <a:t>Steps 2 through 7 are applied twice:</a:t>
            </a:r>
          </a:p>
          <a:p>
            <a:pPr>
              <a:lnSpc>
                <a:spcPct val="130000"/>
              </a:lnSpc>
            </a:pPr>
            <a:r>
              <a:rPr lang="en-US" sz="3600" b="0"/>
              <a:t>once in the row-wise first direction and</a:t>
            </a:r>
          </a:p>
          <a:p>
            <a:pPr>
              <a:lnSpc>
                <a:spcPct val="130000"/>
              </a:lnSpc>
            </a:pPr>
            <a:r>
              <a:rPr lang="en-US" sz="3600" b="0"/>
              <a:t>again in the column-wise first</a:t>
            </a:r>
          </a:p>
          <a:p>
            <a:pPr>
              <a:lnSpc>
                <a:spcPct val="130000"/>
              </a:lnSpc>
            </a:pPr>
            <a:r>
              <a:rPr lang="en-US" sz="3600" b="0"/>
              <a:t>direction.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050"/>
          <p:cNvSpPr txBox="1">
            <a:spLocks noChangeArrowheads="1"/>
          </p:cNvSpPr>
          <p:nvPr/>
        </p:nvSpPr>
        <p:spPr bwMode="auto">
          <a:xfrm>
            <a:off x="603250" y="1435100"/>
            <a:ext cx="793432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000" b="0"/>
              <a:t>    A post-processing step to exclude the first row and the first column</a:t>
            </a:r>
            <a:br>
              <a:rPr lang="en-US" sz="2000" b="0"/>
            </a:br>
            <a:r>
              <a:rPr lang="en-US" sz="2000" b="0"/>
              <a:t>(or last row, last column depending on direction of traversal across</a:t>
            </a:r>
            <a:br>
              <a:rPr lang="en-US" sz="2000" b="0"/>
            </a:br>
            <a:r>
              <a:rPr lang="en-US" sz="2000" b="0"/>
              <a:t>the original HSI data) of the N x N window is required to counteract</a:t>
            </a:r>
            <a:br>
              <a:rPr lang="en-US" sz="2000" b="0"/>
            </a:br>
            <a:r>
              <a:rPr lang="en-US" sz="2000" b="0"/>
              <a:t>a wrap-around artifact in the basic algorithm.  This does not, in any</a:t>
            </a:r>
            <a:br>
              <a:rPr lang="en-US" sz="2000" b="0"/>
            </a:br>
            <a:r>
              <a:rPr lang="en-US" sz="2000" b="0"/>
              <a:t>way, hamper the performance of the algorithm.  To incorporate</a:t>
            </a:r>
            <a:br>
              <a:rPr lang="en-US" sz="2000" b="0"/>
            </a:br>
            <a:r>
              <a:rPr lang="en-US" sz="2000" b="0"/>
              <a:t>excluded data and get the full performance of HySPADE, the sliding</a:t>
            </a:r>
            <a:br>
              <a:rPr lang="en-US" sz="2000" b="0"/>
            </a:br>
            <a:r>
              <a:rPr lang="en-US" sz="2000" b="0"/>
              <a:t>window is moved by N-2 pixels.  Other strategies are applicable, too.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076450" y="463550"/>
            <a:ext cx="4987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0"/>
              <a:t>Benefits of This Technique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973138" y="1146175"/>
            <a:ext cx="7194550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 algn="l">
              <a:lnSpc>
                <a:spcPct val="150000"/>
              </a:lnSpc>
              <a:buFontTx/>
              <a:buChar char="•"/>
            </a:pPr>
            <a:r>
              <a:rPr lang="en-US" sz="2000"/>
              <a:t>Utilizes spectral information to identify edges</a:t>
            </a:r>
          </a:p>
          <a:p>
            <a:pPr marL="228600" indent="-228600" algn="l">
              <a:lnSpc>
                <a:spcPct val="150000"/>
              </a:lnSpc>
              <a:buFontTx/>
              <a:buChar char="•"/>
            </a:pPr>
            <a:r>
              <a:rPr lang="en-US" sz="2000"/>
              <a:t>Operates on radiance, reflectance, or emissivity data</a:t>
            </a:r>
          </a:p>
          <a:p>
            <a:pPr marL="228600" indent="-228600" algn="l">
              <a:lnSpc>
                <a:spcPct val="150000"/>
              </a:lnSpc>
              <a:buFontTx/>
              <a:buChar char="•"/>
            </a:pPr>
            <a:r>
              <a:rPr lang="en-US" sz="2000"/>
              <a:t>Requires only the spectral information of the scene data</a:t>
            </a:r>
          </a:p>
          <a:p>
            <a:pPr marL="228600" indent="-228600" algn="l">
              <a:lnSpc>
                <a:spcPct val="150000"/>
              </a:lnSpc>
              <a:buFontTx/>
              <a:buChar char="•"/>
            </a:pPr>
            <a:r>
              <a:rPr lang="en-US" sz="2000"/>
              <a:t>Facilitates simultaneous use of all spectral information</a:t>
            </a:r>
          </a:p>
          <a:p>
            <a:pPr marL="228600" indent="-228600" algn="l">
              <a:lnSpc>
                <a:spcPct val="150000"/>
              </a:lnSpc>
              <a:buFontTx/>
              <a:buChar char="•"/>
            </a:pPr>
            <a:r>
              <a:rPr lang="en-US" sz="2000"/>
              <a:t>No endmember finding required</a:t>
            </a:r>
          </a:p>
          <a:p>
            <a:pPr marL="228600" indent="-228600" algn="l">
              <a:lnSpc>
                <a:spcPct val="150000"/>
              </a:lnSpc>
              <a:buFontTx/>
              <a:buChar char="•"/>
            </a:pPr>
            <a:r>
              <a:rPr lang="en-US" sz="2000"/>
              <a:t>No spectral matching against a library required</a:t>
            </a:r>
            <a:br>
              <a:rPr lang="en-US" sz="2000"/>
            </a:br>
            <a:r>
              <a:rPr lang="en-US" sz="2000"/>
              <a:t>for edge detection</a:t>
            </a:r>
          </a:p>
          <a:p>
            <a:pPr marL="228600" indent="-228600" algn="l">
              <a:lnSpc>
                <a:spcPct val="150000"/>
              </a:lnSpc>
              <a:buFontTx/>
              <a:buChar char="•"/>
            </a:pPr>
            <a:r>
              <a:rPr lang="en-US" sz="2000"/>
              <a:t>Generates multiple, independent data points for</a:t>
            </a:r>
            <a:br>
              <a:rPr lang="en-US" sz="2000"/>
            </a:br>
            <a:r>
              <a:rPr lang="en-US" sz="2000"/>
              <a:t>statistical verification of detected edges</a:t>
            </a:r>
          </a:p>
          <a:p>
            <a:pPr marL="228600" indent="-228600" algn="l">
              <a:lnSpc>
                <a:spcPct val="150000"/>
              </a:lnSpc>
              <a:buFontTx/>
              <a:buChar char="•"/>
            </a:pPr>
            <a:r>
              <a:rPr lang="en-US" sz="2000"/>
              <a:t>Good when similarly colored objects occur in data</a:t>
            </a:r>
          </a:p>
          <a:p>
            <a:pPr marL="228600" indent="-228600" algn="l">
              <a:lnSpc>
                <a:spcPct val="150000"/>
              </a:lnSpc>
              <a:buFontTx/>
              <a:buChar char="•"/>
            </a:pPr>
            <a:r>
              <a:rPr lang="en-US" sz="2000"/>
              <a:t>Robust in the presence of noise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335088" y="923925"/>
            <a:ext cx="6480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4000" b="0"/>
              <a:t>A Simulated HSI Data Cube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052638" y="2019300"/>
            <a:ext cx="5045075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7013" indent="-227013" algn="l">
              <a:lnSpc>
                <a:spcPct val="130000"/>
              </a:lnSpc>
              <a:buFontTx/>
              <a:buChar char="•"/>
            </a:pPr>
            <a:r>
              <a:rPr lang="en-US" sz="2800" b="0"/>
              <a:t>Build an HSI cube</a:t>
            </a:r>
          </a:p>
          <a:p>
            <a:pPr marL="681038" lvl="1" indent="-223838" algn="l">
              <a:lnSpc>
                <a:spcPct val="130000"/>
              </a:lnSpc>
              <a:buFontTx/>
              <a:buChar char="»"/>
            </a:pPr>
            <a:r>
              <a:rPr lang="en-US" sz="2800" b="0"/>
              <a:t>5 x 48 x 210</a:t>
            </a:r>
          </a:p>
          <a:p>
            <a:pPr marL="227013" indent="-227013" algn="l">
              <a:lnSpc>
                <a:spcPct val="130000"/>
              </a:lnSpc>
              <a:buFontTx/>
              <a:buChar char="•"/>
            </a:pPr>
            <a:r>
              <a:rPr lang="en-US" sz="2800" b="0"/>
              <a:t>Use ENVI</a:t>
            </a:r>
            <a:r>
              <a:rPr lang="en-US" sz="2800" b="0" baseline="30000">
                <a:cs typeface="Arial" charset="0"/>
              </a:rPr>
              <a:t>®</a:t>
            </a:r>
            <a:endParaRPr lang="en-US" sz="2800" b="0" baseline="30000"/>
          </a:p>
          <a:p>
            <a:pPr marL="227013" indent="-227013" algn="l">
              <a:lnSpc>
                <a:spcPct val="130000"/>
              </a:lnSpc>
              <a:buFontTx/>
              <a:buChar char="•"/>
            </a:pPr>
            <a:r>
              <a:rPr lang="en-US" sz="2800" b="0"/>
              <a:t>Four (4) different “patches” of</a:t>
            </a:r>
            <a:br>
              <a:rPr lang="en-US" sz="2800" b="0"/>
            </a:br>
            <a:r>
              <a:rPr lang="en-US" sz="2800" b="0"/>
              <a:t>four (4) different materials</a:t>
            </a:r>
          </a:p>
          <a:p>
            <a:pPr marL="227013" indent="-227013" algn="l">
              <a:lnSpc>
                <a:spcPct val="130000"/>
              </a:lnSpc>
              <a:buFontTx/>
              <a:buChar char="•"/>
            </a:pPr>
            <a:r>
              <a:rPr lang="en-US" sz="2800" b="0"/>
              <a:t>Add noise to the spectra</a:t>
            </a:r>
          </a:p>
          <a:p>
            <a:pPr marL="227013" indent="-227013" algn="l">
              <a:lnSpc>
                <a:spcPct val="130000"/>
              </a:lnSpc>
              <a:buFontTx/>
              <a:buChar char="•"/>
            </a:pPr>
            <a:r>
              <a:rPr lang="en-US" sz="2800" b="0"/>
              <a:t>Apply HySPADE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6913" y="1839913"/>
            <a:ext cx="5210175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692400" y="5505450"/>
            <a:ext cx="3760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 b="0"/>
              <a:t>Wavelength (micrometers)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 rot="-5400000">
            <a:off x="842168" y="3342482"/>
            <a:ext cx="1795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 b="0"/>
              <a:t>Reflectance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46113" y="766763"/>
            <a:ext cx="7858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Spectra Used in the Simulated HSI Data Cube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2038350" y="1857375"/>
            <a:ext cx="5068888" cy="527050"/>
            <a:chOff x="1284" y="1994"/>
            <a:chExt cx="3193" cy="332"/>
          </a:xfrm>
        </p:grpSpPr>
        <p:pic>
          <p:nvPicPr>
            <p:cNvPr id="19554" name="Picture 3" descr="Q:\Test_Data\Band_0p46_Grayscal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84" y="1994"/>
              <a:ext cx="3191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555" name="Line 4"/>
            <p:cNvSpPr>
              <a:spLocks noChangeShapeType="1"/>
            </p:cNvSpPr>
            <p:nvPr/>
          </p:nvSpPr>
          <p:spPr bwMode="auto">
            <a:xfrm>
              <a:off x="1285" y="2162"/>
              <a:ext cx="319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2433638" y="1339850"/>
            <a:ext cx="427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2000" b="0"/>
              <a:t>Band 18 (0.46 </a:t>
            </a:r>
            <a:r>
              <a:rPr lang="en-US" sz="2000" b="0">
                <a:latin typeface="Symbol" pitchFamily="18" charset="2"/>
              </a:rPr>
              <a:t>m</a:t>
            </a:r>
            <a:r>
              <a:rPr lang="en-US" sz="2000" b="0"/>
              <a:t>m) Grayscale Image</a:t>
            </a: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3338513" y="2482850"/>
            <a:ext cx="2466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b="0"/>
              <a:t>2% Linear Stretch (ENVI)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3124200" y="525463"/>
            <a:ext cx="28971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2800" b="0"/>
              <a:t>Horizontal Profile</a:t>
            </a:r>
          </a:p>
        </p:txBody>
      </p:sp>
      <p:sp>
        <p:nvSpPr>
          <p:cNvPr id="19462" name="Rectangle 11"/>
          <p:cNvSpPr>
            <a:spLocks noChangeArrowheads="1"/>
          </p:cNvSpPr>
          <p:nvPr/>
        </p:nvSpPr>
        <p:spPr bwMode="auto">
          <a:xfrm>
            <a:off x="2693988" y="3148013"/>
            <a:ext cx="3943350" cy="2876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Rectangle 12"/>
          <p:cNvSpPr>
            <a:spLocks noChangeArrowheads="1"/>
          </p:cNvSpPr>
          <p:nvPr/>
        </p:nvSpPr>
        <p:spPr bwMode="auto">
          <a:xfrm>
            <a:off x="3419475" y="3416300"/>
            <a:ext cx="2960688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Rectangle 13"/>
          <p:cNvSpPr>
            <a:spLocks noChangeArrowheads="1"/>
          </p:cNvSpPr>
          <p:nvPr/>
        </p:nvSpPr>
        <p:spPr bwMode="auto">
          <a:xfrm>
            <a:off x="3419475" y="3416300"/>
            <a:ext cx="2960688" cy="2120900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Line 14"/>
          <p:cNvSpPr>
            <a:spLocks noChangeShapeType="1"/>
          </p:cNvSpPr>
          <p:nvPr/>
        </p:nvSpPr>
        <p:spPr bwMode="auto">
          <a:xfrm>
            <a:off x="3419475" y="3416300"/>
            <a:ext cx="1588" cy="21209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6" name="Line 15"/>
          <p:cNvSpPr>
            <a:spLocks noChangeShapeType="1"/>
          </p:cNvSpPr>
          <p:nvPr/>
        </p:nvSpPr>
        <p:spPr bwMode="auto">
          <a:xfrm>
            <a:off x="3371850" y="5537200"/>
            <a:ext cx="476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Line 16"/>
          <p:cNvSpPr>
            <a:spLocks noChangeShapeType="1"/>
          </p:cNvSpPr>
          <p:nvPr/>
        </p:nvSpPr>
        <p:spPr bwMode="auto">
          <a:xfrm>
            <a:off x="3371850" y="5183188"/>
            <a:ext cx="476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Line 17"/>
          <p:cNvSpPr>
            <a:spLocks noChangeShapeType="1"/>
          </p:cNvSpPr>
          <p:nvPr/>
        </p:nvSpPr>
        <p:spPr bwMode="auto">
          <a:xfrm>
            <a:off x="3371850" y="4830763"/>
            <a:ext cx="476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9" name="Line 18"/>
          <p:cNvSpPr>
            <a:spLocks noChangeShapeType="1"/>
          </p:cNvSpPr>
          <p:nvPr/>
        </p:nvSpPr>
        <p:spPr bwMode="auto">
          <a:xfrm>
            <a:off x="3371850" y="4476750"/>
            <a:ext cx="476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0" name="Line 19"/>
          <p:cNvSpPr>
            <a:spLocks noChangeShapeType="1"/>
          </p:cNvSpPr>
          <p:nvPr/>
        </p:nvSpPr>
        <p:spPr bwMode="auto">
          <a:xfrm>
            <a:off x="3371850" y="4122738"/>
            <a:ext cx="476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1" name="Line 20"/>
          <p:cNvSpPr>
            <a:spLocks noChangeShapeType="1"/>
          </p:cNvSpPr>
          <p:nvPr/>
        </p:nvSpPr>
        <p:spPr bwMode="auto">
          <a:xfrm>
            <a:off x="3371850" y="3768725"/>
            <a:ext cx="476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Line 21"/>
          <p:cNvSpPr>
            <a:spLocks noChangeShapeType="1"/>
          </p:cNvSpPr>
          <p:nvPr/>
        </p:nvSpPr>
        <p:spPr bwMode="auto">
          <a:xfrm>
            <a:off x="3371850" y="3416300"/>
            <a:ext cx="476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Line 22"/>
          <p:cNvSpPr>
            <a:spLocks noChangeShapeType="1"/>
          </p:cNvSpPr>
          <p:nvPr/>
        </p:nvSpPr>
        <p:spPr bwMode="auto">
          <a:xfrm>
            <a:off x="3419475" y="5537200"/>
            <a:ext cx="2960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4" name="Line 23"/>
          <p:cNvSpPr>
            <a:spLocks noChangeShapeType="1"/>
          </p:cNvSpPr>
          <p:nvPr/>
        </p:nvSpPr>
        <p:spPr bwMode="auto">
          <a:xfrm flipV="1">
            <a:off x="3419475" y="5537200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5" name="Line 24"/>
          <p:cNvSpPr>
            <a:spLocks noChangeShapeType="1"/>
          </p:cNvSpPr>
          <p:nvPr/>
        </p:nvSpPr>
        <p:spPr bwMode="auto">
          <a:xfrm flipV="1">
            <a:off x="3667125" y="5537200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6" name="Line 25"/>
          <p:cNvSpPr>
            <a:spLocks noChangeShapeType="1"/>
          </p:cNvSpPr>
          <p:nvPr/>
        </p:nvSpPr>
        <p:spPr bwMode="auto">
          <a:xfrm flipV="1">
            <a:off x="3925888" y="5537200"/>
            <a:ext cx="1587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7" name="Line 26"/>
          <p:cNvSpPr>
            <a:spLocks noChangeShapeType="1"/>
          </p:cNvSpPr>
          <p:nvPr/>
        </p:nvSpPr>
        <p:spPr bwMode="auto">
          <a:xfrm flipV="1">
            <a:off x="4173538" y="5537200"/>
            <a:ext cx="1587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8" name="Line 27"/>
          <p:cNvSpPr>
            <a:spLocks noChangeShapeType="1"/>
          </p:cNvSpPr>
          <p:nvPr/>
        </p:nvSpPr>
        <p:spPr bwMode="auto">
          <a:xfrm flipV="1">
            <a:off x="4432300" y="5537200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9" name="Line 28"/>
          <p:cNvSpPr>
            <a:spLocks noChangeShapeType="1"/>
          </p:cNvSpPr>
          <p:nvPr/>
        </p:nvSpPr>
        <p:spPr bwMode="auto">
          <a:xfrm flipV="1">
            <a:off x="4679950" y="5537200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0" name="Line 29"/>
          <p:cNvSpPr>
            <a:spLocks noChangeShapeType="1"/>
          </p:cNvSpPr>
          <p:nvPr/>
        </p:nvSpPr>
        <p:spPr bwMode="auto">
          <a:xfrm flipV="1">
            <a:off x="4927600" y="5537200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1" name="Line 30"/>
          <p:cNvSpPr>
            <a:spLocks noChangeShapeType="1"/>
          </p:cNvSpPr>
          <p:nvPr/>
        </p:nvSpPr>
        <p:spPr bwMode="auto">
          <a:xfrm flipV="1">
            <a:off x="5186363" y="5537200"/>
            <a:ext cx="1587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2" name="Line 31"/>
          <p:cNvSpPr>
            <a:spLocks noChangeShapeType="1"/>
          </p:cNvSpPr>
          <p:nvPr/>
        </p:nvSpPr>
        <p:spPr bwMode="auto">
          <a:xfrm flipV="1">
            <a:off x="5434013" y="5537200"/>
            <a:ext cx="1587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3" name="Line 32"/>
          <p:cNvSpPr>
            <a:spLocks noChangeShapeType="1"/>
          </p:cNvSpPr>
          <p:nvPr/>
        </p:nvSpPr>
        <p:spPr bwMode="auto">
          <a:xfrm flipV="1">
            <a:off x="5683250" y="5537200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4" name="Line 33"/>
          <p:cNvSpPr>
            <a:spLocks noChangeShapeType="1"/>
          </p:cNvSpPr>
          <p:nvPr/>
        </p:nvSpPr>
        <p:spPr bwMode="auto">
          <a:xfrm flipV="1">
            <a:off x="5940425" y="5537200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5" name="Line 34"/>
          <p:cNvSpPr>
            <a:spLocks noChangeShapeType="1"/>
          </p:cNvSpPr>
          <p:nvPr/>
        </p:nvSpPr>
        <p:spPr bwMode="auto">
          <a:xfrm flipV="1">
            <a:off x="6188075" y="5537200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6" name="Freeform 35"/>
          <p:cNvSpPr>
            <a:spLocks/>
          </p:cNvSpPr>
          <p:nvPr/>
        </p:nvSpPr>
        <p:spPr bwMode="auto">
          <a:xfrm>
            <a:off x="6313488" y="4037013"/>
            <a:ext cx="66675" cy="344487"/>
          </a:xfrm>
          <a:custGeom>
            <a:avLst/>
            <a:gdLst>
              <a:gd name="T0" fmla="*/ 42 w 42"/>
              <a:gd name="T1" fmla="*/ 217 h 217"/>
              <a:gd name="T2" fmla="*/ 36 w 42"/>
              <a:gd name="T3" fmla="*/ 186 h 217"/>
              <a:gd name="T4" fmla="*/ 30 w 42"/>
              <a:gd name="T5" fmla="*/ 156 h 217"/>
              <a:gd name="T6" fmla="*/ 18 w 42"/>
              <a:gd name="T7" fmla="*/ 84 h 217"/>
              <a:gd name="T8" fmla="*/ 18 w 42"/>
              <a:gd name="T9" fmla="*/ 54 h 217"/>
              <a:gd name="T10" fmla="*/ 12 w 42"/>
              <a:gd name="T11" fmla="*/ 30 h 217"/>
              <a:gd name="T12" fmla="*/ 6 w 42"/>
              <a:gd name="T13" fmla="*/ 12 h 217"/>
              <a:gd name="T14" fmla="*/ 0 w 42"/>
              <a:gd name="T15" fmla="*/ 0 h 2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2"/>
              <a:gd name="T25" fmla="*/ 0 h 217"/>
              <a:gd name="T26" fmla="*/ 42 w 42"/>
              <a:gd name="T27" fmla="*/ 217 h 21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2" h="217">
                <a:moveTo>
                  <a:pt x="42" y="217"/>
                </a:moveTo>
                <a:lnTo>
                  <a:pt x="36" y="186"/>
                </a:lnTo>
                <a:lnTo>
                  <a:pt x="30" y="156"/>
                </a:lnTo>
                <a:lnTo>
                  <a:pt x="18" y="84"/>
                </a:lnTo>
                <a:lnTo>
                  <a:pt x="18" y="54"/>
                </a:lnTo>
                <a:lnTo>
                  <a:pt x="12" y="30"/>
                </a:lnTo>
                <a:lnTo>
                  <a:pt x="6" y="12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7" name="Freeform 36"/>
          <p:cNvSpPr>
            <a:spLocks/>
          </p:cNvSpPr>
          <p:nvPr/>
        </p:nvSpPr>
        <p:spPr bwMode="auto">
          <a:xfrm>
            <a:off x="6254750" y="4037013"/>
            <a:ext cx="58738" cy="228600"/>
          </a:xfrm>
          <a:custGeom>
            <a:avLst/>
            <a:gdLst>
              <a:gd name="T0" fmla="*/ 37 w 37"/>
              <a:gd name="T1" fmla="*/ 0 h 144"/>
              <a:gd name="T2" fmla="*/ 31 w 37"/>
              <a:gd name="T3" fmla="*/ 0 h 144"/>
              <a:gd name="T4" fmla="*/ 24 w 37"/>
              <a:gd name="T5" fmla="*/ 6 h 144"/>
              <a:gd name="T6" fmla="*/ 24 w 37"/>
              <a:gd name="T7" fmla="*/ 24 h 144"/>
              <a:gd name="T8" fmla="*/ 18 w 37"/>
              <a:gd name="T9" fmla="*/ 42 h 144"/>
              <a:gd name="T10" fmla="*/ 12 w 37"/>
              <a:gd name="T11" fmla="*/ 90 h 144"/>
              <a:gd name="T12" fmla="*/ 0 w 37"/>
              <a:gd name="T13" fmla="*/ 144 h 1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7"/>
              <a:gd name="T22" fmla="*/ 0 h 144"/>
              <a:gd name="T23" fmla="*/ 37 w 37"/>
              <a:gd name="T24" fmla="*/ 144 h 1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7" h="144">
                <a:moveTo>
                  <a:pt x="37" y="0"/>
                </a:moveTo>
                <a:lnTo>
                  <a:pt x="31" y="0"/>
                </a:lnTo>
                <a:lnTo>
                  <a:pt x="24" y="6"/>
                </a:lnTo>
                <a:lnTo>
                  <a:pt x="24" y="24"/>
                </a:lnTo>
                <a:lnTo>
                  <a:pt x="18" y="42"/>
                </a:lnTo>
                <a:lnTo>
                  <a:pt x="12" y="90"/>
                </a:lnTo>
                <a:lnTo>
                  <a:pt x="0" y="144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8" name="Freeform 37"/>
          <p:cNvSpPr>
            <a:spLocks/>
          </p:cNvSpPr>
          <p:nvPr/>
        </p:nvSpPr>
        <p:spPr bwMode="auto">
          <a:xfrm>
            <a:off x="6188075" y="4265613"/>
            <a:ext cx="66675" cy="477837"/>
          </a:xfrm>
          <a:custGeom>
            <a:avLst/>
            <a:gdLst>
              <a:gd name="T0" fmla="*/ 42 w 42"/>
              <a:gd name="T1" fmla="*/ 0 h 301"/>
              <a:gd name="T2" fmla="*/ 36 w 42"/>
              <a:gd name="T3" fmla="*/ 30 h 301"/>
              <a:gd name="T4" fmla="*/ 30 w 42"/>
              <a:gd name="T5" fmla="*/ 73 h 301"/>
              <a:gd name="T6" fmla="*/ 18 w 42"/>
              <a:gd name="T7" fmla="*/ 157 h 301"/>
              <a:gd name="T8" fmla="*/ 18 w 42"/>
              <a:gd name="T9" fmla="*/ 205 h 301"/>
              <a:gd name="T10" fmla="*/ 12 w 42"/>
              <a:gd name="T11" fmla="*/ 241 h 301"/>
              <a:gd name="T12" fmla="*/ 6 w 42"/>
              <a:gd name="T13" fmla="*/ 277 h 301"/>
              <a:gd name="T14" fmla="*/ 0 w 42"/>
              <a:gd name="T15" fmla="*/ 301 h 30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2"/>
              <a:gd name="T25" fmla="*/ 0 h 301"/>
              <a:gd name="T26" fmla="*/ 42 w 42"/>
              <a:gd name="T27" fmla="*/ 301 h 30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2" h="301">
                <a:moveTo>
                  <a:pt x="42" y="0"/>
                </a:moveTo>
                <a:lnTo>
                  <a:pt x="36" y="30"/>
                </a:lnTo>
                <a:lnTo>
                  <a:pt x="30" y="73"/>
                </a:lnTo>
                <a:lnTo>
                  <a:pt x="18" y="157"/>
                </a:lnTo>
                <a:lnTo>
                  <a:pt x="18" y="205"/>
                </a:lnTo>
                <a:lnTo>
                  <a:pt x="12" y="241"/>
                </a:lnTo>
                <a:lnTo>
                  <a:pt x="6" y="277"/>
                </a:lnTo>
                <a:lnTo>
                  <a:pt x="0" y="301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9" name="Freeform 38"/>
          <p:cNvSpPr>
            <a:spLocks/>
          </p:cNvSpPr>
          <p:nvPr/>
        </p:nvSpPr>
        <p:spPr bwMode="auto">
          <a:xfrm>
            <a:off x="6130925" y="4743450"/>
            <a:ext cx="57150" cy="9525"/>
          </a:xfrm>
          <a:custGeom>
            <a:avLst/>
            <a:gdLst>
              <a:gd name="T0" fmla="*/ 36 w 36"/>
              <a:gd name="T1" fmla="*/ 0 h 6"/>
              <a:gd name="T2" fmla="*/ 30 w 36"/>
              <a:gd name="T3" fmla="*/ 6 h 6"/>
              <a:gd name="T4" fmla="*/ 18 w 36"/>
              <a:gd name="T5" fmla="*/ 6 h 6"/>
              <a:gd name="T6" fmla="*/ 6 w 36"/>
              <a:gd name="T7" fmla="*/ 0 h 6"/>
              <a:gd name="T8" fmla="*/ 0 w 36"/>
              <a:gd name="T9" fmla="*/ 0 h 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6"/>
              <a:gd name="T17" fmla="*/ 36 w 36"/>
              <a:gd name="T18" fmla="*/ 6 h 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6">
                <a:moveTo>
                  <a:pt x="36" y="0"/>
                </a:moveTo>
                <a:lnTo>
                  <a:pt x="30" y="6"/>
                </a:lnTo>
                <a:lnTo>
                  <a:pt x="18" y="6"/>
                </a:lnTo>
                <a:lnTo>
                  <a:pt x="6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0" name="Freeform 39"/>
          <p:cNvSpPr>
            <a:spLocks/>
          </p:cNvSpPr>
          <p:nvPr/>
        </p:nvSpPr>
        <p:spPr bwMode="auto">
          <a:xfrm>
            <a:off x="6064250" y="4743450"/>
            <a:ext cx="66675" cy="96838"/>
          </a:xfrm>
          <a:custGeom>
            <a:avLst/>
            <a:gdLst>
              <a:gd name="T0" fmla="*/ 42 w 42"/>
              <a:gd name="T1" fmla="*/ 0 h 61"/>
              <a:gd name="T2" fmla="*/ 36 w 42"/>
              <a:gd name="T3" fmla="*/ 6 h 61"/>
              <a:gd name="T4" fmla="*/ 30 w 42"/>
              <a:gd name="T5" fmla="*/ 18 h 61"/>
              <a:gd name="T6" fmla="*/ 24 w 42"/>
              <a:gd name="T7" fmla="*/ 42 h 61"/>
              <a:gd name="T8" fmla="*/ 18 w 42"/>
              <a:gd name="T9" fmla="*/ 55 h 61"/>
              <a:gd name="T10" fmla="*/ 12 w 42"/>
              <a:gd name="T11" fmla="*/ 61 h 61"/>
              <a:gd name="T12" fmla="*/ 6 w 42"/>
              <a:gd name="T13" fmla="*/ 61 h 61"/>
              <a:gd name="T14" fmla="*/ 0 w 42"/>
              <a:gd name="T15" fmla="*/ 55 h 6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2"/>
              <a:gd name="T25" fmla="*/ 0 h 61"/>
              <a:gd name="T26" fmla="*/ 42 w 42"/>
              <a:gd name="T27" fmla="*/ 61 h 6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2" h="61">
                <a:moveTo>
                  <a:pt x="42" y="0"/>
                </a:moveTo>
                <a:lnTo>
                  <a:pt x="36" y="6"/>
                </a:lnTo>
                <a:lnTo>
                  <a:pt x="30" y="18"/>
                </a:lnTo>
                <a:lnTo>
                  <a:pt x="24" y="42"/>
                </a:lnTo>
                <a:lnTo>
                  <a:pt x="18" y="55"/>
                </a:lnTo>
                <a:lnTo>
                  <a:pt x="12" y="61"/>
                </a:lnTo>
                <a:lnTo>
                  <a:pt x="6" y="61"/>
                </a:lnTo>
                <a:lnTo>
                  <a:pt x="0" y="55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1" name="Freeform 40"/>
          <p:cNvSpPr>
            <a:spLocks/>
          </p:cNvSpPr>
          <p:nvPr/>
        </p:nvSpPr>
        <p:spPr bwMode="auto">
          <a:xfrm>
            <a:off x="5997575" y="4332288"/>
            <a:ext cx="66675" cy="498475"/>
          </a:xfrm>
          <a:custGeom>
            <a:avLst/>
            <a:gdLst>
              <a:gd name="T0" fmla="*/ 42 w 42"/>
              <a:gd name="T1" fmla="*/ 314 h 314"/>
              <a:gd name="T2" fmla="*/ 36 w 42"/>
              <a:gd name="T3" fmla="*/ 289 h 314"/>
              <a:gd name="T4" fmla="*/ 30 w 42"/>
              <a:gd name="T5" fmla="*/ 253 h 314"/>
              <a:gd name="T6" fmla="*/ 24 w 42"/>
              <a:gd name="T7" fmla="*/ 211 h 314"/>
              <a:gd name="T8" fmla="*/ 18 w 42"/>
              <a:gd name="T9" fmla="*/ 163 h 314"/>
              <a:gd name="T10" fmla="*/ 18 w 42"/>
              <a:gd name="T11" fmla="*/ 115 h 314"/>
              <a:gd name="T12" fmla="*/ 12 w 42"/>
              <a:gd name="T13" fmla="*/ 67 h 314"/>
              <a:gd name="T14" fmla="*/ 6 w 42"/>
              <a:gd name="T15" fmla="*/ 31 h 314"/>
              <a:gd name="T16" fmla="*/ 0 w 42"/>
              <a:gd name="T17" fmla="*/ 0 h 3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2"/>
              <a:gd name="T28" fmla="*/ 0 h 314"/>
              <a:gd name="T29" fmla="*/ 42 w 42"/>
              <a:gd name="T30" fmla="*/ 314 h 31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2" h="314">
                <a:moveTo>
                  <a:pt x="42" y="314"/>
                </a:moveTo>
                <a:lnTo>
                  <a:pt x="36" y="289"/>
                </a:lnTo>
                <a:lnTo>
                  <a:pt x="30" y="253"/>
                </a:lnTo>
                <a:lnTo>
                  <a:pt x="24" y="211"/>
                </a:lnTo>
                <a:lnTo>
                  <a:pt x="18" y="163"/>
                </a:lnTo>
                <a:lnTo>
                  <a:pt x="18" y="115"/>
                </a:lnTo>
                <a:lnTo>
                  <a:pt x="12" y="67"/>
                </a:lnTo>
                <a:lnTo>
                  <a:pt x="6" y="31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2" name="Freeform 41"/>
          <p:cNvSpPr>
            <a:spLocks/>
          </p:cNvSpPr>
          <p:nvPr/>
        </p:nvSpPr>
        <p:spPr bwMode="auto">
          <a:xfrm>
            <a:off x="5940425" y="4256088"/>
            <a:ext cx="57150" cy="76200"/>
          </a:xfrm>
          <a:custGeom>
            <a:avLst/>
            <a:gdLst>
              <a:gd name="T0" fmla="*/ 36 w 36"/>
              <a:gd name="T1" fmla="*/ 48 h 48"/>
              <a:gd name="T2" fmla="*/ 30 w 36"/>
              <a:gd name="T3" fmla="*/ 24 h 48"/>
              <a:gd name="T4" fmla="*/ 18 w 36"/>
              <a:gd name="T5" fmla="*/ 6 h 48"/>
              <a:gd name="T6" fmla="*/ 6 w 36"/>
              <a:gd name="T7" fmla="*/ 0 h 48"/>
              <a:gd name="T8" fmla="*/ 0 w 36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36" y="48"/>
                </a:moveTo>
                <a:lnTo>
                  <a:pt x="30" y="24"/>
                </a:lnTo>
                <a:lnTo>
                  <a:pt x="18" y="6"/>
                </a:lnTo>
                <a:lnTo>
                  <a:pt x="6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3" name="Freeform 42"/>
          <p:cNvSpPr>
            <a:spLocks/>
          </p:cNvSpPr>
          <p:nvPr/>
        </p:nvSpPr>
        <p:spPr bwMode="auto">
          <a:xfrm>
            <a:off x="5873750" y="4256088"/>
            <a:ext cx="66675" cy="325437"/>
          </a:xfrm>
          <a:custGeom>
            <a:avLst/>
            <a:gdLst>
              <a:gd name="T0" fmla="*/ 42 w 42"/>
              <a:gd name="T1" fmla="*/ 0 h 205"/>
              <a:gd name="T2" fmla="*/ 36 w 42"/>
              <a:gd name="T3" fmla="*/ 12 h 205"/>
              <a:gd name="T4" fmla="*/ 30 w 42"/>
              <a:gd name="T5" fmla="*/ 36 h 205"/>
              <a:gd name="T6" fmla="*/ 24 w 42"/>
              <a:gd name="T7" fmla="*/ 67 h 205"/>
              <a:gd name="T8" fmla="*/ 18 w 42"/>
              <a:gd name="T9" fmla="*/ 97 h 205"/>
              <a:gd name="T10" fmla="*/ 12 w 42"/>
              <a:gd name="T11" fmla="*/ 157 h 205"/>
              <a:gd name="T12" fmla="*/ 6 w 42"/>
              <a:gd name="T13" fmla="*/ 187 h 205"/>
              <a:gd name="T14" fmla="*/ 0 w 42"/>
              <a:gd name="T15" fmla="*/ 205 h 20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2"/>
              <a:gd name="T25" fmla="*/ 0 h 205"/>
              <a:gd name="T26" fmla="*/ 42 w 42"/>
              <a:gd name="T27" fmla="*/ 205 h 20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2" h="205">
                <a:moveTo>
                  <a:pt x="42" y="0"/>
                </a:moveTo>
                <a:lnTo>
                  <a:pt x="36" y="12"/>
                </a:lnTo>
                <a:lnTo>
                  <a:pt x="30" y="36"/>
                </a:lnTo>
                <a:lnTo>
                  <a:pt x="24" y="67"/>
                </a:lnTo>
                <a:lnTo>
                  <a:pt x="18" y="97"/>
                </a:lnTo>
                <a:lnTo>
                  <a:pt x="12" y="157"/>
                </a:lnTo>
                <a:lnTo>
                  <a:pt x="6" y="187"/>
                </a:lnTo>
                <a:lnTo>
                  <a:pt x="0" y="205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4" name="Freeform 43"/>
          <p:cNvSpPr>
            <a:spLocks/>
          </p:cNvSpPr>
          <p:nvPr/>
        </p:nvSpPr>
        <p:spPr bwMode="auto">
          <a:xfrm>
            <a:off x="5816600" y="4581525"/>
            <a:ext cx="57150" cy="95250"/>
          </a:xfrm>
          <a:custGeom>
            <a:avLst/>
            <a:gdLst>
              <a:gd name="T0" fmla="*/ 36 w 36"/>
              <a:gd name="T1" fmla="*/ 0 h 60"/>
              <a:gd name="T2" fmla="*/ 30 w 36"/>
              <a:gd name="T3" fmla="*/ 24 h 60"/>
              <a:gd name="T4" fmla="*/ 18 w 36"/>
              <a:gd name="T5" fmla="*/ 42 h 60"/>
              <a:gd name="T6" fmla="*/ 6 w 36"/>
              <a:gd name="T7" fmla="*/ 54 h 60"/>
              <a:gd name="T8" fmla="*/ 6 w 36"/>
              <a:gd name="T9" fmla="*/ 60 h 60"/>
              <a:gd name="T10" fmla="*/ 0 w 36"/>
              <a:gd name="T11" fmla="*/ 54 h 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"/>
              <a:gd name="T19" fmla="*/ 0 h 60"/>
              <a:gd name="T20" fmla="*/ 36 w 36"/>
              <a:gd name="T21" fmla="*/ 60 h 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" h="60">
                <a:moveTo>
                  <a:pt x="36" y="0"/>
                </a:moveTo>
                <a:lnTo>
                  <a:pt x="30" y="24"/>
                </a:lnTo>
                <a:lnTo>
                  <a:pt x="18" y="42"/>
                </a:lnTo>
                <a:lnTo>
                  <a:pt x="6" y="54"/>
                </a:lnTo>
                <a:lnTo>
                  <a:pt x="6" y="60"/>
                </a:lnTo>
                <a:lnTo>
                  <a:pt x="0" y="54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5" name="Freeform 44"/>
          <p:cNvSpPr>
            <a:spLocks/>
          </p:cNvSpPr>
          <p:nvPr/>
        </p:nvSpPr>
        <p:spPr bwMode="auto">
          <a:xfrm>
            <a:off x="5749925" y="4381500"/>
            <a:ext cx="66675" cy="285750"/>
          </a:xfrm>
          <a:custGeom>
            <a:avLst/>
            <a:gdLst>
              <a:gd name="T0" fmla="*/ 42 w 42"/>
              <a:gd name="T1" fmla="*/ 180 h 180"/>
              <a:gd name="T2" fmla="*/ 36 w 42"/>
              <a:gd name="T3" fmla="*/ 168 h 180"/>
              <a:gd name="T4" fmla="*/ 30 w 42"/>
              <a:gd name="T5" fmla="*/ 150 h 180"/>
              <a:gd name="T6" fmla="*/ 24 w 42"/>
              <a:gd name="T7" fmla="*/ 108 h 180"/>
              <a:gd name="T8" fmla="*/ 12 w 42"/>
              <a:gd name="T9" fmla="*/ 54 h 180"/>
              <a:gd name="T10" fmla="*/ 0 w 42"/>
              <a:gd name="T11" fmla="*/ 0 h 1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"/>
              <a:gd name="T19" fmla="*/ 0 h 180"/>
              <a:gd name="T20" fmla="*/ 42 w 42"/>
              <a:gd name="T21" fmla="*/ 180 h 1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" h="180">
                <a:moveTo>
                  <a:pt x="42" y="180"/>
                </a:moveTo>
                <a:lnTo>
                  <a:pt x="36" y="168"/>
                </a:lnTo>
                <a:lnTo>
                  <a:pt x="30" y="150"/>
                </a:lnTo>
                <a:lnTo>
                  <a:pt x="24" y="108"/>
                </a:lnTo>
                <a:lnTo>
                  <a:pt x="12" y="54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6" name="Freeform 45"/>
          <p:cNvSpPr>
            <a:spLocks/>
          </p:cNvSpPr>
          <p:nvPr/>
        </p:nvSpPr>
        <p:spPr bwMode="auto">
          <a:xfrm>
            <a:off x="5683250" y="4037013"/>
            <a:ext cx="66675" cy="344487"/>
          </a:xfrm>
          <a:custGeom>
            <a:avLst/>
            <a:gdLst>
              <a:gd name="T0" fmla="*/ 42 w 42"/>
              <a:gd name="T1" fmla="*/ 217 h 217"/>
              <a:gd name="T2" fmla="*/ 36 w 42"/>
              <a:gd name="T3" fmla="*/ 193 h 217"/>
              <a:gd name="T4" fmla="*/ 30 w 42"/>
              <a:gd name="T5" fmla="*/ 156 h 217"/>
              <a:gd name="T6" fmla="*/ 18 w 42"/>
              <a:gd name="T7" fmla="*/ 96 h 217"/>
              <a:gd name="T8" fmla="*/ 18 w 42"/>
              <a:gd name="T9" fmla="*/ 66 h 217"/>
              <a:gd name="T10" fmla="*/ 12 w 42"/>
              <a:gd name="T11" fmla="*/ 36 h 217"/>
              <a:gd name="T12" fmla="*/ 6 w 42"/>
              <a:gd name="T13" fmla="*/ 18 h 217"/>
              <a:gd name="T14" fmla="*/ 0 w 42"/>
              <a:gd name="T15" fmla="*/ 0 h 2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2"/>
              <a:gd name="T25" fmla="*/ 0 h 217"/>
              <a:gd name="T26" fmla="*/ 42 w 42"/>
              <a:gd name="T27" fmla="*/ 217 h 21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2" h="217">
                <a:moveTo>
                  <a:pt x="42" y="217"/>
                </a:moveTo>
                <a:lnTo>
                  <a:pt x="36" y="193"/>
                </a:lnTo>
                <a:lnTo>
                  <a:pt x="30" y="156"/>
                </a:lnTo>
                <a:lnTo>
                  <a:pt x="18" y="96"/>
                </a:lnTo>
                <a:lnTo>
                  <a:pt x="18" y="66"/>
                </a:lnTo>
                <a:lnTo>
                  <a:pt x="12" y="36"/>
                </a:lnTo>
                <a:lnTo>
                  <a:pt x="6" y="18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7" name="Freeform 46"/>
          <p:cNvSpPr>
            <a:spLocks/>
          </p:cNvSpPr>
          <p:nvPr/>
        </p:nvSpPr>
        <p:spPr bwMode="auto">
          <a:xfrm>
            <a:off x="5624513" y="4027488"/>
            <a:ext cx="58737" cy="66675"/>
          </a:xfrm>
          <a:custGeom>
            <a:avLst/>
            <a:gdLst>
              <a:gd name="T0" fmla="*/ 37 w 37"/>
              <a:gd name="T1" fmla="*/ 6 h 42"/>
              <a:gd name="T2" fmla="*/ 31 w 37"/>
              <a:gd name="T3" fmla="*/ 0 h 42"/>
              <a:gd name="T4" fmla="*/ 31 w 37"/>
              <a:gd name="T5" fmla="*/ 6 h 42"/>
              <a:gd name="T6" fmla="*/ 19 w 37"/>
              <a:gd name="T7" fmla="*/ 24 h 42"/>
              <a:gd name="T8" fmla="*/ 6 w 37"/>
              <a:gd name="T9" fmla="*/ 36 h 42"/>
              <a:gd name="T10" fmla="*/ 6 w 37"/>
              <a:gd name="T11" fmla="*/ 42 h 42"/>
              <a:gd name="T12" fmla="*/ 0 w 37"/>
              <a:gd name="T13" fmla="*/ 36 h 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7"/>
              <a:gd name="T22" fmla="*/ 0 h 42"/>
              <a:gd name="T23" fmla="*/ 37 w 37"/>
              <a:gd name="T24" fmla="*/ 42 h 4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7" h="42">
                <a:moveTo>
                  <a:pt x="37" y="6"/>
                </a:moveTo>
                <a:lnTo>
                  <a:pt x="31" y="0"/>
                </a:lnTo>
                <a:lnTo>
                  <a:pt x="31" y="6"/>
                </a:lnTo>
                <a:lnTo>
                  <a:pt x="19" y="24"/>
                </a:lnTo>
                <a:lnTo>
                  <a:pt x="6" y="36"/>
                </a:lnTo>
                <a:lnTo>
                  <a:pt x="6" y="42"/>
                </a:lnTo>
                <a:lnTo>
                  <a:pt x="0" y="36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8" name="Freeform 47"/>
          <p:cNvSpPr>
            <a:spLocks/>
          </p:cNvSpPr>
          <p:nvPr/>
        </p:nvSpPr>
        <p:spPr bwMode="auto">
          <a:xfrm>
            <a:off x="5557838" y="3711575"/>
            <a:ext cx="66675" cy="373063"/>
          </a:xfrm>
          <a:custGeom>
            <a:avLst/>
            <a:gdLst>
              <a:gd name="T0" fmla="*/ 42 w 42"/>
              <a:gd name="T1" fmla="*/ 235 h 235"/>
              <a:gd name="T2" fmla="*/ 36 w 42"/>
              <a:gd name="T3" fmla="*/ 217 h 235"/>
              <a:gd name="T4" fmla="*/ 30 w 42"/>
              <a:gd name="T5" fmla="*/ 187 h 235"/>
              <a:gd name="T6" fmla="*/ 24 w 42"/>
              <a:gd name="T7" fmla="*/ 151 h 235"/>
              <a:gd name="T8" fmla="*/ 18 w 42"/>
              <a:gd name="T9" fmla="*/ 109 h 235"/>
              <a:gd name="T10" fmla="*/ 18 w 42"/>
              <a:gd name="T11" fmla="*/ 72 h 235"/>
              <a:gd name="T12" fmla="*/ 12 w 42"/>
              <a:gd name="T13" fmla="*/ 36 h 235"/>
              <a:gd name="T14" fmla="*/ 6 w 42"/>
              <a:gd name="T15" fmla="*/ 12 h 235"/>
              <a:gd name="T16" fmla="*/ 0 w 42"/>
              <a:gd name="T17" fmla="*/ 0 h 23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2"/>
              <a:gd name="T28" fmla="*/ 0 h 235"/>
              <a:gd name="T29" fmla="*/ 42 w 42"/>
              <a:gd name="T30" fmla="*/ 235 h 23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2" h="235">
                <a:moveTo>
                  <a:pt x="42" y="235"/>
                </a:moveTo>
                <a:lnTo>
                  <a:pt x="36" y="217"/>
                </a:lnTo>
                <a:lnTo>
                  <a:pt x="30" y="187"/>
                </a:lnTo>
                <a:lnTo>
                  <a:pt x="24" y="151"/>
                </a:lnTo>
                <a:lnTo>
                  <a:pt x="18" y="109"/>
                </a:lnTo>
                <a:lnTo>
                  <a:pt x="18" y="72"/>
                </a:lnTo>
                <a:lnTo>
                  <a:pt x="12" y="36"/>
                </a:lnTo>
                <a:lnTo>
                  <a:pt x="6" y="12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9" name="Freeform 48"/>
          <p:cNvSpPr>
            <a:spLocks/>
          </p:cNvSpPr>
          <p:nvPr/>
        </p:nvSpPr>
        <p:spPr bwMode="auto">
          <a:xfrm>
            <a:off x="5500688" y="3711575"/>
            <a:ext cx="57150" cy="249238"/>
          </a:xfrm>
          <a:custGeom>
            <a:avLst/>
            <a:gdLst>
              <a:gd name="T0" fmla="*/ 36 w 36"/>
              <a:gd name="T1" fmla="*/ 0 h 157"/>
              <a:gd name="T2" fmla="*/ 30 w 36"/>
              <a:gd name="T3" fmla="*/ 0 h 157"/>
              <a:gd name="T4" fmla="*/ 24 w 36"/>
              <a:gd name="T5" fmla="*/ 6 h 157"/>
              <a:gd name="T6" fmla="*/ 24 w 36"/>
              <a:gd name="T7" fmla="*/ 24 h 157"/>
              <a:gd name="T8" fmla="*/ 18 w 36"/>
              <a:gd name="T9" fmla="*/ 42 h 157"/>
              <a:gd name="T10" fmla="*/ 12 w 36"/>
              <a:gd name="T11" fmla="*/ 97 h 157"/>
              <a:gd name="T12" fmla="*/ 0 w 36"/>
              <a:gd name="T13" fmla="*/ 157 h 15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"/>
              <a:gd name="T22" fmla="*/ 0 h 157"/>
              <a:gd name="T23" fmla="*/ 36 w 36"/>
              <a:gd name="T24" fmla="*/ 157 h 15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" h="157">
                <a:moveTo>
                  <a:pt x="36" y="0"/>
                </a:moveTo>
                <a:lnTo>
                  <a:pt x="30" y="0"/>
                </a:lnTo>
                <a:lnTo>
                  <a:pt x="24" y="6"/>
                </a:lnTo>
                <a:lnTo>
                  <a:pt x="24" y="24"/>
                </a:lnTo>
                <a:lnTo>
                  <a:pt x="18" y="42"/>
                </a:lnTo>
                <a:lnTo>
                  <a:pt x="12" y="97"/>
                </a:lnTo>
                <a:lnTo>
                  <a:pt x="0" y="157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0" name="Freeform 49"/>
          <p:cNvSpPr>
            <a:spLocks/>
          </p:cNvSpPr>
          <p:nvPr/>
        </p:nvSpPr>
        <p:spPr bwMode="auto">
          <a:xfrm>
            <a:off x="5434013" y="3960813"/>
            <a:ext cx="66675" cy="525462"/>
          </a:xfrm>
          <a:custGeom>
            <a:avLst/>
            <a:gdLst>
              <a:gd name="T0" fmla="*/ 42 w 42"/>
              <a:gd name="T1" fmla="*/ 0 h 331"/>
              <a:gd name="T2" fmla="*/ 36 w 42"/>
              <a:gd name="T3" fmla="*/ 36 h 331"/>
              <a:gd name="T4" fmla="*/ 30 w 42"/>
              <a:gd name="T5" fmla="*/ 78 h 331"/>
              <a:gd name="T6" fmla="*/ 24 w 42"/>
              <a:gd name="T7" fmla="*/ 126 h 331"/>
              <a:gd name="T8" fmla="*/ 24 w 42"/>
              <a:gd name="T9" fmla="*/ 174 h 331"/>
              <a:gd name="T10" fmla="*/ 18 w 42"/>
              <a:gd name="T11" fmla="*/ 222 h 331"/>
              <a:gd name="T12" fmla="*/ 12 w 42"/>
              <a:gd name="T13" fmla="*/ 265 h 331"/>
              <a:gd name="T14" fmla="*/ 6 w 42"/>
              <a:gd name="T15" fmla="*/ 307 h 331"/>
              <a:gd name="T16" fmla="*/ 0 w 42"/>
              <a:gd name="T17" fmla="*/ 331 h 33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2"/>
              <a:gd name="T28" fmla="*/ 0 h 331"/>
              <a:gd name="T29" fmla="*/ 42 w 42"/>
              <a:gd name="T30" fmla="*/ 331 h 33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2" h="331">
                <a:moveTo>
                  <a:pt x="42" y="0"/>
                </a:moveTo>
                <a:lnTo>
                  <a:pt x="36" y="36"/>
                </a:lnTo>
                <a:lnTo>
                  <a:pt x="30" y="78"/>
                </a:lnTo>
                <a:lnTo>
                  <a:pt x="24" y="126"/>
                </a:lnTo>
                <a:lnTo>
                  <a:pt x="24" y="174"/>
                </a:lnTo>
                <a:lnTo>
                  <a:pt x="18" y="222"/>
                </a:lnTo>
                <a:lnTo>
                  <a:pt x="12" y="265"/>
                </a:lnTo>
                <a:lnTo>
                  <a:pt x="6" y="307"/>
                </a:lnTo>
                <a:lnTo>
                  <a:pt x="0" y="331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1" name="Freeform 50"/>
          <p:cNvSpPr>
            <a:spLocks/>
          </p:cNvSpPr>
          <p:nvPr/>
        </p:nvSpPr>
        <p:spPr bwMode="auto">
          <a:xfrm>
            <a:off x="5367338" y="4486275"/>
            <a:ext cx="66675" cy="9525"/>
          </a:xfrm>
          <a:custGeom>
            <a:avLst/>
            <a:gdLst>
              <a:gd name="T0" fmla="*/ 42 w 42"/>
              <a:gd name="T1" fmla="*/ 0 h 6"/>
              <a:gd name="T2" fmla="*/ 36 w 42"/>
              <a:gd name="T3" fmla="*/ 6 h 6"/>
              <a:gd name="T4" fmla="*/ 18 w 42"/>
              <a:gd name="T5" fmla="*/ 6 h 6"/>
              <a:gd name="T6" fmla="*/ 6 w 42"/>
              <a:gd name="T7" fmla="*/ 0 h 6"/>
              <a:gd name="T8" fmla="*/ 0 w 42"/>
              <a:gd name="T9" fmla="*/ 0 h 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6"/>
              <a:gd name="T17" fmla="*/ 42 w 42"/>
              <a:gd name="T18" fmla="*/ 6 h 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6">
                <a:moveTo>
                  <a:pt x="42" y="0"/>
                </a:moveTo>
                <a:lnTo>
                  <a:pt x="36" y="6"/>
                </a:lnTo>
                <a:lnTo>
                  <a:pt x="18" y="6"/>
                </a:lnTo>
                <a:lnTo>
                  <a:pt x="6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2" name="Freeform 51"/>
          <p:cNvSpPr>
            <a:spLocks/>
          </p:cNvSpPr>
          <p:nvPr/>
        </p:nvSpPr>
        <p:spPr bwMode="auto">
          <a:xfrm>
            <a:off x="5310188" y="4486275"/>
            <a:ext cx="57150" cy="104775"/>
          </a:xfrm>
          <a:custGeom>
            <a:avLst/>
            <a:gdLst>
              <a:gd name="T0" fmla="*/ 36 w 36"/>
              <a:gd name="T1" fmla="*/ 0 h 66"/>
              <a:gd name="T2" fmla="*/ 30 w 36"/>
              <a:gd name="T3" fmla="*/ 6 h 66"/>
              <a:gd name="T4" fmla="*/ 30 w 36"/>
              <a:gd name="T5" fmla="*/ 18 h 66"/>
              <a:gd name="T6" fmla="*/ 18 w 36"/>
              <a:gd name="T7" fmla="*/ 48 h 66"/>
              <a:gd name="T8" fmla="*/ 12 w 36"/>
              <a:gd name="T9" fmla="*/ 60 h 66"/>
              <a:gd name="T10" fmla="*/ 6 w 36"/>
              <a:gd name="T11" fmla="*/ 66 h 66"/>
              <a:gd name="T12" fmla="*/ 6 w 36"/>
              <a:gd name="T13" fmla="*/ 66 h 66"/>
              <a:gd name="T14" fmla="*/ 0 w 36"/>
              <a:gd name="T15" fmla="*/ 60 h 6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6"/>
              <a:gd name="T25" fmla="*/ 0 h 66"/>
              <a:gd name="T26" fmla="*/ 36 w 36"/>
              <a:gd name="T27" fmla="*/ 66 h 6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6" h="66">
                <a:moveTo>
                  <a:pt x="36" y="0"/>
                </a:moveTo>
                <a:lnTo>
                  <a:pt x="30" y="6"/>
                </a:lnTo>
                <a:lnTo>
                  <a:pt x="30" y="18"/>
                </a:lnTo>
                <a:lnTo>
                  <a:pt x="18" y="48"/>
                </a:lnTo>
                <a:lnTo>
                  <a:pt x="12" y="60"/>
                </a:lnTo>
                <a:lnTo>
                  <a:pt x="6" y="66"/>
                </a:lnTo>
                <a:lnTo>
                  <a:pt x="0" y="6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3" name="Freeform 52"/>
          <p:cNvSpPr>
            <a:spLocks/>
          </p:cNvSpPr>
          <p:nvPr/>
        </p:nvSpPr>
        <p:spPr bwMode="auto">
          <a:xfrm>
            <a:off x="5243513" y="4037013"/>
            <a:ext cx="66675" cy="544512"/>
          </a:xfrm>
          <a:custGeom>
            <a:avLst/>
            <a:gdLst>
              <a:gd name="T0" fmla="*/ 42 w 42"/>
              <a:gd name="T1" fmla="*/ 343 h 343"/>
              <a:gd name="T2" fmla="*/ 36 w 42"/>
              <a:gd name="T3" fmla="*/ 319 h 343"/>
              <a:gd name="T4" fmla="*/ 30 w 42"/>
              <a:gd name="T5" fmla="*/ 277 h 343"/>
              <a:gd name="T6" fmla="*/ 24 w 42"/>
              <a:gd name="T7" fmla="*/ 229 h 343"/>
              <a:gd name="T8" fmla="*/ 18 w 42"/>
              <a:gd name="T9" fmla="*/ 180 h 343"/>
              <a:gd name="T10" fmla="*/ 18 w 42"/>
              <a:gd name="T11" fmla="*/ 126 h 343"/>
              <a:gd name="T12" fmla="*/ 12 w 42"/>
              <a:gd name="T13" fmla="*/ 72 h 343"/>
              <a:gd name="T14" fmla="*/ 6 w 42"/>
              <a:gd name="T15" fmla="*/ 30 h 343"/>
              <a:gd name="T16" fmla="*/ 0 w 42"/>
              <a:gd name="T17" fmla="*/ 0 h 3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2"/>
              <a:gd name="T28" fmla="*/ 0 h 343"/>
              <a:gd name="T29" fmla="*/ 42 w 42"/>
              <a:gd name="T30" fmla="*/ 343 h 34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2" h="343">
                <a:moveTo>
                  <a:pt x="42" y="343"/>
                </a:moveTo>
                <a:lnTo>
                  <a:pt x="36" y="319"/>
                </a:lnTo>
                <a:lnTo>
                  <a:pt x="30" y="277"/>
                </a:lnTo>
                <a:lnTo>
                  <a:pt x="24" y="229"/>
                </a:lnTo>
                <a:lnTo>
                  <a:pt x="18" y="180"/>
                </a:lnTo>
                <a:lnTo>
                  <a:pt x="18" y="126"/>
                </a:lnTo>
                <a:lnTo>
                  <a:pt x="12" y="72"/>
                </a:lnTo>
                <a:lnTo>
                  <a:pt x="6" y="3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4" name="Freeform 53"/>
          <p:cNvSpPr>
            <a:spLocks/>
          </p:cNvSpPr>
          <p:nvPr/>
        </p:nvSpPr>
        <p:spPr bwMode="auto">
          <a:xfrm>
            <a:off x="5186363" y="3951288"/>
            <a:ext cx="57150" cy="85725"/>
          </a:xfrm>
          <a:custGeom>
            <a:avLst/>
            <a:gdLst>
              <a:gd name="T0" fmla="*/ 36 w 36"/>
              <a:gd name="T1" fmla="*/ 54 h 54"/>
              <a:gd name="T2" fmla="*/ 30 w 36"/>
              <a:gd name="T3" fmla="*/ 30 h 54"/>
              <a:gd name="T4" fmla="*/ 18 w 36"/>
              <a:gd name="T5" fmla="*/ 12 h 54"/>
              <a:gd name="T6" fmla="*/ 6 w 36"/>
              <a:gd name="T7" fmla="*/ 0 h 54"/>
              <a:gd name="T8" fmla="*/ 6 w 36"/>
              <a:gd name="T9" fmla="*/ 0 h 54"/>
              <a:gd name="T10" fmla="*/ 0 w 36"/>
              <a:gd name="T11" fmla="*/ 0 h 5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"/>
              <a:gd name="T19" fmla="*/ 0 h 54"/>
              <a:gd name="T20" fmla="*/ 36 w 36"/>
              <a:gd name="T21" fmla="*/ 54 h 5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" h="54">
                <a:moveTo>
                  <a:pt x="36" y="54"/>
                </a:moveTo>
                <a:lnTo>
                  <a:pt x="30" y="30"/>
                </a:lnTo>
                <a:lnTo>
                  <a:pt x="18" y="12"/>
                </a:lnTo>
                <a:lnTo>
                  <a:pt x="6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5" name="Freeform 54"/>
          <p:cNvSpPr>
            <a:spLocks/>
          </p:cNvSpPr>
          <p:nvPr/>
        </p:nvSpPr>
        <p:spPr bwMode="auto">
          <a:xfrm>
            <a:off x="5119688" y="3951288"/>
            <a:ext cx="66675" cy="361950"/>
          </a:xfrm>
          <a:custGeom>
            <a:avLst/>
            <a:gdLst>
              <a:gd name="T0" fmla="*/ 42 w 42"/>
              <a:gd name="T1" fmla="*/ 0 h 228"/>
              <a:gd name="T2" fmla="*/ 36 w 42"/>
              <a:gd name="T3" fmla="*/ 18 h 228"/>
              <a:gd name="T4" fmla="*/ 30 w 42"/>
              <a:gd name="T5" fmla="*/ 42 h 228"/>
              <a:gd name="T6" fmla="*/ 24 w 42"/>
              <a:gd name="T7" fmla="*/ 72 h 228"/>
              <a:gd name="T8" fmla="*/ 24 w 42"/>
              <a:gd name="T9" fmla="*/ 108 h 228"/>
              <a:gd name="T10" fmla="*/ 18 w 42"/>
              <a:gd name="T11" fmla="*/ 144 h 228"/>
              <a:gd name="T12" fmla="*/ 12 w 42"/>
              <a:gd name="T13" fmla="*/ 174 h 228"/>
              <a:gd name="T14" fmla="*/ 6 w 42"/>
              <a:gd name="T15" fmla="*/ 204 h 228"/>
              <a:gd name="T16" fmla="*/ 0 w 42"/>
              <a:gd name="T17" fmla="*/ 228 h 22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2"/>
              <a:gd name="T28" fmla="*/ 0 h 228"/>
              <a:gd name="T29" fmla="*/ 42 w 42"/>
              <a:gd name="T30" fmla="*/ 228 h 22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2" h="228">
                <a:moveTo>
                  <a:pt x="42" y="0"/>
                </a:moveTo>
                <a:lnTo>
                  <a:pt x="36" y="18"/>
                </a:lnTo>
                <a:lnTo>
                  <a:pt x="30" y="42"/>
                </a:lnTo>
                <a:lnTo>
                  <a:pt x="24" y="72"/>
                </a:lnTo>
                <a:lnTo>
                  <a:pt x="24" y="108"/>
                </a:lnTo>
                <a:lnTo>
                  <a:pt x="18" y="144"/>
                </a:lnTo>
                <a:lnTo>
                  <a:pt x="12" y="174"/>
                </a:lnTo>
                <a:lnTo>
                  <a:pt x="6" y="204"/>
                </a:lnTo>
                <a:lnTo>
                  <a:pt x="0" y="228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6" name="Freeform 55"/>
          <p:cNvSpPr>
            <a:spLocks/>
          </p:cNvSpPr>
          <p:nvPr/>
        </p:nvSpPr>
        <p:spPr bwMode="auto">
          <a:xfrm>
            <a:off x="5053013" y="4313238"/>
            <a:ext cx="66675" cy="96837"/>
          </a:xfrm>
          <a:custGeom>
            <a:avLst/>
            <a:gdLst>
              <a:gd name="T0" fmla="*/ 42 w 42"/>
              <a:gd name="T1" fmla="*/ 0 h 61"/>
              <a:gd name="T2" fmla="*/ 30 w 42"/>
              <a:gd name="T3" fmla="*/ 25 h 61"/>
              <a:gd name="T4" fmla="*/ 18 w 42"/>
              <a:gd name="T5" fmla="*/ 49 h 61"/>
              <a:gd name="T6" fmla="*/ 6 w 42"/>
              <a:gd name="T7" fmla="*/ 55 h 61"/>
              <a:gd name="T8" fmla="*/ 6 w 42"/>
              <a:gd name="T9" fmla="*/ 61 h 61"/>
              <a:gd name="T10" fmla="*/ 0 w 42"/>
              <a:gd name="T11" fmla="*/ 55 h 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"/>
              <a:gd name="T19" fmla="*/ 0 h 61"/>
              <a:gd name="T20" fmla="*/ 42 w 42"/>
              <a:gd name="T21" fmla="*/ 61 h 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" h="61">
                <a:moveTo>
                  <a:pt x="42" y="0"/>
                </a:moveTo>
                <a:lnTo>
                  <a:pt x="30" y="25"/>
                </a:lnTo>
                <a:lnTo>
                  <a:pt x="18" y="49"/>
                </a:lnTo>
                <a:lnTo>
                  <a:pt x="6" y="55"/>
                </a:lnTo>
                <a:lnTo>
                  <a:pt x="6" y="61"/>
                </a:lnTo>
                <a:lnTo>
                  <a:pt x="0" y="55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7" name="Freeform 56"/>
          <p:cNvSpPr>
            <a:spLocks/>
          </p:cNvSpPr>
          <p:nvPr/>
        </p:nvSpPr>
        <p:spPr bwMode="auto">
          <a:xfrm>
            <a:off x="4995863" y="4094163"/>
            <a:ext cx="57150" cy="306387"/>
          </a:xfrm>
          <a:custGeom>
            <a:avLst/>
            <a:gdLst>
              <a:gd name="T0" fmla="*/ 36 w 36"/>
              <a:gd name="T1" fmla="*/ 193 h 193"/>
              <a:gd name="T2" fmla="*/ 30 w 36"/>
              <a:gd name="T3" fmla="*/ 181 h 193"/>
              <a:gd name="T4" fmla="*/ 24 w 36"/>
              <a:gd name="T5" fmla="*/ 163 h 193"/>
              <a:gd name="T6" fmla="*/ 24 w 36"/>
              <a:gd name="T7" fmla="*/ 138 h 193"/>
              <a:gd name="T8" fmla="*/ 18 w 36"/>
              <a:gd name="T9" fmla="*/ 114 h 193"/>
              <a:gd name="T10" fmla="*/ 12 w 36"/>
              <a:gd name="T11" fmla="*/ 60 h 193"/>
              <a:gd name="T12" fmla="*/ 0 w 36"/>
              <a:gd name="T13" fmla="*/ 0 h 1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"/>
              <a:gd name="T22" fmla="*/ 0 h 193"/>
              <a:gd name="T23" fmla="*/ 36 w 36"/>
              <a:gd name="T24" fmla="*/ 193 h 1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" h="193">
                <a:moveTo>
                  <a:pt x="36" y="193"/>
                </a:moveTo>
                <a:lnTo>
                  <a:pt x="30" y="181"/>
                </a:lnTo>
                <a:lnTo>
                  <a:pt x="24" y="163"/>
                </a:lnTo>
                <a:lnTo>
                  <a:pt x="24" y="138"/>
                </a:lnTo>
                <a:lnTo>
                  <a:pt x="18" y="114"/>
                </a:lnTo>
                <a:lnTo>
                  <a:pt x="12" y="6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8" name="Freeform 57"/>
          <p:cNvSpPr>
            <a:spLocks/>
          </p:cNvSpPr>
          <p:nvPr/>
        </p:nvSpPr>
        <p:spPr bwMode="auto">
          <a:xfrm>
            <a:off x="4927600" y="3711575"/>
            <a:ext cx="68263" cy="382588"/>
          </a:xfrm>
          <a:custGeom>
            <a:avLst/>
            <a:gdLst>
              <a:gd name="T0" fmla="*/ 43 w 43"/>
              <a:gd name="T1" fmla="*/ 241 h 241"/>
              <a:gd name="T2" fmla="*/ 36 w 43"/>
              <a:gd name="T3" fmla="*/ 211 h 241"/>
              <a:gd name="T4" fmla="*/ 30 w 43"/>
              <a:gd name="T5" fmla="*/ 169 h 241"/>
              <a:gd name="T6" fmla="*/ 18 w 43"/>
              <a:gd name="T7" fmla="*/ 84 h 241"/>
              <a:gd name="T8" fmla="*/ 18 w 43"/>
              <a:gd name="T9" fmla="*/ 48 h 241"/>
              <a:gd name="T10" fmla="*/ 12 w 43"/>
              <a:gd name="T11" fmla="*/ 18 h 241"/>
              <a:gd name="T12" fmla="*/ 6 w 43"/>
              <a:gd name="T13" fmla="*/ 0 h 241"/>
              <a:gd name="T14" fmla="*/ 0 w 43"/>
              <a:gd name="T15" fmla="*/ 0 h 241"/>
              <a:gd name="T16" fmla="*/ 0 w 43"/>
              <a:gd name="T17" fmla="*/ 0 h 24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3"/>
              <a:gd name="T28" fmla="*/ 0 h 241"/>
              <a:gd name="T29" fmla="*/ 43 w 43"/>
              <a:gd name="T30" fmla="*/ 241 h 24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3" h="241">
                <a:moveTo>
                  <a:pt x="43" y="241"/>
                </a:moveTo>
                <a:lnTo>
                  <a:pt x="36" y="211"/>
                </a:lnTo>
                <a:lnTo>
                  <a:pt x="30" y="169"/>
                </a:lnTo>
                <a:lnTo>
                  <a:pt x="18" y="84"/>
                </a:lnTo>
                <a:lnTo>
                  <a:pt x="18" y="48"/>
                </a:lnTo>
                <a:lnTo>
                  <a:pt x="12" y="18"/>
                </a:lnTo>
                <a:lnTo>
                  <a:pt x="6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9" name="Freeform 58"/>
          <p:cNvSpPr>
            <a:spLocks/>
          </p:cNvSpPr>
          <p:nvPr/>
        </p:nvSpPr>
        <p:spPr bwMode="auto">
          <a:xfrm>
            <a:off x="4870450" y="3711575"/>
            <a:ext cx="57150" cy="544513"/>
          </a:xfrm>
          <a:custGeom>
            <a:avLst/>
            <a:gdLst>
              <a:gd name="T0" fmla="*/ 36 w 36"/>
              <a:gd name="T1" fmla="*/ 0 h 343"/>
              <a:gd name="T2" fmla="*/ 36 w 36"/>
              <a:gd name="T3" fmla="*/ 6 h 343"/>
              <a:gd name="T4" fmla="*/ 30 w 36"/>
              <a:gd name="T5" fmla="*/ 18 h 343"/>
              <a:gd name="T6" fmla="*/ 30 w 36"/>
              <a:gd name="T7" fmla="*/ 36 h 343"/>
              <a:gd name="T8" fmla="*/ 24 w 36"/>
              <a:gd name="T9" fmla="*/ 60 h 343"/>
              <a:gd name="T10" fmla="*/ 24 w 36"/>
              <a:gd name="T11" fmla="*/ 109 h 343"/>
              <a:gd name="T12" fmla="*/ 18 w 36"/>
              <a:gd name="T13" fmla="*/ 169 h 343"/>
              <a:gd name="T14" fmla="*/ 12 w 36"/>
              <a:gd name="T15" fmla="*/ 229 h 343"/>
              <a:gd name="T16" fmla="*/ 12 w 36"/>
              <a:gd name="T17" fmla="*/ 283 h 343"/>
              <a:gd name="T18" fmla="*/ 6 w 36"/>
              <a:gd name="T19" fmla="*/ 307 h 343"/>
              <a:gd name="T20" fmla="*/ 6 w 36"/>
              <a:gd name="T21" fmla="*/ 325 h 343"/>
              <a:gd name="T22" fmla="*/ 0 w 36"/>
              <a:gd name="T23" fmla="*/ 337 h 343"/>
              <a:gd name="T24" fmla="*/ 0 w 36"/>
              <a:gd name="T25" fmla="*/ 343 h 34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6"/>
              <a:gd name="T40" fmla="*/ 0 h 343"/>
              <a:gd name="T41" fmla="*/ 36 w 36"/>
              <a:gd name="T42" fmla="*/ 343 h 34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6" h="343">
                <a:moveTo>
                  <a:pt x="36" y="0"/>
                </a:moveTo>
                <a:lnTo>
                  <a:pt x="36" y="6"/>
                </a:lnTo>
                <a:lnTo>
                  <a:pt x="30" y="18"/>
                </a:lnTo>
                <a:lnTo>
                  <a:pt x="30" y="36"/>
                </a:lnTo>
                <a:lnTo>
                  <a:pt x="24" y="60"/>
                </a:lnTo>
                <a:lnTo>
                  <a:pt x="24" y="109"/>
                </a:lnTo>
                <a:lnTo>
                  <a:pt x="18" y="169"/>
                </a:lnTo>
                <a:lnTo>
                  <a:pt x="12" y="229"/>
                </a:lnTo>
                <a:lnTo>
                  <a:pt x="12" y="283"/>
                </a:lnTo>
                <a:lnTo>
                  <a:pt x="6" y="307"/>
                </a:lnTo>
                <a:lnTo>
                  <a:pt x="6" y="325"/>
                </a:lnTo>
                <a:lnTo>
                  <a:pt x="0" y="337"/>
                </a:lnTo>
                <a:lnTo>
                  <a:pt x="0" y="343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0" name="Freeform 59"/>
          <p:cNvSpPr>
            <a:spLocks/>
          </p:cNvSpPr>
          <p:nvPr/>
        </p:nvSpPr>
        <p:spPr bwMode="auto">
          <a:xfrm>
            <a:off x="4803775" y="3903663"/>
            <a:ext cx="66675" cy="352425"/>
          </a:xfrm>
          <a:custGeom>
            <a:avLst/>
            <a:gdLst>
              <a:gd name="T0" fmla="*/ 42 w 42"/>
              <a:gd name="T1" fmla="*/ 222 h 222"/>
              <a:gd name="T2" fmla="*/ 42 w 42"/>
              <a:gd name="T3" fmla="*/ 222 h 222"/>
              <a:gd name="T4" fmla="*/ 36 w 42"/>
              <a:gd name="T5" fmla="*/ 216 h 222"/>
              <a:gd name="T6" fmla="*/ 30 w 42"/>
              <a:gd name="T7" fmla="*/ 198 h 222"/>
              <a:gd name="T8" fmla="*/ 24 w 42"/>
              <a:gd name="T9" fmla="*/ 162 h 222"/>
              <a:gd name="T10" fmla="*/ 18 w 42"/>
              <a:gd name="T11" fmla="*/ 120 h 222"/>
              <a:gd name="T12" fmla="*/ 18 w 42"/>
              <a:gd name="T13" fmla="*/ 78 h 222"/>
              <a:gd name="T14" fmla="*/ 12 w 42"/>
              <a:gd name="T15" fmla="*/ 42 h 222"/>
              <a:gd name="T16" fmla="*/ 6 w 42"/>
              <a:gd name="T17" fmla="*/ 12 h 222"/>
              <a:gd name="T18" fmla="*/ 0 w 42"/>
              <a:gd name="T19" fmla="*/ 6 h 222"/>
              <a:gd name="T20" fmla="*/ 0 w 42"/>
              <a:gd name="T21" fmla="*/ 0 h 22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2"/>
              <a:gd name="T34" fmla="*/ 0 h 222"/>
              <a:gd name="T35" fmla="*/ 42 w 42"/>
              <a:gd name="T36" fmla="*/ 222 h 22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2" h="222">
                <a:moveTo>
                  <a:pt x="42" y="222"/>
                </a:moveTo>
                <a:lnTo>
                  <a:pt x="42" y="222"/>
                </a:lnTo>
                <a:lnTo>
                  <a:pt x="36" y="216"/>
                </a:lnTo>
                <a:lnTo>
                  <a:pt x="30" y="198"/>
                </a:lnTo>
                <a:lnTo>
                  <a:pt x="24" y="162"/>
                </a:lnTo>
                <a:lnTo>
                  <a:pt x="18" y="120"/>
                </a:lnTo>
                <a:lnTo>
                  <a:pt x="18" y="78"/>
                </a:lnTo>
                <a:lnTo>
                  <a:pt x="12" y="42"/>
                </a:lnTo>
                <a:lnTo>
                  <a:pt x="6" y="12"/>
                </a:lnTo>
                <a:lnTo>
                  <a:pt x="0" y="6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1" name="Freeform 60"/>
          <p:cNvSpPr>
            <a:spLocks/>
          </p:cNvSpPr>
          <p:nvPr/>
        </p:nvSpPr>
        <p:spPr bwMode="auto">
          <a:xfrm>
            <a:off x="4746625" y="3903663"/>
            <a:ext cx="57150" cy="238125"/>
          </a:xfrm>
          <a:custGeom>
            <a:avLst/>
            <a:gdLst>
              <a:gd name="T0" fmla="*/ 36 w 36"/>
              <a:gd name="T1" fmla="*/ 0 h 150"/>
              <a:gd name="T2" fmla="*/ 30 w 36"/>
              <a:gd name="T3" fmla="*/ 0 h 150"/>
              <a:gd name="T4" fmla="*/ 24 w 36"/>
              <a:gd name="T5" fmla="*/ 6 h 150"/>
              <a:gd name="T6" fmla="*/ 24 w 36"/>
              <a:gd name="T7" fmla="*/ 24 h 150"/>
              <a:gd name="T8" fmla="*/ 18 w 36"/>
              <a:gd name="T9" fmla="*/ 42 h 150"/>
              <a:gd name="T10" fmla="*/ 12 w 36"/>
              <a:gd name="T11" fmla="*/ 90 h 150"/>
              <a:gd name="T12" fmla="*/ 0 w 36"/>
              <a:gd name="T13" fmla="*/ 150 h 15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"/>
              <a:gd name="T22" fmla="*/ 0 h 150"/>
              <a:gd name="T23" fmla="*/ 36 w 36"/>
              <a:gd name="T24" fmla="*/ 150 h 15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" h="150">
                <a:moveTo>
                  <a:pt x="36" y="0"/>
                </a:moveTo>
                <a:lnTo>
                  <a:pt x="30" y="0"/>
                </a:lnTo>
                <a:lnTo>
                  <a:pt x="24" y="6"/>
                </a:lnTo>
                <a:lnTo>
                  <a:pt x="24" y="24"/>
                </a:lnTo>
                <a:lnTo>
                  <a:pt x="18" y="42"/>
                </a:lnTo>
                <a:lnTo>
                  <a:pt x="12" y="90"/>
                </a:lnTo>
                <a:lnTo>
                  <a:pt x="0" y="15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2" name="Freeform 61"/>
          <p:cNvSpPr>
            <a:spLocks/>
          </p:cNvSpPr>
          <p:nvPr/>
        </p:nvSpPr>
        <p:spPr bwMode="auto">
          <a:xfrm>
            <a:off x="4679950" y="4141788"/>
            <a:ext cx="66675" cy="496887"/>
          </a:xfrm>
          <a:custGeom>
            <a:avLst/>
            <a:gdLst>
              <a:gd name="T0" fmla="*/ 42 w 42"/>
              <a:gd name="T1" fmla="*/ 0 h 313"/>
              <a:gd name="T2" fmla="*/ 36 w 42"/>
              <a:gd name="T3" fmla="*/ 36 h 313"/>
              <a:gd name="T4" fmla="*/ 30 w 42"/>
              <a:gd name="T5" fmla="*/ 72 h 313"/>
              <a:gd name="T6" fmla="*/ 24 w 42"/>
              <a:gd name="T7" fmla="*/ 169 h 313"/>
              <a:gd name="T8" fmla="*/ 18 w 42"/>
              <a:gd name="T9" fmla="*/ 211 h 313"/>
              <a:gd name="T10" fmla="*/ 12 w 42"/>
              <a:gd name="T11" fmla="*/ 253 h 313"/>
              <a:gd name="T12" fmla="*/ 6 w 42"/>
              <a:gd name="T13" fmla="*/ 289 h 313"/>
              <a:gd name="T14" fmla="*/ 0 w 42"/>
              <a:gd name="T15" fmla="*/ 313 h 31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2"/>
              <a:gd name="T25" fmla="*/ 0 h 313"/>
              <a:gd name="T26" fmla="*/ 42 w 42"/>
              <a:gd name="T27" fmla="*/ 313 h 31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2" h="313">
                <a:moveTo>
                  <a:pt x="42" y="0"/>
                </a:moveTo>
                <a:lnTo>
                  <a:pt x="36" y="36"/>
                </a:lnTo>
                <a:lnTo>
                  <a:pt x="30" y="72"/>
                </a:lnTo>
                <a:lnTo>
                  <a:pt x="24" y="169"/>
                </a:lnTo>
                <a:lnTo>
                  <a:pt x="18" y="211"/>
                </a:lnTo>
                <a:lnTo>
                  <a:pt x="12" y="253"/>
                </a:lnTo>
                <a:lnTo>
                  <a:pt x="6" y="289"/>
                </a:lnTo>
                <a:lnTo>
                  <a:pt x="0" y="313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3" name="Freeform 62"/>
          <p:cNvSpPr>
            <a:spLocks/>
          </p:cNvSpPr>
          <p:nvPr/>
        </p:nvSpPr>
        <p:spPr bwMode="auto">
          <a:xfrm>
            <a:off x="4613275" y="4638675"/>
            <a:ext cx="66675" cy="9525"/>
          </a:xfrm>
          <a:custGeom>
            <a:avLst/>
            <a:gdLst>
              <a:gd name="T0" fmla="*/ 42 w 42"/>
              <a:gd name="T1" fmla="*/ 0 h 6"/>
              <a:gd name="T2" fmla="*/ 36 w 42"/>
              <a:gd name="T3" fmla="*/ 6 h 6"/>
              <a:gd name="T4" fmla="*/ 18 w 42"/>
              <a:gd name="T5" fmla="*/ 6 h 6"/>
              <a:gd name="T6" fmla="*/ 6 w 42"/>
              <a:gd name="T7" fmla="*/ 0 h 6"/>
              <a:gd name="T8" fmla="*/ 0 w 42"/>
              <a:gd name="T9" fmla="*/ 0 h 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6"/>
              <a:gd name="T17" fmla="*/ 42 w 42"/>
              <a:gd name="T18" fmla="*/ 6 h 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6">
                <a:moveTo>
                  <a:pt x="42" y="0"/>
                </a:moveTo>
                <a:lnTo>
                  <a:pt x="36" y="6"/>
                </a:lnTo>
                <a:lnTo>
                  <a:pt x="18" y="6"/>
                </a:lnTo>
                <a:lnTo>
                  <a:pt x="6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4" name="Freeform 63"/>
          <p:cNvSpPr>
            <a:spLocks/>
          </p:cNvSpPr>
          <p:nvPr/>
        </p:nvSpPr>
        <p:spPr bwMode="auto">
          <a:xfrm>
            <a:off x="4556125" y="4638675"/>
            <a:ext cx="57150" cy="95250"/>
          </a:xfrm>
          <a:custGeom>
            <a:avLst/>
            <a:gdLst>
              <a:gd name="T0" fmla="*/ 36 w 36"/>
              <a:gd name="T1" fmla="*/ 0 h 60"/>
              <a:gd name="T2" fmla="*/ 30 w 36"/>
              <a:gd name="T3" fmla="*/ 6 h 60"/>
              <a:gd name="T4" fmla="*/ 30 w 36"/>
              <a:gd name="T5" fmla="*/ 18 h 60"/>
              <a:gd name="T6" fmla="*/ 18 w 36"/>
              <a:gd name="T7" fmla="*/ 42 h 60"/>
              <a:gd name="T8" fmla="*/ 12 w 36"/>
              <a:gd name="T9" fmla="*/ 54 h 60"/>
              <a:gd name="T10" fmla="*/ 6 w 36"/>
              <a:gd name="T11" fmla="*/ 60 h 60"/>
              <a:gd name="T12" fmla="*/ 6 w 36"/>
              <a:gd name="T13" fmla="*/ 60 h 60"/>
              <a:gd name="T14" fmla="*/ 0 w 36"/>
              <a:gd name="T15" fmla="*/ 54 h 6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6"/>
              <a:gd name="T25" fmla="*/ 0 h 60"/>
              <a:gd name="T26" fmla="*/ 36 w 36"/>
              <a:gd name="T27" fmla="*/ 60 h 6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6" h="60">
                <a:moveTo>
                  <a:pt x="36" y="0"/>
                </a:moveTo>
                <a:lnTo>
                  <a:pt x="30" y="6"/>
                </a:lnTo>
                <a:lnTo>
                  <a:pt x="30" y="18"/>
                </a:lnTo>
                <a:lnTo>
                  <a:pt x="18" y="42"/>
                </a:lnTo>
                <a:lnTo>
                  <a:pt x="12" y="54"/>
                </a:lnTo>
                <a:lnTo>
                  <a:pt x="6" y="60"/>
                </a:lnTo>
                <a:lnTo>
                  <a:pt x="0" y="54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5" name="Freeform 64"/>
          <p:cNvSpPr>
            <a:spLocks/>
          </p:cNvSpPr>
          <p:nvPr/>
        </p:nvSpPr>
        <p:spPr bwMode="auto">
          <a:xfrm>
            <a:off x="4489450" y="4208463"/>
            <a:ext cx="66675" cy="515937"/>
          </a:xfrm>
          <a:custGeom>
            <a:avLst/>
            <a:gdLst>
              <a:gd name="T0" fmla="*/ 42 w 42"/>
              <a:gd name="T1" fmla="*/ 325 h 325"/>
              <a:gd name="T2" fmla="*/ 36 w 42"/>
              <a:gd name="T3" fmla="*/ 301 h 325"/>
              <a:gd name="T4" fmla="*/ 30 w 42"/>
              <a:gd name="T5" fmla="*/ 265 h 325"/>
              <a:gd name="T6" fmla="*/ 24 w 42"/>
              <a:gd name="T7" fmla="*/ 217 h 325"/>
              <a:gd name="T8" fmla="*/ 18 w 42"/>
              <a:gd name="T9" fmla="*/ 169 h 325"/>
              <a:gd name="T10" fmla="*/ 18 w 42"/>
              <a:gd name="T11" fmla="*/ 121 h 325"/>
              <a:gd name="T12" fmla="*/ 12 w 42"/>
              <a:gd name="T13" fmla="*/ 72 h 325"/>
              <a:gd name="T14" fmla="*/ 6 w 42"/>
              <a:gd name="T15" fmla="*/ 30 h 325"/>
              <a:gd name="T16" fmla="*/ 0 w 42"/>
              <a:gd name="T17" fmla="*/ 0 h 3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2"/>
              <a:gd name="T28" fmla="*/ 0 h 325"/>
              <a:gd name="T29" fmla="*/ 42 w 42"/>
              <a:gd name="T30" fmla="*/ 325 h 32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2" h="325">
                <a:moveTo>
                  <a:pt x="42" y="325"/>
                </a:moveTo>
                <a:lnTo>
                  <a:pt x="36" y="301"/>
                </a:lnTo>
                <a:lnTo>
                  <a:pt x="30" y="265"/>
                </a:lnTo>
                <a:lnTo>
                  <a:pt x="24" y="217"/>
                </a:lnTo>
                <a:lnTo>
                  <a:pt x="18" y="169"/>
                </a:lnTo>
                <a:lnTo>
                  <a:pt x="18" y="121"/>
                </a:lnTo>
                <a:lnTo>
                  <a:pt x="12" y="72"/>
                </a:lnTo>
                <a:lnTo>
                  <a:pt x="6" y="3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6" name="Freeform 65"/>
          <p:cNvSpPr>
            <a:spLocks/>
          </p:cNvSpPr>
          <p:nvPr/>
        </p:nvSpPr>
        <p:spPr bwMode="auto">
          <a:xfrm>
            <a:off x="4432300" y="4132263"/>
            <a:ext cx="57150" cy="76200"/>
          </a:xfrm>
          <a:custGeom>
            <a:avLst/>
            <a:gdLst>
              <a:gd name="T0" fmla="*/ 36 w 36"/>
              <a:gd name="T1" fmla="*/ 48 h 48"/>
              <a:gd name="T2" fmla="*/ 30 w 36"/>
              <a:gd name="T3" fmla="*/ 24 h 48"/>
              <a:gd name="T4" fmla="*/ 18 w 36"/>
              <a:gd name="T5" fmla="*/ 6 h 48"/>
              <a:gd name="T6" fmla="*/ 6 w 36"/>
              <a:gd name="T7" fmla="*/ 0 h 48"/>
              <a:gd name="T8" fmla="*/ 0 w 36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36" y="48"/>
                </a:moveTo>
                <a:lnTo>
                  <a:pt x="30" y="24"/>
                </a:lnTo>
                <a:lnTo>
                  <a:pt x="18" y="6"/>
                </a:lnTo>
                <a:lnTo>
                  <a:pt x="6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7" name="Freeform 66"/>
          <p:cNvSpPr>
            <a:spLocks/>
          </p:cNvSpPr>
          <p:nvPr/>
        </p:nvSpPr>
        <p:spPr bwMode="auto">
          <a:xfrm>
            <a:off x="4365625" y="4132263"/>
            <a:ext cx="66675" cy="344487"/>
          </a:xfrm>
          <a:custGeom>
            <a:avLst/>
            <a:gdLst>
              <a:gd name="T0" fmla="*/ 42 w 42"/>
              <a:gd name="T1" fmla="*/ 0 h 217"/>
              <a:gd name="T2" fmla="*/ 36 w 42"/>
              <a:gd name="T3" fmla="*/ 18 h 217"/>
              <a:gd name="T4" fmla="*/ 30 w 42"/>
              <a:gd name="T5" fmla="*/ 42 h 217"/>
              <a:gd name="T6" fmla="*/ 24 w 42"/>
              <a:gd name="T7" fmla="*/ 66 h 217"/>
              <a:gd name="T8" fmla="*/ 24 w 42"/>
              <a:gd name="T9" fmla="*/ 102 h 217"/>
              <a:gd name="T10" fmla="*/ 12 w 42"/>
              <a:gd name="T11" fmla="*/ 169 h 217"/>
              <a:gd name="T12" fmla="*/ 6 w 42"/>
              <a:gd name="T13" fmla="*/ 193 h 217"/>
              <a:gd name="T14" fmla="*/ 0 w 42"/>
              <a:gd name="T15" fmla="*/ 217 h 2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2"/>
              <a:gd name="T25" fmla="*/ 0 h 217"/>
              <a:gd name="T26" fmla="*/ 42 w 42"/>
              <a:gd name="T27" fmla="*/ 217 h 21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2" h="217">
                <a:moveTo>
                  <a:pt x="42" y="0"/>
                </a:moveTo>
                <a:lnTo>
                  <a:pt x="36" y="18"/>
                </a:lnTo>
                <a:lnTo>
                  <a:pt x="30" y="42"/>
                </a:lnTo>
                <a:lnTo>
                  <a:pt x="24" y="66"/>
                </a:lnTo>
                <a:lnTo>
                  <a:pt x="24" y="102"/>
                </a:lnTo>
                <a:lnTo>
                  <a:pt x="12" y="169"/>
                </a:lnTo>
                <a:lnTo>
                  <a:pt x="6" y="193"/>
                </a:lnTo>
                <a:lnTo>
                  <a:pt x="0" y="217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8" name="Freeform 67"/>
          <p:cNvSpPr>
            <a:spLocks/>
          </p:cNvSpPr>
          <p:nvPr/>
        </p:nvSpPr>
        <p:spPr bwMode="auto">
          <a:xfrm>
            <a:off x="4297363" y="4476750"/>
            <a:ext cx="68262" cy="95250"/>
          </a:xfrm>
          <a:custGeom>
            <a:avLst/>
            <a:gdLst>
              <a:gd name="T0" fmla="*/ 43 w 43"/>
              <a:gd name="T1" fmla="*/ 0 h 60"/>
              <a:gd name="T2" fmla="*/ 31 w 43"/>
              <a:gd name="T3" fmla="*/ 24 h 60"/>
              <a:gd name="T4" fmla="*/ 18 w 43"/>
              <a:gd name="T5" fmla="*/ 48 h 60"/>
              <a:gd name="T6" fmla="*/ 6 w 43"/>
              <a:gd name="T7" fmla="*/ 54 h 60"/>
              <a:gd name="T8" fmla="*/ 6 w 43"/>
              <a:gd name="T9" fmla="*/ 60 h 60"/>
              <a:gd name="T10" fmla="*/ 0 w 43"/>
              <a:gd name="T11" fmla="*/ 54 h 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3"/>
              <a:gd name="T19" fmla="*/ 0 h 60"/>
              <a:gd name="T20" fmla="*/ 43 w 43"/>
              <a:gd name="T21" fmla="*/ 60 h 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3" h="60">
                <a:moveTo>
                  <a:pt x="43" y="0"/>
                </a:moveTo>
                <a:lnTo>
                  <a:pt x="31" y="24"/>
                </a:lnTo>
                <a:lnTo>
                  <a:pt x="18" y="48"/>
                </a:lnTo>
                <a:lnTo>
                  <a:pt x="6" y="54"/>
                </a:lnTo>
                <a:lnTo>
                  <a:pt x="6" y="60"/>
                </a:lnTo>
                <a:lnTo>
                  <a:pt x="0" y="54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9" name="Freeform 68"/>
          <p:cNvSpPr>
            <a:spLocks/>
          </p:cNvSpPr>
          <p:nvPr/>
        </p:nvSpPr>
        <p:spPr bwMode="auto">
          <a:xfrm>
            <a:off x="4240213" y="4265613"/>
            <a:ext cx="57150" cy="296862"/>
          </a:xfrm>
          <a:custGeom>
            <a:avLst/>
            <a:gdLst>
              <a:gd name="T0" fmla="*/ 36 w 36"/>
              <a:gd name="T1" fmla="*/ 187 h 187"/>
              <a:gd name="T2" fmla="*/ 30 w 36"/>
              <a:gd name="T3" fmla="*/ 175 h 187"/>
              <a:gd name="T4" fmla="*/ 24 w 36"/>
              <a:gd name="T5" fmla="*/ 157 h 187"/>
              <a:gd name="T6" fmla="*/ 24 w 36"/>
              <a:gd name="T7" fmla="*/ 139 h 187"/>
              <a:gd name="T8" fmla="*/ 18 w 36"/>
              <a:gd name="T9" fmla="*/ 109 h 187"/>
              <a:gd name="T10" fmla="*/ 12 w 36"/>
              <a:gd name="T11" fmla="*/ 55 h 187"/>
              <a:gd name="T12" fmla="*/ 0 w 36"/>
              <a:gd name="T13" fmla="*/ 0 h 1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"/>
              <a:gd name="T22" fmla="*/ 0 h 187"/>
              <a:gd name="T23" fmla="*/ 36 w 36"/>
              <a:gd name="T24" fmla="*/ 187 h 18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" h="187">
                <a:moveTo>
                  <a:pt x="36" y="187"/>
                </a:moveTo>
                <a:lnTo>
                  <a:pt x="30" y="175"/>
                </a:lnTo>
                <a:lnTo>
                  <a:pt x="24" y="157"/>
                </a:lnTo>
                <a:lnTo>
                  <a:pt x="24" y="139"/>
                </a:lnTo>
                <a:lnTo>
                  <a:pt x="18" y="109"/>
                </a:lnTo>
                <a:lnTo>
                  <a:pt x="12" y="55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0" name="Freeform 69"/>
          <p:cNvSpPr>
            <a:spLocks/>
          </p:cNvSpPr>
          <p:nvPr/>
        </p:nvSpPr>
        <p:spPr bwMode="auto">
          <a:xfrm>
            <a:off x="4173538" y="3903663"/>
            <a:ext cx="66675" cy="361950"/>
          </a:xfrm>
          <a:custGeom>
            <a:avLst/>
            <a:gdLst>
              <a:gd name="T0" fmla="*/ 42 w 42"/>
              <a:gd name="T1" fmla="*/ 228 h 228"/>
              <a:gd name="T2" fmla="*/ 36 w 42"/>
              <a:gd name="T3" fmla="*/ 198 h 228"/>
              <a:gd name="T4" fmla="*/ 30 w 42"/>
              <a:gd name="T5" fmla="*/ 162 h 228"/>
              <a:gd name="T6" fmla="*/ 18 w 42"/>
              <a:gd name="T7" fmla="*/ 84 h 228"/>
              <a:gd name="T8" fmla="*/ 18 w 42"/>
              <a:gd name="T9" fmla="*/ 48 h 228"/>
              <a:gd name="T10" fmla="*/ 12 w 42"/>
              <a:gd name="T11" fmla="*/ 24 h 228"/>
              <a:gd name="T12" fmla="*/ 6 w 42"/>
              <a:gd name="T13" fmla="*/ 6 h 228"/>
              <a:gd name="T14" fmla="*/ 0 w 42"/>
              <a:gd name="T15" fmla="*/ 0 h 2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2"/>
              <a:gd name="T25" fmla="*/ 0 h 228"/>
              <a:gd name="T26" fmla="*/ 42 w 42"/>
              <a:gd name="T27" fmla="*/ 228 h 22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2" h="228">
                <a:moveTo>
                  <a:pt x="42" y="228"/>
                </a:moveTo>
                <a:lnTo>
                  <a:pt x="36" y="198"/>
                </a:lnTo>
                <a:lnTo>
                  <a:pt x="30" y="162"/>
                </a:lnTo>
                <a:lnTo>
                  <a:pt x="18" y="84"/>
                </a:lnTo>
                <a:lnTo>
                  <a:pt x="18" y="48"/>
                </a:lnTo>
                <a:lnTo>
                  <a:pt x="12" y="24"/>
                </a:lnTo>
                <a:lnTo>
                  <a:pt x="6" y="6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1" name="Freeform 70"/>
          <p:cNvSpPr>
            <a:spLocks/>
          </p:cNvSpPr>
          <p:nvPr/>
        </p:nvSpPr>
        <p:spPr bwMode="auto">
          <a:xfrm>
            <a:off x="4116388" y="3903663"/>
            <a:ext cx="57150" cy="449262"/>
          </a:xfrm>
          <a:custGeom>
            <a:avLst/>
            <a:gdLst>
              <a:gd name="T0" fmla="*/ 36 w 36"/>
              <a:gd name="T1" fmla="*/ 0 h 283"/>
              <a:gd name="T2" fmla="*/ 36 w 36"/>
              <a:gd name="T3" fmla="*/ 6 h 283"/>
              <a:gd name="T4" fmla="*/ 30 w 36"/>
              <a:gd name="T5" fmla="*/ 12 h 283"/>
              <a:gd name="T6" fmla="*/ 24 w 36"/>
              <a:gd name="T7" fmla="*/ 48 h 283"/>
              <a:gd name="T8" fmla="*/ 24 w 36"/>
              <a:gd name="T9" fmla="*/ 90 h 283"/>
              <a:gd name="T10" fmla="*/ 18 w 36"/>
              <a:gd name="T11" fmla="*/ 138 h 283"/>
              <a:gd name="T12" fmla="*/ 12 w 36"/>
              <a:gd name="T13" fmla="*/ 192 h 283"/>
              <a:gd name="T14" fmla="*/ 12 w 36"/>
              <a:gd name="T15" fmla="*/ 234 h 283"/>
              <a:gd name="T16" fmla="*/ 6 w 36"/>
              <a:gd name="T17" fmla="*/ 270 h 283"/>
              <a:gd name="T18" fmla="*/ 0 w 36"/>
              <a:gd name="T19" fmla="*/ 277 h 283"/>
              <a:gd name="T20" fmla="*/ 0 w 36"/>
              <a:gd name="T21" fmla="*/ 283 h 28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6"/>
              <a:gd name="T34" fmla="*/ 0 h 283"/>
              <a:gd name="T35" fmla="*/ 36 w 36"/>
              <a:gd name="T36" fmla="*/ 283 h 28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6" h="283">
                <a:moveTo>
                  <a:pt x="36" y="0"/>
                </a:moveTo>
                <a:lnTo>
                  <a:pt x="36" y="6"/>
                </a:lnTo>
                <a:lnTo>
                  <a:pt x="30" y="12"/>
                </a:lnTo>
                <a:lnTo>
                  <a:pt x="24" y="48"/>
                </a:lnTo>
                <a:lnTo>
                  <a:pt x="24" y="90"/>
                </a:lnTo>
                <a:lnTo>
                  <a:pt x="18" y="138"/>
                </a:lnTo>
                <a:lnTo>
                  <a:pt x="12" y="192"/>
                </a:lnTo>
                <a:lnTo>
                  <a:pt x="12" y="234"/>
                </a:lnTo>
                <a:lnTo>
                  <a:pt x="6" y="270"/>
                </a:lnTo>
                <a:lnTo>
                  <a:pt x="0" y="277"/>
                </a:lnTo>
                <a:lnTo>
                  <a:pt x="0" y="283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2" name="Freeform 71"/>
          <p:cNvSpPr>
            <a:spLocks/>
          </p:cNvSpPr>
          <p:nvPr/>
        </p:nvSpPr>
        <p:spPr bwMode="auto">
          <a:xfrm>
            <a:off x="4049713" y="4008438"/>
            <a:ext cx="66675" cy="344487"/>
          </a:xfrm>
          <a:custGeom>
            <a:avLst/>
            <a:gdLst>
              <a:gd name="T0" fmla="*/ 42 w 42"/>
              <a:gd name="T1" fmla="*/ 217 h 217"/>
              <a:gd name="T2" fmla="*/ 42 w 42"/>
              <a:gd name="T3" fmla="*/ 217 h 217"/>
              <a:gd name="T4" fmla="*/ 36 w 42"/>
              <a:gd name="T5" fmla="*/ 211 h 217"/>
              <a:gd name="T6" fmla="*/ 30 w 42"/>
              <a:gd name="T7" fmla="*/ 186 h 217"/>
              <a:gd name="T8" fmla="*/ 24 w 42"/>
              <a:gd name="T9" fmla="*/ 156 h 217"/>
              <a:gd name="T10" fmla="*/ 24 w 42"/>
              <a:gd name="T11" fmla="*/ 114 h 217"/>
              <a:gd name="T12" fmla="*/ 18 w 42"/>
              <a:gd name="T13" fmla="*/ 78 h 217"/>
              <a:gd name="T14" fmla="*/ 12 w 42"/>
              <a:gd name="T15" fmla="*/ 42 h 217"/>
              <a:gd name="T16" fmla="*/ 6 w 42"/>
              <a:gd name="T17" fmla="*/ 12 h 217"/>
              <a:gd name="T18" fmla="*/ 0 w 42"/>
              <a:gd name="T19" fmla="*/ 6 h 217"/>
              <a:gd name="T20" fmla="*/ 0 w 42"/>
              <a:gd name="T21" fmla="*/ 0 h 21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2"/>
              <a:gd name="T34" fmla="*/ 0 h 217"/>
              <a:gd name="T35" fmla="*/ 42 w 42"/>
              <a:gd name="T36" fmla="*/ 217 h 21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2" h="217">
                <a:moveTo>
                  <a:pt x="42" y="217"/>
                </a:moveTo>
                <a:lnTo>
                  <a:pt x="42" y="217"/>
                </a:lnTo>
                <a:lnTo>
                  <a:pt x="36" y="211"/>
                </a:lnTo>
                <a:lnTo>
                  <a:pt x="30" y="186"/>
                </a:lnTo>
                <a:lnTo>
                  <a:pt x="24" y="156"/>
                </a:lnTo>
                <a:lnTo>
                  <a:pt x="24" y="114"/>
                </a:lnTo>
                <a:lnTo>
                  <a:pt x="18" y="78"/>
                </a:lnTo>
                <a:lnTo>
                  <a:pt x="12" y="42"/>
                </a:lnTo>
                <a:lnTo>
                  <a:pt x="6" y="12"/>
                </a:lnTo>
                <a:lnTo>
                  <a:pt x="0" y="6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3" name="Freeform 72"/>
          <p:cNvSpPr>
            <a:spLocks/>
          </p:cNvSpPr>
          <p:nvPr/>
        </p:nvSpPr>
        <p:spPr bwMode="auto">
          <a:xfrm>
            <a:off x="3983038" y="4008438"/>
            <a:ext cx="66675" cy="228600"/>
          </a:xfrm>
          <a:custGeom>
            <a:avLst/>
            <a:gdLst>
              <a:gd name="T0" fmla="*/ 42 w 42"/>
              <a:gd name="T1" fmla="*/ 0 h 144"/>
              <a:gd name="T2" fmla="*/ 36 w 42"/>
              <a:gd name="T3" fmla="*/ 0 h 144"/>
              <a:gd name="T4" fmla="*/ 30 w 42"/>
              <a:gd name="T5" fmla="*/ 6 h 144"/>
              <a:gd name="T6" fmla="*/ 24 w 42"/>
              <a:gd name="T7" fmla="*/ 18 h 144"/>
              <a:gd name="T8" fmla="*/ 18 w 42"/>
              <a:gd name="T9" fmla="*/ 42 h 144"/>
              <a:gd name="T10" fmla="*/ 12 w 42"/>
              <a:gd name="T11" fmla="*/ 90 h 144"/>
              <a:gd name="T12" fmla="*/ 0 w 42"/>
              <a:gd name="T13" fmla="*/ 144 h 1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2"/>
              <a:gd name="T22" fmla="*/ 0 h 144"/>
              <a:gd name="T23" fmla="*/ 42 w 42"/>
              <a:gd name="T24" fmla="*/ 144 h 1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2" h="144">
                <a:moveTo>
                  <a:pt x="42" y="0"/>
                </a:moveTo>
                <a:lnTo>
                  <a:pt x="36" y="0"/>
                </a:lnTo>
                <a:lnTo>
                  <a:pt x="30" y="6"/>
                </a:lnTo>
                <a:lnTo>
                  <a:pt x="24" y="18"/>
                </a:lnTo>
                <a:lnTo>
                  <a:pt x="18" y="42"/>
                </a:lnTo>
                <a:lnTo>
                  <a:pt x="12" y="90"/>
                </a:lnTo>
                <a:lnTo>
                  <a:pt x="0" y="144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4" name="Freeform 73"/>
          <p:cNvSpPr>
            <a:spLocks/>
          </p:cNvSpPr>
          <p:nvPr/>
        </p:nvSpPr>
        <p:spPr bwMode="auto">
          <a:xfrm>
            <a:off x="3925888" y="4237038"/>
            <a:ext cx="57150" cy="487362"/>
          </a:xfrm>
          <a:custGeom>
            <a:avLst/>
            <a:gdLst>
              <a:gd name="T0" fmla="*/ 36 w 36"/>
              <a:gd name="T1" fmla="*/ 0 h 307"/>
              <a:gd name="T2" fmla="*/ 30 w 36"/>
              <a:gd name="T3" fmla="*/ 30 h 307"/>
              <a:gd name="T4" fmla="*/ 24 w 36"/>
              <a:gd name="T5" fmla="*/ 73 h 307"/>
              <a:gd name="T6" fmla="*/ 18 w 36"/>
              <a:gd name="T7" fmla="*/ 163 h 307"/>
              <a:gd name="T8" fmla="*/ 12 w 36"/>
              <a:gd name="T9" fmla="*/ 205 h 307"/>
              <a:gd name="T10" fmla="*/ 12 w 36"/>
              <a:gd name="T11" fmla="*/ 247 h 307"/>
              <a:gd name="T12" fmla="*/ 6 w 36"/>
              <a:gd name="T13" fmla="*/ 283 h 307"/>
              <a:gd name="T14" fmla="*/ 0 w 36"/>
              <a:gd name="T15" fmla="*/ 307 h 30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6"/>
              <a:gd name="T25" fmla="*/ 0 h 307"/>
              <a:gd name="T26" fmla="*/ 36 w 36"/>
              <a:gd name="T27" fmla="*/ 307 h 30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6" h="307">
                <a:moveTo>
                  <a:pt x="36" y="0"/>
                </a:moveTo>
                <a:lnTo>
                  <a:pt x="30" y="30"/>
                </a:lnTo>
                <a:lnTo>
                  <a:pt x="24" y="73"/>
                </a:lnTo>
                <a:lnTo>
                  <a:pt x="18" y="163"/>
                </a:lnTo>
                <a:lnTo>
                  <a:pt x="12" y="205"/>
                </a:lnTo>
                <a:lnTo>
                  <a:pt x="12" y="247"/>
                </a:lnTo>
                <a:lnTo>
                  <a:pt x="6" y="283"/>
                </a:lnTo>
                <a:lnTo>
                  <a:pt x="0" y="307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5" name="Freeform 74"/>
          <p:cNvSpPr>
            <a:spLocks/>
          </p:cNvSpPr>
          <p:nvPr/>
        </p:nvSpPr>
        <p:spPr bwMode="auto">
          <a:xfrm>
            <a:off x="3859213" y="4724400"/>
            <a:ext cx="66675" cy="9525"/>
          </a:xfrm>
          <a:custGeom>
            <a:avLst/>
            <a:gdLst>
              <a:gd name="T0" fmla="*/ 42 w 42"/>
              <a:gd name="T1" fmla="*/ 0 h 6"/>
              <a:gd name="T2" fmla="*/ 36 w 42"/>
              <a:gd name="T3" fmla="*/ 6 h 6"/>
              <a:gd name="T4" fmla="*/ 18 w 42"/>
              <a:gd name="T5" fmla="*/ 6 h 6"/>
              <a:gd name="T6" fmla="*/ 6 w 42"/>
              <a:gd name="T7" fmla="*/ 0 h 6"/>
              <a:gd name="T8" fmla="*/ 0 w 42"/>
              <a:gd name="T9" fmla="*/ 0 h 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6"/>
              <a:gd name="T17" fmla="*/ 42 w 42"/>
              <a:gd name="T18" fmla="*/ 6 h 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6">
                <a:moveTo>
                  <a:pt x="42" y="0"/>
                </a:moveTo>
                <a:lnTo>
                  <a:pt x="36" y="6"/>
                </a:lnTo>
                <a:lnTo>
                  <a:pt x="18" y="6"/>
                </a:lnTo>
                <a:lnTo>
                  <a:pt x="6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6" name="Freeform 75"/>
          <p:cNvSpPr>
            <a:spLocks/>
          </p:cNvSpPr>
          <p:nvPr/>
        </p:nvSpPr>
        <p:spPr bwMode="auto">
          <a:xfrm>
            <a:off x="3802063" y="4724400"/>
            <a:ext cx="57150" cy="96838"/>
          </a:xfrm>
          <a:custGeom>
            <a:avLst/>
            <a:gdLst>
              <a:gd name="T0" fmla="*/ 36 w 36"/>
              <a:gd name="T1" fmla="*/ 0 h 61"/>
              <a:gd name="T2" fmla="*/ 30 w 36"/>
              <a:gd name="T3" fmla="*/ 6 h 61"/>
              <a:gd name="T4" fmla="*/ 30 w 36"/>
              <a:gd name="T5" fmla="*/ 18 h 61"/>
              <a:gd name="T6" fmla="*/ 18 w 36"/>
              <a:gd name="T7" fmla="*/ 42 h 61"/>
              <a:gd name="T8" fmla="*/ 12 w 36"/>
              <a:gd name="T9" fmla="*/ 54 h 61"/>
              <a:gd name="T10" fmla="*/ 6 w 36"/>
              <a:gd name="T11" fmla="*/ 61 h 61"/>
              <a:gd name="T12" fmla="*/ 6 w 36"/>
              <a:gd name="T13" fmla="*/ 61 h 61"/>
              <a:gd name="T14" fmla="*/ 0 w 36"/>
              <a:gd name="T15" fmla="*/ 54 h 6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6"/>
              <a:gd name="T25" fmla="*/ 0 h 61"/>
              <a:gd name="T26" fmla="*/ 36 w 36"/>
              <a:gd name="T27" fmla="*/ 61 h 6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6" h="61">
                <a:moveTo>
                  <a:pt x="36" y="0"/>
                </a:moveTo>
                <a:lnTo>
                  <a:pt x="30" y="6"/>
                </a:lnTo>
                <a:lnTo>
                  <a:pt x="30" y="18"/>
                </a:lnTo>
                <a:lnTo>
                  <a:pt x="18" y="42"/>
                </a:lnTo>
                <a:lnTo>
                  <a:pt x="12" y="54"/>
                </a:lnTo>
                <a:lnTo>
                  <a:pt x="6" y="61"/>
                </a:lnTo>
                <a:lnTo>
                  <a:pt x="0" y="54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7" name="Freeform 76"/>
          <p:cNvSpPr>
            <a:spLocks/>
          </p:cNvSpPr>
          <p:nvPr/>
        </p:nvSpPr>
        <p:spPr bwMode="auto">
          <a:xfrm>
            <a:off x="3735388" y="4303713"/>
            <a:ext cx="66675" cy="506412"/>
          </a:xfrm>
          <a:custGeom>
            <a:avLst/>
            <a:gdLst>
              <a:gd name="T0" fmla="*/ 42 w 42"/>
              <a:gd name="T1" fmla="*/ 319 h 319"/>
              <a:gd name="T2" fmla="*/ 36 w 42"/>
              <a:gd name="T3" fmla="*/ 295 h 319"/>
              <a:gd name="T4" fmla="*/ 30 w 42"/>
              <a:gd name="T5" fmla="*/ 259 h 319"/>
              <a:gd name="T6" fmla="*/ 24 w 42"/>
              <a:gd name="T7" fmla="*/ 217 h 319"/>
              <a:gd name="T8" fmla="*/ 24 w 42"/>
              <a:gd name="T9" fmla="*/ 169 h 319"/>
              <a:gd name="T10" fmla="*/ 18 w 42"/>
              <a:gd name="T11" fmla="*/ 115 h 319"/>
              <a:gd name="T12" fmla="*/ 12 w 42"/>
              <a:gd name="T13" fmla="*/ 73 h 319"/>
              <a:gd name="T14" fmla="*/ 6 w 42"/>
              <a:gd name="T15" fmla="*/ 31 h 319"/>
              <a:gd name="T16" fmla="*/ 0 w 42"/>
              <a:gd name="T17" fmla="*/ 0 h 31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2"/>
              <a:gd name="T28" fmla="*/ 0 h 319"/>
              <a:gd name="T29" fmla="*/ 42 w 42"/>
              <a:gd name="T30" fmla="*/ 319 h 31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2" h="319">
                <a:moveTo>
                  <a:pt x="42" y="319"/>
                </a:moveTo>
                <a:lnTo>
                  <a:pt x="36" y="295"/>
                </a:lnTo>
                <a:lnTo>
                  <a:pt x="30" y="259"/>
                </a:lnTo>
                <a:lnTo>
                  <a:pt x="24" y="217"/>
                </a:lnTo>
                <a:lnTo>
                  <a:pt x="24" y="169"/>
                </a:lnTo>
                <a:lnTo>
                  <a:pt x="18" y="115"/>
                </a:lnTo>
                <a:lnTo>
                  <a:pt x="12" y="73"/>
                </a:lnTo>
                <a:lnTo>
                  <a:pt x="6" y="31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8" name="Freeform 77"/>
          <p:cNvSpPr>
            <a:spLocks/>
          </p:cNvSpPr>
          <p:nvPr/>
        </p:nvSpPr>
        <p:spPr bwMode="auto">
          <a:xfrm>
            <a:off x="3667125" y="4227513"/>
            <a:ext cx="68263" cy="76200"/>
          </a:xfrm>
          <a:custGeom>
            <a:avLst/>
            <a:gdLst>
              <a:gd name="T0" fmla="*/ 43 w 43"/>
              <a:gd name="T1" fmla="*/ 48 h 48"/>
              <a:gd name="T2" fmla="*/ 37 w 43"/>
              <a:gd name="T3" fmla="*/ 24 h 48"/>
              <a:gd name="T4" fmla="*/ 19 w 43"/>
              <a:gd name="T5" fmla="*/ 6 h 48"/>
              <a:gd name="T6" fmla="*/ 7 w 43"/>
              <a:gd name="T7" fmla="*/ 0 h 48"/>
              <a:gd name="T8" fmla="*/ 0 w 43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"/>
              <a:gd name="T16" fmla="*/ 0 h 48"/>
              <a:gd name="T17" fmla="*/ 43 w 43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" h="48">
                <a:moveTo>
                  <a:pt x="43" y="48"/>
                </a:moveTo>
                <a:lnTo>
                  <a:pt x="37" y="24"/>
                </a:lnTo>
                <a:lnTo>
                  <a:pt x="19" y="6"/>
                </a:lnTo>
                <a:lnTo>
                  <a:pt x="7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9" name="Freeform 78"/>
          <p:cNvSpPr>
            <a:spLocks/>
          </p:cNvSpPr>
          <p:nvPr/>
        </p:nvSpPr>
        <p:spPr bwMode="auto">
          <a:xfrm>
            <a:off x="3609975" y="4227513"/>
            <a:ext cx="57150" cy="334962"/>
          </a:xfrm>
          <a:custGeom>
            <a:avLst/>
            <a:gdLst>
              <a:gd name="T0" fmla="*/ 36 w 36"/>
              <a:gd name="T1" fmla="*/ 0 h 211"/>
              <a:gd name="T2" fmla="*/ 30 w 36"/>
              <a:gd name="T3" fmla="*/ 18 h 211"/>
              <a:gd name="T4" fmla="*/ 24 w 36"/>
              <a:gd name="T5" fmla="*/ 36 h 211"/>
              <a:gd name="T6" fmla="*/ 24 w 36"/>
              <a:gd name="T7" fmla="*/ 66 h 211"/>
              <a:gd name="T8" fmla="*/ 18 w 36"/>
              <a:gd name="T9" fmla="*/ 103 h 211"/>
              <a:gd name="T10" fmla="*/ 12 w 36"/>
              <a:gd name="T11" fmla="*/ 163 h 211"/>
              <a:gd name="T12" fmla="*/ 6 w 36"/>
              <a:gd name="T13" fmla="*/ 193 h 211"/>
              <a:gd name="T14" fmla="*/ 0 w 36"/>
              <a:gd name="T15" fmla="*/ 211 h 21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6"/>
              <a:gd name="T25" fmla="*/ 0 h 211"/>
              <a:gd name="T26" fmla="*/ 36 w 36"/>
              <a:gd name="T27" fmla="*/ 211 h 21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6" h="211">
                <a:moveTo>
                  <a:pt x="36" y="0"/>
                </a:moveTo>
                <a:lnTo>
                  <a:pt x="30" y="18"/>
                </a:lnTo>
                <a:lnTo>
                  <a:pt x="24" y="36"/>
                </a:lnTo>
                <a:lnTo>
                  <a:pt x="24" y="66"/>
                </a:lnTo>
                <a:lnTo>
                  <a:pt x="18" y="103"/>
                </a:lnTo>
                <a:lnTo>
                  <a:pt x="12" y="163"/>
                </a:lnTo>
                <a:lnTo>
                  <a:pt x="6" y="193"/>
                </a:lnTo>
                <a:lnTo>
                  <a:pt x="0" y="211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30" name="Freeform 79"/>
          <p:cNvSpPr>
            <a:spLocks/>
          </p:cNvSpPr>
          <p:nvPr/>
        </p:nvSpPr>
        <p:spPr bwMode="auto">
          <a:xfrm>
            <a:off x="3543300" y="4562475"/>
            <a:ext cx="66675" cy="85725"/>
          </a:xfrm>
          <a:custGeom>
            <a:avLst/>
            <a:gdLst>
              <a:gd name="T0" fmla="*/ 42 w 42"/>
              <a:gd name="T1" fmla="*/ 0 h 54"/>
              <a:gd name="T2" fmla="*/ 30 w 42"/>
              <a:gd name="T3" fmla="*/ 24 h 54"/>
              <a:gd name="T4" fmla="*/ 18 w 42"/>
              <a:gd name="T5" fmla="*/ 42 h 54"/>
              <a:gd name="T6" fmla="*/ 12 w 42"/>
              <a:gd name="T7" fmla="*/ 54 h 54"/>
              <a:gd name="T8" fmla="*/ 6 w 42"/>
              <a:gd name="T9" fmla="*/ 54 h 54"/>
              <a:gd name="T10" fmla="*/ 0 w 42"/>
              <a:gd name="T11" fmla="*/ 48 h 5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"/>
              <a:gd name="T19" fmla="*/ 0 h 54"/>
              <a:gd name="T20" fmla="*/ 42 w 42"/>
              <a:gd name="T21" fmla="*/ 54 h 5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" h="54">
                <a:moveTo>
                  <a:pt x="42" y="0"/>
                </a:moveTo>
                <a:lnTo>
                  <a:pt x="30" y="24"/>
                </a:lnTo>
                <a:lnTo>
                  <a:pt x="18" y="42"/>
                </a:lnTo>
                <a:lnTo>
                  <a:pt x="12" y="54"/>
                </a:lnTo>
                <a:lnTo>
                  <a:pt x="6" y="54"/>
                </a:lnTo>
                <a:lnTo>
                  <a:pt x="0" y="48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31" name="Freeform 80"/>
          <p:cNvSpPr>
            <a:spLocks/>
          </p:cNvSpPr>
          <p:nvPr/>
        </p:nvSpPr>
        <p:spPr bwMode="auto">
          <a:xfrm>
            <a:off x="3486150" y="4352925"/>
            <a:ext cx="57150" cy="285750"/>
          </a:xfrm>
          <a:custGeom>
            <a:avLst/>
            <a:gdLst>
              <a:gd name="T0" fmla="*/ 36 w 36"/>
              <a:gd name="T1" fmla="*/ 180 h 180"/>
              <a:gd name="T2" fmla="*/ 30 w 36"/>
              <a:gd name="T3" fmla="*/ 168 h 180"/>
              <a:gd name="T4" fmla="*/ 24 w 36"/>
              <a:gd name="T5" fmla="*/ 150 h 180"/>
              <a:gd name="T6" fmla="*/ 18 w 36"/>
              <a:gd name="T7" fmla="*/ 108 h 180"/>
              <a:gd name="T8" fmla="*/ 12 w 36"/>
              <a:gd name="T9" fmla="*/ 54 h 180"/>
              <a:gd name="T10" fmla="*/ 0 w 36"/>
              <a:gd name="T11" fmla="*/ 0 h 1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"/>
              <a:gd name="T19" fmla="*/ 0 h 180"/>
              <a:gd name="T20" fmla="*/ 36 w 36"/>
              <a:gd name="T21" fmla="*/ 180 h 1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" h="180">
                <a:moveTo>
                  <a:pt x="36" y="180"/>
                </a:moveTo>
                <a:lnTo>
                  <a:pt x="30" y="168"/>
                </a:lnTo>
                <a:lnTo>
                  <a:pt x="24" y="150"/>
                </a:lnTo>
                <a:lnTo>
                  <a:pt x="18" y="108"/>
                </a:lnTo>
                <a:lnTo>
                  <a:pt x="12" y="54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32" name="Freeform 81"/>
          <p:cNvSpPr>
            <a:spLocks/>
          </p:cNvSpPr>
          <p:nvPr/>
        </p:nvSpPr>
        <p:spPr bwMode="auto">
          <a:xfrm>
            <a:off x="3419475" y="4008438"/>
            <a:ext cx="66675" cy="344487"/>
          </a:xfrm>
          <a:custGeom>
            <a:avLst/>
            <a:gdLst>
              <a:gd name="T0" fmla="*/ 42 w 42"/>
              <a:gd name="T1" fmla="*/ 217 h 217"/>
              <a:gd name="T2" fmla="*/ 24 w 42"/>
              <a:gd name="T3" fmla="*/ 108 h 217"/>
              <a:gd name="T4" fmla="*/ 0 w 42"/>
              <a:gd name="T5" fmla="*/ 0 h 217"/>
              <a:gd name="T6" fmla="*/ 0 60000 65536"/>
              <a:gd name="T7" fmla="*/ 0 60000 65536"/>
              <a:gd name="T8" fmla="*/ 0 60000 65536"/>
              <a:gd name="T9" fmla="*/ 0 w 42"/>
              <a:gd name="T10" fmla="*/ 0 h 217"/>
              <a:gd name="T11" fmla="*/ 42 w 42"/>
              <a:gd name="T12" fmla="*/ 217 h 2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" h="217">
                <a:moveTo>
                  <a:pt x="42" y="217"/>
                </a:moveTo>
                <a:lnTo>
                  <a:pt x="24" y="108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33" name="Rectangle 82"/>
          <p:cNvSpPr>
            <a:spLocks noChangeArrowheads="1"/>
          </p:cNvSpPr>
          <p:nvPr/>
        </p:nvSpPr>
        <p:spPr bwMode="auto">
          <a:xfrm>
            <a:off x="3113088" y="5451475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50</a:t>
            </a:r>
            <a:endParaRPr lang="en-US"/>
          </a:p>
        </p:txBody>
      </p:sp>
      <p:sp>
        <p:nvSpPr>
          <p:cNvPr id="19534" name="Rectangle 83"/>
          <p:cNvSpPr>
            <a:spLocks noChangeArrowheads="1"/>
          </p:cNvSpPr>
          <p:nvPr/>
        </p:nvSpPr>
        <p:spPr bwMode="auto">
          <a:xfrm>
            <a:off x="3113088" y="5097463"/>
            <a:ext cx="1682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60</a:t>
            </a:r>
            <a:endParaRPr lang="en-US"/>
          </a:p>
        </p:txBody>
      </p:sp>
      <p:sp>
        <p:nvSpPr>
          <p:cNvPr id="19535" name="Rectangle 84"/>
          <p:cNvSpPr>
            <a:spLocks noChangeArrowheads="1"/>
          </p:cNvSpPr>
          <p:nvPr/>
        </p:nvSpPr>
        <p:spPr bwMode="auto">
          <a:xfrm>
            <a:off x="3113088" y="4743450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70</a:t>
            </a:r>
            <a:endParaRPr lang="en-US"/>
          </a:p>
        </p:txBody>
      </p:sp>
      <p:sp>
        <p:nvSpPr>
          <p:cNvPr id="19536" name="Rectangle 85"/>
          <p:cNvSpPr>
            <a:spLocks noChangeArrowheads="1"/>
          </p:cNvSpPr>
          <p:nvPr/>
        </p:nvSpPr>
        <p:spPr bwMode="auto">
          <a:xfrm>
            <a:off x="3113088" y="4391025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80</a:t>
            </a:r>
            <a:endParaRPr lang="en-US"/>
          </a:p>
        </p:txBody>
      </p:sp>
      <p:sp>
        <p:nvSpPr>
          <p:cNvPr id="19537" name="Rectangle 86"/>
          <p:cNvSpPr>
            <a:spLocks noChangeArrowheads="1"/>
          </p:cNvSpPr>
          <p:nvPr/>
        </p:nvSpPr>
        <p:spPr bwMode="auto">
          <a:xfrm>
            <a:off x="3113088" y="4037013"/>
            <a:ext cx="1682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90</a:t>
            </a:r>
            <a:endParaRPr lang="en-US"/>
          </a:p>
        </p:txBody>
      </p:sp>
      <p:sp>
        <p:nvSpPr>
          <p:cNvPr id="19538" name="Rectangle 87"/>
          <p:cNvSpPr>
            <a:spLocks noChangeArrowheads="1"/>
          </p:cNvSpPr>
          <p:nvPr/>
        </p:nvSpPr>
        <p:spPr bwMode="auto">
          <a:xfrm>
            <a:off x="3028950" y="3683000"/>
            <a:ext cx="2524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100</a:t>
            </a:r>
            <a:endParaRPr lang="en-US"/>
          </a:p>
        </p:txBody>
      </p:sp>
      <p:sp>
        <p:nvSpPr>
          <p:cNvPr id="19539" name="Rectangle 88"/>
          <p:cNvSpPr>
            <a:spLocks noChangeArrowheads="1"/>
          </p:cNvSpPr>
          <p:nvPr/>
        </p:nvSpPr>
        <p:spPr bwMode="auto">
          <a:xfrm>
            <a:off x="3028950" y="3328988"/>
            <a:ext cx="2524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110</a:t>
            </a:r>
            <a:endParaRPr lang="en-US"/>
          </a:p>
        </p:txBody>
      </p:sp>
      <p:sp>
        <p:nvSpPr>
          <p:cNvPr id="19540" name="Rectangle 89"/>
          <p:cNvSpPr>
            <a:spLocks noChangeArrowheads="1"/>
          </p:cNvSpPr>
          <p:nvPr/>
        </p:nvSpPr>
        <p:spPr bwMode="auto">
          <a:xfrm>
            <a:off x="3381375" y="5670550"/>
            <a:ext cx="1524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19541" name="Rectangle 90"/>
          <p:cNvSpPr>
            <a:spLocks noChangeArrowheads="1"/>
          </p:cNvSpPr>
          <p:nvPr/>
        </p:nvSpPr>
        <p:spPr bwMode="auto">
          <a:xfrm>
            <a:off x="3629025" y="5670550"/>
            <a:ext cx="1524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5</a:t>
            </a:r>
            <a:endParaRPr lang="en-US"/>
          </a:p>
        </p:txBody>
      </p:sp>
      <p:sp>
        <p:nvSpPr>
          <p:cNvPr id="19542" name="Rectangle 91"/>
          <p:cNvSpPr>
            <a:spLocks noChangeArrowheads="1"/>
          </p:cNvSpPr>
          <p:nvPr/>
        </p:nvSpPr>
        <p:spPr bwMode="auto">
          <a:xfrm>
            <a:off x="3887788" y="5670550"/>
            <a:ext cx="1524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9</a:t>
            </a:r>
            <a:endParaRPr lang="en-US"/>
          </a:p>
        </p:txBody>
      </p:sp>
      <p:sp>
        <p:nvSpPr>
          <p:cNvPr id="19543" name="Rectangle 92"/>
          <p:cNvSpPr>
            <a:spLocks noChangeArrowheads="1"/>
          </p:cNvSpPr>
          <p:nvPr/>
        </p:nvSpPr>
        <p:spPr bwMode="auto">
          <a:xfrm>
            <a:off x="4087813" y="5670550"/>
            <a:ext cx="2381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13</a:t>
            </a:r>
            <a:endParaRPr lang="en-US"/>
          </a:p>
        </p:txBody>
      </p:sp>
      <p:sp>
        <p:nvSpPr>
          <p:cNvPr id="19544" name="Rectangle 93"/>
          <p:cNvSpPr>
            <a:spLocks noChangeArrowheads="1"/>
          </p:cNvSpPr>
          <p:nvPr/>
        </p:nvSpPr>
        <p:spPr bwMode="auto">
          <a:xfrm>
            <a:off x="4346575" y="5670550"/>
            <a:ext cx="2381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17</a:t>
            </a:r>
            <a:endParaRPr lang="en-US"/>
          </a:p>
        </p:txBody>
      </p:sp>
      <p:sp>
        <p:nvSpPr>
          <p:cNvPr id="19545" name="Rectangle 94"/>
          <p:cNvSpPr>
            <a:spLocks noChangeArrowheads="1"/>
          </p:cNvSpPr>
          <p:nvPr/>
        </p:nvSpPr>
        <p:spPr bwMode="auto">
          <a:xfrm>
            <a:off x="4594225" y="5670550"/>
            <a:ext cx="2381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21</a:t>
            </a:r>
            <a:endParaRPr lang="en-US"/>
          </a:p>
        </p:txBody>
      </p:sp>
      <p:sp>
        <p:nvSpPr>
          <p:cNvPr id="19546" name="Rectangle 95"/>
          <p:cNvSpPr>
            <a:spLocks noChangeArrowheads="1"/>
          </p:cNvSpPr>
          <p:nvPr/>
        </p:nvSpPr>
        <p:spPr bwMode="auto">
          <a:xfrm>
            <a:off x="4841875" y="5670550"/>
            <a:ext cx="2381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25</a:t>
            </a:r>
            <a:endParaRPr lang="en-US"/>
          </a:p>
        </p:txBody>
      </p:sp>
      <p:sp>
        <p:nvSpPr>
          <p:cNvPr id="19547" name="Rectangle 96"/>
          <p:cNvSpPr>
            <a:spLocks noChangeArrowheads="1"/>
          </p:cNvSpPr>
          <p:nvPr/>
        </p:nvSpPr>
        <p:spPr bwMode="auto">
          <a:xfrm>
            <a:off x="5100638" y="5670550"/>
            <a:ext cx="2381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29</a:t>
            </a:r>
            <a:endParaRPr lang="en-US"/>
          </a:p>
        </p:txBody>
      </p:sp>
      <p:sp>
        <p:nvSpPr>
          <p:cNvPr id="19548" name="Rectangle 97"/>
          <p:cNvSpPr>
            <a:spLocks noChangeArrowheads="1"/>
          </p:cNvSpPr>
          <p:nvPr/>
        </p:nvSpPr>
        <p:spPr bwMode="auto">
          <a:xfrm>
            <a:off x="5348288" y="5670550"/>
            <a:ext cx="2381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33</a:t>
            </a:r>
            <a:endParaRPr lang="en-US"/>
          </a:p>
        </p:txBody>
      </p:sp>
      <p:sp>
        <p:nvSpPr>
          <p:cNvPr id="19549" name="Rectangle 98"/>
          <p:cNvSpPr>
            <a:spLocks noChangeArrowheads="1"/>
          </p:cNvSpPr>
          <p:nvPr/>
        </p:nvSpPr>
        <p:spPr bwMode="auto">
          <a:xfrm>
            <a:off x="5595938" y="5670550"/>
            <a:ext cx="2381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37</a:t>
            </a:r>
            <a:endParaRPr lang="en-US"/>
          </a:p>
        </p:txBody>
      </p:sp>
      <p:sp>
        <p:nvSpPr>
          <p:cNvPr id="19550" name="Rectangle 99"/>
          <p:cNvSpPr>
            <a:spLocks noChangeArrowheads="1"/>
          </p:cNvSpPr>
          <p:nvPr/>
        </p:nvSpPr>
        <p:spPr bwMode="auto">
          <a:xfrm>
            <a:off x="5854700" y="5670550"/>
            <a:ext cx="2381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41</a:t>
            </a:r>
            <a:endParaRPr lang="en-US"/>
          </a:p>
        </p:txBody>
      </p:sp>
      <p:sp>
        <p:nvSpPr>
          <p:cNvPr id="19551" name="Rectangle 100"/>
          <p:cNvSpPr>
            <a:spLocks noChangeArrowheads="1"/>
          </p:cNvSpPr>
          <p:nvPr/>
        </p:nvSpPr>
        <p:spPr bwMode="auto">
          <a:xfrm>
            <a:off x="6102350" y="5670550"/>
            <a:ext cx="2381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45</a:t>
            </a:r>
            <a:endParaRPr lang="en-US"/>
          </a:p>
        </p:txBody>
      </p:sp>
      <p:sp>
        <p:nvSpPr>
          <p:cNvPr id="19552" name="Text Box 9"/>
          <p:cNvSpPr txBox="1">
            <a:spLocks noChangeArrowheads="1"/>
          </p:cNvSpPr>
          <p:nvPr/>
        </p:nvSpPr>
        <p:spPr bwMode="auto">
          <a:xfrm>
            <a:off x="3906838" y="5957888"/>
            <a:ext cx="201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2000" b="0"/>
              <a:t>Sample Number</a:t>
            </a:r>
          </a:p>
        </p:txBody>
      </p:sp>
      <p:sp>
        <p:nvSpPr>
          <p:cNvPr id="19553" name="Text Box 10"/>
          <p:cNvSpPr txBox="1">
            <a:spLocks noChangeArrowheads="1"/>
          </p:cNvSpPr>
          <p:nvPr/>
        </p:nvSpPr>
        <p:spPr bwMode="auto">
          <a:xfrm rot="-5400000">
            <a:off x="1500982" y="4296569"/>
            <a:ext cx="1989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2000" b="0"/>
              <a:t>Reflectance (%)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051"/>
          <p:cNvSpPr txBox="1">
            <a:spLocks noChangeArrowheads="1"/>
          </p:cNvSpPr>
          <p:nvPr/>
        </p:nvSpPr>
        <p:spPr bwMode="auto">
          <a:xfrm>
            <a:off x="1336675" y="3452813"/>
            <a:ext cx="6478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2800" b="0"/>
              <a:t>One Plane (Band 76) from the SA-Cube</a:t>
            </a:r>
          </a:p>
        </p:txBody>
      </p:sp>
      <p:grpSp>
        <p:nvGrpSpPr>
          <p:cNvPr id="1028" name="Group 2060"/>
          <p:cNvGrpSpPr>
            <a:grpSpLocks/>
          </p:cNvGrpSpPr>
          <p:nvPr/>
        </p:nvGrpSpPr>
        <p:grpSpPr bwMode="auto">
          <a:xfrm>
            <a:off x="1527175" y="2149475"/>
            <a:ext cx="6096000" cy="1033463"/>
            <a:chOff x="960" y="1488"/>
            <a:chExt cx="3840" cy="651"/>
          </a:xfrm>
        </p:grpSpPr>
        <p:graphicFrame>
          <p:nvGraphicFramePr>
            <p:cNvPr id="1026" name="Object 2050"/>
            <p:cNvGraphicFramePr>
              <a:graphicFrameLocks noChangeAspect="1"/>
            </p:cNvGraphicFramePr>
            <p:nvPr/>
          </p:nvGraphicFramePr>
          <p:xfrm>
            <a:off x="960" y="1739"/>
            <a:ext cx="3840" cy="400"/>
          </p:xfrm>
          <a:graphic>
            <a:graphicData uri="http://schemas.openxmlformats.org/presentationml/2006/ole">
              <p:oleObj spid="_x0000_s1026" name="Photo Editor Photo" r:id="rId3" imgW="16838095" imgH="1752381" progId="MSPhotoEd.3">
                <p:embed/>
              </p:oleObj>
            </a:graphicData>
          </a:graphic>
        </p:graphicFrame>
        <p:sp>
          <p:nvSpPr>
            <p:cNvPr id="1032" name="Text Box 2052"/>
            <p:cNvSpPr txBox="1">
              <a:spLocks noChangeArrowheads="1"/>
            </p:cNvSpPr>
            <p:nvPr/>
          </p:nvSpPr>
          <p:spPr bwMode="auto">
            <a:xfrm>
              <a:off x="4048" y="1489"/>
              <a:ext cx="5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000" b="0"/>
                <a:t>Halite</a:t>
              </a:r>
            </a:p>
          </p:txBody>
        </p:sp>
        <p:sp>
          <p:nvSpPr>
            <p:cNvPr id="1033" name="Text Box 2053"/>
            <p:cNvSpPr txBox="1">
              <a:spLocks noChangeArrowheads="1"/>
            </p:cNvSpPr>
            <p:nvPr/>
          </p:nvSpPr>
          <p:spPr bwMode="auto">
            <a:xfrm>
              <a:off x="2999" y="1488"/>
              <a:ext cx="7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000" b="0"/>
                <a:t>Gypsum</a:t>
              </a:r>
            </a:p>
          </p:txBody>
        </p:sp>
        <p:sp>
          <p:nvSpPr>
            <p:cNvPr id="1034" name="Text Box 2054"/>
            <p:cNvSpPr txBox="1">
              <a:spLocks noChangeArrowheads="1"/>
            </p:cNvSpPr>
            <p:nvPr/>
          </p:nvSpPr>
          <p:spPr bwMode="auto">
            <a:xfrm>
              <a:off x="2099" y="1489"/>
              <a:ext cx="6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000" b="0"/>
                <a:t>Calcite</a:t>
              </a:r>
            </a:p>
          </p:txBody>
        </p:sp>
        <p:sp>
          <p:nvSpPr>
            <p:cNvPr id="1035" name="Text Box 2055"/>
            <p:cNvSpPr txBox="1">
              <a:spLocks noChangeArrowheads="1"/>
            </p:cNvSpPr>
            <p:nvPr/>
          </p:nvSpPr>
          <p:spPr bwMode="auto">
            <a:xfrm>
              <a:off x="1051" y="1488"/>
              <a:ext cx="7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000" b="0"/>
                <a:t>Analcime</a:t>
              </a:r>
            </a:p>
          </p:txBody>
        </p:sp>
      </p:grpSp>
      <p:sp>
        <p:nvSpPr>
          <p:cNvPr id="1029" name="Text Box 2057"/>
          <p:cNvSpPr txBox="1">
            <a:spLocks noChangeArrowheads="1"/>
          </p:cNvSpPr>
          <p:nvPr/>
        </p:nvSpPr>
        <p:spPr bwMode="auto">
          <a:xfrm>
            <a:off x="1422400" y="5018088"/>
            <a:ext cx="63055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0"/>
              <a:t>This is </a:t>
            </a:r>
            <a:r>
              <a:rPr lang="en-US" sz="3200">
                <a:solidFill>
                  <a:srgbClr val="FF3300"/>
                </a:solidFill>
              </a:rPr>
              <a:t>NOT</a:t>
            </a:r>
            <a:r>
              <a:rPr lang="en-US" sz="2800" b="0"/>
              <a:t> Simple Spectral Matching</a:t>
            </a:r>
          </a:p>
          <a:p>
            <a:pPr>
              <a:lnSpc>
                <a:spcPct val="120000"/>
              </a:lnSpc>
            </a:pPr>
            <a:r>
              <a:rPr lang="en-US" sz="2800" b="0"/>
              <a:t>with Library Signatures.</a:t>
            </a:r>
          </a:p>
        </p:txBody>
      </p:sp>
      <p:sp>
        <p:nvSpPr>
          <p:cNvPr id="1030" name="Text Box 2059"/>
          <p:cNvSpPr txBox="1">
            <a:spLocks noChangeArrowheads="1"/>
          </p:cNvSpPr>
          <p:nvPr/>
        </p:nvSpPr>
        <p:spPr bwMode="auto">
          <a:xfrm>
            <a:off x="466725" y="830263"/>
            <a:ext cx="82184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800" b="0"/>
              <a:t>SAM-Based “Spectral Edge Detection” Pre-Results</a:t>
            </a:r>
          </a:p>
        </p:txBody>
      </p:sp>
      <p:sp>
        <p:nvSpPr>
          <p:cNvPr id="1031" name="Rectangle 2061"/>
          <p:cNvSpPr>
            <a:spLocks noChangeArrowheads="1"/>
          </p:cNvSpPr>
          <p:nvPr/>
        </p:nvSpPr>
        <p:spPr bwMode="auto">
          <a:xfrm>
            <a:off x="558800" y="1905000"/>
            <a:ext cx="8032750" cy="2401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8850" y="1797050"/>
            <a:ext cx="46863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532188" y="5021263"/>
            <a:ext cx="227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 b="0"/>
              <a:t>“Band Number”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 rot="-5400000">
            <a:off x="257175" y="3189288"/>
            <a:ext cx="3457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 b="0"/>
              <a:t>Spectral Angle (radians)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116138" y="1309688"/>
            <a:ext cx="4843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 b="0"/>
              <a:t>Spectrum From (3,8) in “SA-Cube”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26"/>
          <p:cNvSpPr txBox="1">
            <a:spLocks noChangeArrowheads="1"/>
          </p:cNvSpPr>
          <p:nvPr/>
        </p:nvSpPr>
        <p:spPr bwMode="auto">
          <a:xfrm>
            <a:off x="396875" y="606425"/>
            <a:ext cx="8350250" cy="31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b="0"/>
              <a:t>This briefing was presented</a:t>
            </a:r>
          </a:p>
          <a:p>
            <a:pPr>
              <a:lnSpc>
                <a:spcPct val="150000"/>
              </a:lnSpc>
            </a:pPr>
            <a:r>
              <a:rPr lang="en-US" sz="4400" b="0"/>
              <a:t>at the 2004 meeting of the SPIE,</a:t>
            </a:r>
          </a:p>
          <a:p>
            <a:pPr>
              <a:lnSpc>
                <a:spcPct val="150000"/>
              </a:lnSpc>
            </a:pPr>
            <a:r>
              <a:rPr lang="en-US" sz="4400" b="0"/>
              <a:t>Orlando, FL, April 12-16.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749300" y="4233863"/>
            <a:ext cx="7645400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 algn="l"/>
            <a:r>
              <a:rPr lang="en-US"/>
              <a:t>For the accompanying paper, see:</a:t>
            </a:r>
          </a:p>
          <a:p>
            <a:pPr marL="228600" indent="-228600" algn="l"/>
            <a:endParaRPr lang="en-US" sz="1400" b="0"/>
          </a:p>
          <a:p>
            <a:pPr marL="228600" indent="-228600" algn="l"/>
            <a:r>
              <a:rPr lang="en-US" sz="1400" b="0"/>
              <a:t>Resmini, R.G., (2004). Hyperspectral/Spatial Detection of Edges (HySPADE): An algorithm for</a:t>
            </a:r>
            <a:br>
              <a:rPr lang="en-US" sz="1400" b="0"/>
            </a:br>
            <a:r>
              <a:rPr lang="en-US" sz="1400" b="0"/>
              <a:t>spatial and spectral analysis of hyperspectral information. Proceedings of the SPIE,</a:t>
            </a:r>
            <a:br>
              <a:rPr lang="en-US" sz="1400" b="0"/>
            </a:br>
            <a:r>
              <a:rPr lang="en-US" sz="1400" b="0"/>
              <a:t>Algorithms and Technologies for Multispectral, Hyperspectral, and Ultraspectral Imagery X,</a:t>
            </a:r>
            <a:br>
              <a:rPr lang="en-US" sz="1400" b="0"/>
            </a:br>
            <a:r>
              <a:rPr lang="en-US" sz="1400" b="0"/>
              <a:t>S.S. Shen and P.E. Lewis, eds., Orlando, Fla., April 12-16, v. 5429, doi: 10.1117/12.541877,</a:t>
            </a:r>
            <a:br>
              <a:rPr lang="en-US" sz="1400" b="0"/>
            </a:br>
            <a:r>
              <a:rPr lang="en-US" sz="1400" b="0"/>
              <a:t>pp. 433-442.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026" descr="Q:\Test_Data\edges_test1_2p25_f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9050" y="2940050"/>
            <a:ext cx="65659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1027" descr="Q:\Test_Data\Band_0p46_Graysca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4288" y="1208088"/>
            <a:ext cx="657701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1028"/>
          <p:cNvSpPr txBox="1">
            <a:spLocks noChangeArrowheads="1"/>
          </p:cNvSpPr>
          <p:nvPr/>
        </p:nvSpPr>
        <p:spPr bwMode="auto">
          <a:xfrm>
            <a:off x="2019300" y="579438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 b="0"/>
              <a:t>Band 18 (0.46 </a:t>
            </a:r>
            <a:r>
              <a:rPr lang="en-US" sz="2400" b="0">
                <a:latin typeface="Symbol" pitchFamily="18" charset="2"/>
              </a:rPr>
              <a:t>m</a:t>
            </a:r>
            <a:r>
              <a:rPr lang="en-US" sz="2400" b="0"/>
              <a:t>m) Grayscale Image</a:t>
            </a:r>
          </a:p>
        </p:txBody>
      </p:sp>
      <p:sp>
        <p:nvSpPr>
          <p:cNvPr id="21509" name="Text Box 1029"/>
          <p:cNvSpPr txBox="1">
            <a:spLocks noChangeArrowheads="1"/>
          </p:cNvSpPr>
          <p:nvPr/>
        </p:nvSpPr>
        <p:spPr bwMode="auto">
          <a:xfrm>
            <a:off x="2216150" y="2390775"/>
            <a:ext cx="4710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 b="0"/>
              <a:t>HySPADE Edge Detection Result</a:t>
            </a:r>
          </a:p>
        </p:txBody>
      </p:sp>
      <p:pic>
        <p:nvPicPr>
          <p:cNvPr id="21510" name="Picture 1030" descr="Q:\Test_Data\edges_test1_2p25_mo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65238" y="4705350"/>
            <a:ext cx="6613525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Text Box 1031"/>
          <p:cNvSpPr txBox="1">
            <a:spLocks noChangeArrowheads="1"/>
          </p:cNvSpPr>
          <p:nvPr/>
        </p:nvSpPr>
        <p:spPr bwMode="auto">
          <a:xfrm>
            <a:off x="2217738" y="4170363"/>
            <a:ext cx="4710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 b="0"/>
              <a:t>HySPADE Edge Detection Result</a:t>
            </a:r>
          </a:p>
        </p:txBody>
      </p:sp>
      <p:sp>
        <p:nvSpPr>
          <p:cNvPr id="21512" name="Text Box 1032"/>
          <p:cNvSpPr txBox="1">
            <a:spLocks noChangeArrowheads="1"/>
          </p:cNvSpPr>
          <p:nvPr/>
        </p:nvSpPr>
        <p:spPr bwMode="auto">
          <a:xfrm>
            <a:off x="3297238" y="5522913"/>
            <a:ext cx="2549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/>
              <a:t>Wrap-Around Effect Removed</a:t>
            </a:r>
          </a:p>
        </p:txBody>
      </p:sp>
      <p:sp>
        <p:nvSpPr>
          <p:cNvPr id="21513" name="Text Box 1033"/>
          <p:cNvSpPr txBox="1">
            <a:spLocks noChangeArrowheads="1"/>
          </p:cNvSpPr>
          <p:nvPr/>
        </p:nvSpPr>
        <p:spPr bwMode="auto">
          <a:xfrm>
            <a:off x="3238500" y="6038850"/>
            <a:ext cx="2665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0"/>
              <a:t>Threshold = 2.25</a:t>
            </a:r>
            <a:r>
              <a:rPr lang="en-US" sz="2400" b="0">
                <a:latin typeface="Symbol" pitchFamily="18" charset="2"/>
              </a:rPr>
              <a:t>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749300" y="2168525"/>
            <a:ext cx="76517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5400" b="0"/>
              <a:t>Application of HySPADE</a:t>
            </a:r>
            <a:br>
              <a:rPr lang="en-US" sz="5400" b="0"/>
            </a:br>
            <a:r>
              <a:rPr lang="en-US" sz="5400" b="0"/>
              <a:t>to HYDICE HSI Data...</a:t>
            </a:r>
            <a:endParaRPr lang="en-US" sz="2400" b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6808788" y="5802313"/>
            <a:ext cx="1673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Roberts Edge</a:t>
            </a:r>
          </a:p>
          <a:p>
            <a:r>
              <a:rPr lang="en-US" b="0"/>
              <a:t>Detection Result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276350" y="476250"/>
            <a:ext cx="6597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0"/>
              <a:t>HySPADE Applied to HYDICE Data</a:t>
            </a:r>
          </a:p>
        </p:txBody>
      </p:sp>
      <p:pic>
        <p:nvPicPr>
          <p:cNvPr id="23556" name="Picture 4" descr="Q:\Test_Data\edges_1_0p25_f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3513" y="1385888"/>
            <a:ext cx="1717675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686050" y="3121025"/>
            <a:ext cx="17494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HySPADE Result</a:t>
            </a:r>
          </a:p>
          <a:p>
            <a:r>
              <a:rPr lang="en-US" b="0"/>
              <a:t>(0.25 </a:t>
            </a:r>
            <a:r>
              <a:rPr lang="en-US" b="0">
                <a:latin typeface="Symbol" pitchFamily="18" charset="2"/>
              </a:rPr>
              <a:t>s</a:t>
            </a:r>
            <a:r>
              <a:rPr lang="en-US" b="0"/>
              <a:t>)</a:t>
            </a:r>
          </a:p>
        </p:txBody>
      </p:sp>
      <p:pic>
        <p:nvPicPr>
          <p:cNvPr id="23558" name="Picture 6" descr="Q:\Test_Data\edges_1_0p50_f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0913" y="1397000"/>
            <a:ext cx="1717675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4735513" y="3122613"/>
            <a:ext cx="17494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HySPADE Result</a:t>
            </a:r>
          </a:p>
          <a:p>
            <a:r>
              <a:rPr lang="en-US" b="0"/>
              <a:t>(0.50 </a:t>
            </a:r>
            <a:r>
              <a:rPr lang="en-US" b="0">
                <a:latin typeface="Symbol" pitchFamily="18" charset="2"/>
              </a:rPr>
              <a:t>s</a:t>
            </a:r>
            <a:r>
              <a:rPr lang="en-US" b="0"/>
              <a:t>)</a:t>
            </a:r>
          </a:p>
        </p:txBody>
      </p:sp>
      <p:pic>
        <p:nvPicPr>
          <p:cNvPr id="23560" name="Picture 8" descr="Q:\Test_Data\edges_1_0p75_fin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8313" y="1397000"/>
            <a:ext cx="1717675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6823075" y="3122613"/>
            <a:ext cx="17494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HySPADE Result</a:t>
            </a:r>
          </a:p>
          <a:p>
            <a:r>
              <a:rPr lang="en-US" b="0"/>
              <a:t>(0.75 </a:t>
            </a:r>
            <a:r>
              <a:rPr lang="en-US" b="0">
                <a:latin typeface="Symbol" pitchFamily="18" charset="2"/>
              </a:rPr>
              <a:t>s</a:t>
            </a:r>
            <a:r>
              <a:rPr lang="en-US" b="0"/>
              <a:t>)</a:t>
            </a:r>
          </a:p>
        </p:txBody>
      </p:sp>
      <p:pic>
        <p:nvPicPr>
          <p:cNvPr id="23562" name="Picture 12" descr="Q:\Test_Data\edges_1_1p50_f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9125" y="4057650"/>
            <a:ext cx="1717675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3" name="Text Box 13"/>
          <p:cNvSpPr txBox="1">
            <a:spLocks noChangeArrowheads="1"/>
          </p:cNvSpPr>
          <p:nvPr/>
        </p:nvSpPr>
        <p:spPr bwMode="auto">
          <a:xfrm>
            <a:off x="574675" y="5800725"/>
            <a:ext cx="17494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HySPADE Result</a:t>
            </a:r>
          </a:p>
          <a:p>
            <a:r>
              <a:rPr lang="en-US" b="0"/>
              <a:t>(1.50 </a:t>
            </a:r>
            <a:r>
              <a:rPr lang="en-US" b="0">
                <a:latin typeface="Symbol" pitchFamily="18" charset="2"/>
              </a:rPr>
              <a:t>s</a:t>
            </a:r>
            <a:r>
              <a:rPr lang="en-US" b="0"/>
              <a:t>)</a:t>
            </a:r>
          </a:p>
        </p:txBody>
      </p:sp>
      <p:pic>
        <p:nvPicPr>
          <p:cNvPr id="23564" name="Picture 14" descr="Q:\Test_Data\edges_1_2p00_fina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76525" y="4057650"/>
            <a:ext cx="1717675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5" name="Text Box 15"/>
          <p:cNvSpPr txBox="1">
            <a:spLocks noChangeArrowheads="1"/>
          </p:cNvSpPr>
          <p:nvPr/>
        </p:nvSpPr>
        <p:spPr bwMode="auto">
          <a:xfrm>
            <a:off x="2662238" y="5800725"/>
            <a:ext cx="17494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HySPADE Result</a:t>
            </a:r>
          </a:p>
          <a:p>
            <a:r>
              <a:rPr lang="en-US" b="0"/>
              <a:t>(2.00 </a:t>
            </a:r>
            <a:r>
              <a:rPr lang="en-US" b="0">
                <a:latin typeface="Symbol" pitchFamily="18" charset="2"/>
              </a:rPr>
              <a:t>s</a:t>
            </a:r>
            <a:r>
              <a:rPr lang="en-US" b="0"/>
              <a:t>)</a:t>
            </a:r>
          </a:p>
        </p:txBody>
      </p:sp>
      <p:pic>
        <p:nvPicPr>
          <p:cNvPr id="23566" name="Picture 16" descr="Q:\Test_Data\edges_1_2p75_final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33925" y="4057650"/>
            <a:ext cx="1717675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7" name="Text Box 17"/>
          <p:cNvSpPr txBox="1">
            <a:spLocks noChangeArrowheads="1"/>
          </p:cNvSpPr>
          <p:nvPr/>
        </p:nvSpPr>
        <p:spPr bwMode="auto">
          <a:xfrm>
            <a:off x="4724400" y="5800725"/>
            <a:ext cx="17494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HySPADE Result</a:t>
            </a:r>
          </a:p>
          <a:p>
            <a:r>
              <a:rPr lang="en-US" b="0"/>
              <a:t>(2.75 </a:t>
            </a:r>
            <a:r>
              <a:rPr lang="en-US" b="0">
                <a:latin typeface="Symbol" pitchFamily="18" charset="2"/>
              </a:rPr>
              <a:t>s</a:t>
            </a:r>
            <a:r>
              <a:rPr lang="en-US" b="0"/>
              <a:t>)</a:t>
            </a:r>
          </a:p>
        </p:txBody>
      </p:sp>
      <p:pic>
        <p:nvPicPr>
          <p:cNvPr id="23568" name="Picture 18" descr="Q:\Test_Data\cube_1_roberts_edge_sum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91325" y="4059238"/>
            <a:ext cx="1717675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9" name="Picture 19" descr="D:\Resmini\Edges\Misc_Files\cube_1_bil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6750" y="1377950"/>
            <a:ext cx="1651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70" name="Text Box 20"/>
          <p:cNvSpPr txBox="1">
            <a:spLocks noChangeArrowheads="1"/>
          </p:cNvSpPr>
          <p:nvPr/>
        </p:nvSpPr>
        <p:spPr bwMode="auto">
          <a:xfrm>
            <a:off x="639763" y="3124200"/>
            <a:ext cx="17049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HYDICE NIR CC</a:t>
            </a:r>
          </a:p>
          <a:p>
            <a:r>
              <a:rPr lang="en-US" b="0"/>
              <a:t>“Chip”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7513" y="2435225"/>
            <a:ext cx="6124575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473450" y="570706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SA-Cube Band Number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 rot="-5400000">
            <a:off x="89694" y="3894932"/>
            <a:ext cx="2813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Spectral Angle (radians)</a:t>
            </a:r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2841625" y="6246813"/>
            <a:ext cx="3468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2000" b="0"/>
              <a:t>“Band” 440; Pixel: (s 25, l 16)</a:t>
            </a:r>
          </a:p>
        </p:txBody>
      </p:sp>
      <p:sp>
        <p:nvSpPr>
          <p:cNvPr id="24582" name="Text Box 8"/>
          <p:cNvSpPr txBox="1">
            <a:spLocks noChangeArrowheads="1"/>
          </p:cNvSpPr>
          <p:nvPr/>
        </p:nvSpPr>
        <p:spPr bwMode="auto">
          <a:xfrm>
            <a:off x="6516688" y="896938"/>
            <a:ext cx="1392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SA-Cube</a:t>
            </a:r>
          </a:p>
          <a:p>
            <a:r>
              <a:rPr lang="en-US" sz="1800"/>
              <a:t>band </a:t>
            </a:r>
            <a:r>
              <a:rPr lang="en-US"/>
              <a:t>(b440)</a:t>
            </a:r>
          </a:p>
        </p:txBody>
      </p:sp>
      <p:pic>
        <p:nvPicPr>
          <p:cNvPr id="24583" name="Picture 9" descr="Q:\Test_Data\samedge_1_0p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9538" y="650875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Text Box 10"/>
          <p:cNvSpPr txBox="1">
            <a:spLocks noChangeArrowheads="1"/>
          </p:cNvSpPr>
          <p:nvPr/>
        </p:nvSpPr>
        <p:spPr bwMode="auto">
          <a:xfrm>
            <a:off x="5062538" y="388938"/>
            <a:ext cx="13922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 b="0"/>
              <a:t>2% Linear Stretch</a:t>
            </a:r>
          </a:p>
        </p:txBody>
      </p:sp>
      <p:sp>
        <p:nvSpPr>
          <p:cNvPr id="24585" name="Line 11"/>
          <p:cNvSpPr>
            <a:spLocks noChangeShapeType="1"/>
          </p:cNvSpPr>
          <p:nvPr/>
        </p:nvSpPr>
        <p:spPr bwMode="auto">
          <a:xfrm flipV="1">
            <a:off x="4835525" y="976313"/>
            <a:ext cx="928688" cy="17160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24586" name="Picture 12" descr="Q:\Test_Data\cube_1_bi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652463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7" name="Text Box 13"/>
          <p:cNvSpPr txBox="1">
            <a:spLocks noChangeArrowheads="1"/>
          </p:cNvSpPr>
          <p:nvPr/>
        </p:nvSpPr>
        <p:spPr bwMode="auto">
          <a:xfrm>
            <a:off x="2474913" y="1814513"/>
            <a:ext cx="1800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2.30 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m</a:t>
            </a:r>
          </a:p>
          <a:p>
            <a:r>
              <a:rPr lang="en-US"/>
              <a:t>Grayscale Image</a:t>
            </a:r>
            <a:endParaRPr lang="en-US" sz="1400"/>
          </a:p>
        </p:txBody>
      </p:sp>
      <p:sp>
        <p:nvSpPr>
          <p:cNvPr id="24588" name="Text Box 14"/>
          <p:cNvSpPr txBox="1">
            <a:spLocks noChangeArrowheads="1"/>
          </p:cNvSpPr>
          <p:nvPr/>
        </p:nvSpPr>
        <p:spPr bwMode="auto">
          <a:xfrm>
            <a:off x="2744788" y="379413"/>
            <a:ext cx="1284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 b="0"/>
              <a:t>Arbitrary Stretch</a:t>
            </a:r>
          </a:p>
        </p:txBody>
      </p:sp>
      <p:sp>
        <p:nvSpPr>
          <p:cNvPr id="24589" name="Text Box 15"/>
          <p:cNvSpPr txBox="1">
            <a:spLocks noChangeArrowheads="1"/>
          </p:cNvSpPr>
          <p:nvPr/>
        </p:nvSpPr>
        <p:spPr bwMode="auto">
          <a:xfrm>
            <a:off x="1397000" y="958850"/>
            <a:ext cx="13573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/>
              <a:t>At-Aperture</a:t>
            </a:r>
          </a:p>
          <a:p>
            <a:pPr eaLnBrk="1" hangingPunct="1"/>
            <a:r>
              <a:rPr lang="en-US" sz="1400" b="0"/>
              <a:t>Radiance Data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050"/>
          <p:cNvSpPr txBox="1">
            <a:spLocks noChangeArrowheads="1"/>
          </p:cNvSpPr>
          <p:nvPr/>
        </p:nvSpPr>
        <p:spPr bwMode="auto">
          <a:xfrm>
            <a:off x="1276350" y="515938"/>
            <a:ext cx="6597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0"/>
              <a:t>HySPADE Applied to HYDICE Data</a:t>
            </a:r>
          </a:p>
        </p:txBody>
      </p:sp>
      <p:sp>
        <p:nvSpPr>
          <p:cNvPr id="25603" name="Text Box 2051"/>
          <p:cNvSpPr txBox="1">
            <a:spLocks noChangeArrowheads="1"/>
          </p:cNvSpPr>
          <p:nvPr/>
        </p:nvSpPr>
        <p:spPr bwMode="auto">
          <a:xfrm>
            <a:off x="6808788" y="5751513"/>
            <a:ext cx="1673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Roberts Edge</a:t>
            </a:r>
          </a:p>
          <a:p>
            <a:r>
              <a:rPr lang="en-US" b="0"/>
              <a:t>Detection Result</a:t>
            </a:r>
          </a:p>
        </p:txBody>
      </p:sp>
      <p:pic>
        <p:nvPicPr>
          <p:cNvPr id="25604" name="Picture 2052" descr="Q:\Test_Data\edges_6_0p25_f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5413" y="1362075"/>
            <a:ext cx="17430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ext Box 2053"/>
          <p:cNvSpPr txBox="1">
            <a:spLocks noChangeArrowheads="1"/>
          </p:cNvSpPr>
          <p:nvPr/>
        </p:nvSpPr>
        <p:spPr bwMode="auto">
          <a:xfrm>
            <a:off x="2647950" y="3117850"/>
            <a:ext cx="17494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HySPADE Result</a:t>
            </a:r>
          </a:p>
          <a:p>
            <a:r>
              <a:rPr lang="en-US" b="0"/>
              <a:t>(0.25 </a:t>
            </a:r>
            <a:r>
              <a:rPr lang="en-US" b="0">
                <a:latin typeface="Symbol" pitchFamily="18" charset="2"/>
              </a:rPr>
              <a:t>s</a:t>
            </a:r>
            <a:r>
              <a:rPr lang="en-US" b="0"/>
              <a:t>)</a:t>
            </a:r>
          </a:p>
        </p:txBody>
      </p:sp>
      <p:pic>
        <p:nvPicPr>
          <p:cNvPr id="25606" name="Picture 2054" descr="Q:\Test_Data\edges_6_0p50_f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2813" y="1363663"/>
            <a:ext cx="17430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Text Box 2055"/>
          <p:cNvSpPr txBox="1">
            <a:spLocks noChangeArrowheads="1"/>
          </p:cNvSpPr>
          <p:nvPr/>
        </p:nvSpPr>
        <p:spPr bwMode="auto">
          <a:xfrm>
            <a:off x="4722813" y="3117850"/>
            <a:ext cx="17494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HySPADE Result</a:t>
            </a:r>
          </a:p>
          <a:p>
            <a:r>
              <a:rPr lang="en-US" b="0"/>
              <a:t>(0.50 </a:t>
            </a:r>
            <a:r>
              <a:rPr lang="en-US" b="0">
                <a:latin typeface="Symbol" pitchFamily="18" charset="2"/>
              </a:rPr>
              <a:t>s</a:t>
            </a:r>
            <a:r>
              <a:rPr lang="en-US" b="0"/>
              <a:t>)</a:t>
            </a:r>
          </a:p>
        </p:txBody>
      </p:sp>
      <p:pic>
        <p:nvPicPr>
          <p:cNvPr id="25608" name="Picture 2056" descr="Q:\Test_Data\edges_6_1p50_fin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0213" y="1363663"/>
            <a:ext cx="17430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9" name="Text Box 2057"/>
          <p:cNvSpPr txBox="1">
            <a:spLocks noChangeArrowheads="1"/>
          </p:cNvSpPr>
          <p:nvPr/>
        </p:nvSpPr>
        <p:spPr bwMode="auto">
          <a:xfrm>
            <a:off x="6797675" y="3117850"/>
            <a:ext cx="17494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HySPADE Result</a:t>
            </a:r>
          </a:p>
          <a:p>
            <a:r>
              <a:rPr lang="en-US" b="0"/>
              <a:t>(1.50 </a:t>
            </a:r>
            <a:r>
              <a:rPr lang="en-US" b="0">
                <a:latin typeface="Symbol" pitchFamily="18" charset="2"/>
              </a:rPr>
              <a:t>s</a:t>
            </a:r>
            <a:r>
              <a:rPr lang="en-US" b="0"/>
              <a:t>)</a:t>
            </a:r>
          </a:p>
        </p:txBody>
      </p:sp>
      <p:pic>
        <p:nvPicPr>
          <p:cNvPr id="25610" name="Picture 2058" descr="Q:\Test_Data\edges_6_2p00_f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3" y="3992563"/>
            <a:ext cx="17430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1" name="Text Box 2059"/>
          <p:cNvSpPr txBox="1">
            <a:spLocks noChangeArrowheads="1"/>
          </p:cNvSpPr>
          <p:nvPr/>
        </p:nvSpPr>
        <p:spPr bwMode="auto">
          <a:xfrm>
            <a:off x="511175" y="5745163"/>
            <a:ext cx="17494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HySPADE Result</a:t>
            </a:r>
          </a:p>
          <a:p>
            <a:r>
              <a:rPr lang="en-US" b="0"/>
              <a:t>(2.00 </a:t>
            </a:r>
            <a:r>
              <a:rPr lang="en-US" b="0">
                <a:latin typeface="Symbol" pitchFamily="18" charset="2"/>
              </a:rPr>
              <a:t>s</a:t>
            </a:r>
            <a:r>
              <a:rPr lang="en-US" b="0"/>
              <a:t>)</a:t>
            </a:r>
          </a:p>
        </p:txBody>
      </p:sp>
      <p:pic>
        <p:nvPicPr>
          <p:cNvPr id="25612" name="Picture 2060" descr="Q:\Test_Data\edges_6_2p25_fina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36838" y="3998913"/>
            <a:ext cx="17430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3" name="Text Box 2061"/>
          <p:cNvSpPr txBox="1">
            <a:spLocks noChangeArrowheads="1"/>
          </p:cNvSpPr>
          <p:nvPr/>
        </p:nvSpPr>
        <p:spPr bwMode="auto">
          <a:xfrm>
            <a:off x="2617788" y="5751513"/>
            <a:ext cx="17494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HySPADE Result</a:t>
            </a:r>
          </a:p>
          <a:p>
            <a:r>
              <a:rPr lang="en-US" b="0"/>
              <a:t>(2.25 </a:t>
            </a:r>
            <a:r>
              <a:rPr lang="en-US" b="0">
                <a:latin typeface="Symbol" pitchFamily="18" charset="2"/>
              </a:rPr>
              <a:t>s</a:t>
            </a:r>
            <a:r>
              <a:rPr lang="en-US" b="0"/>
              <a:t>)</a:t>
            </a:r>
          </a:p>
        </p:txBody>
      </p:sp>
      <p:pic>
        <p:nvPicPr>
          <p:cNvPr id="25614" name="Picture 2064" descr="Q:\Test_Data\edges_6_2p75_final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08525" y="4000500"/>
            <a:ext cx="17430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5" name="Text Box 2065"/>
          <p:cNvSpPr txBox="1">
            <a:spLocks noChangeArrowheads="1"/>
          </p:cNvSpPr>
          <p:nvPr/>
        </p:nvSpPr>
        <p:spPr bwMode="auto">
          <a:xfrm>
            <a:off x="4711700" y="5751513"/>
            <a:ext cx="17494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HySPADE Result</a:t>
            </a:r>
          </a:p>
          <a:p>
            <a:r>
              <a:rPr lang="en-US" b="0"/>
              <a:t>(2.75 </a:t>
            </a:r>
            <a:r>
              <a:rPr lang="en-US" b="0">
                <a:latin typeface="Symbol" pitchFamily="18" charset="2"/>
              </a:rPr>
              <a:t>s</a:t>
            </a:r>
            <a:r>
              <a:rPr lang="en-US" b="0"/>
              <a:t>)</a:t>
            </a:r>
          </a:p>
        </p:txBody>
      </p:sp>
      <p:pic>
        <p:nvPicPr>
          <p:cNvPr id="25616" name="Picture 2066" descr="Q:\Test_Data\cube_6_roberts_edge_sum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65925" y="4000500"/>
            <a:ext cx="17430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7" name="Picture 2067" descr="D:\Resmini\Edges\Misc_Files\cube_6_bil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4675" y="1376363"/>
            <a:ext cx="172402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8" name="Text Box 2068"/>
          <p:cNvSpPr txBox="1">
            <a:spLocks noChangeArrowheads="1"/>
          </p:cNvSpPr>
          <p:nvPr/>
        </p:nvSpPr>
        <p:spPr bwMode="auto">
          <a:xfrm>
            <a:off x="584200" y="3109913"/>
            <a:ext cx="17049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HYDICE NIR CC</a:t>
            </a:r>
          </a:p>
          <a:p>
            <a:r>
              <a:rPr lang="en-US" b="0"/>
              <a:t>“Chip”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938463" y="427038"/>
            <a:ext cx="32734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0"/>
              <a:t>Future Directions</a:t>
            </a:r>
            <a:endParaRPr lang="en-US" sz="1200" b="0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95313" y="1246188"/>
            <a:ext cx="7959725" cy="504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4625" indent="-174625" algn="l">
              <a:lnSpc>
                <a:spcPct val="120000"/>
              </a:lnSpc>
              <a:buFontTx/>
              <a:buChar char="•"/>
            </a:pPr>
            <a:r>
              <a:rPr lang="en-US" sz="1800" b="0"/>
              <a:t>Enhance HySPADE C code (currently designed to operate against 50 x 50</a:t>
            </a:r>
            <a:br>
              <a:rPr lang="en-US" sz="1800" b="0"/>
            </a:br>
            <a:r>
              <a:rPr lang="en-US" sz="1800" b="0"/>
              <a:t>pixel cubes) to operate against HSI cubes of arbitrary size by</a:t>
            </a:r>
            <a:br>
              <a:rPr lang="en-US" sz="1800" b="0"/>
            </a:br>
            <a:r>
              <a:rPr lang="en-US" sz="1800" b="0"/>
              <a:t>incorporating a sliding window</a:t>
            </a:r>
            <a:br>
              <a:rPr lang="en-US" sz="1800" b="0"/>
            </a:br>
            <a:endParaRPr lang="en-US" sz="1800" b="0"/>
          </a:p>
          <a:p>
            <a:pPr marL="174625" indent="-174625" algn="l">
              <a:lnSpc>
                <a:spcPct val="120000"/>
              </a:lnSpc>
              <a:buFontTx/>
              <a:buChar char="•"/>
            </a:pPr>
            <a:r>
              <a:rPr lang="en-US" sz="1800" b="0"/>
              <a:t>Incorporate other algorithms besides SAM (and in combination with SAM)</a:t>
            </a:r>
            <a:br>
              <a:rPr lang="en-US" sz="1800" b="0"/>
            </a:br>
            <a:r>
              <a:rPr lang="en-US" sz="1800" b="0"/>
              <a:t>for greater separation of spectral signatures (e.g., Euclidean distance)</a:t>
            </a:r>
            <a:br>
              <a:rPr lang="en-US" sz="1800" b="0"/>
            </a:br>
            <a:endParaRPr lang="en-US" sz="1800" b="0"/>
          </a:p>
          <a:p>
            <a:pPr marL="174625" indent="-174625" algn="l">
              <a:lnSpc>
                <a:spcPct val="120000"/>
              </a:lnSpc>
              <a:buFontTx/>
              <a:buChar char="•"/>
            </a:pPr>
            <a:r>
              <a:rPr lang="en-US" sz="1800" b="0"/>
              <a:t>Investigate the use of techniques other than the first-order finite-difference</a:t>
            </a:r>
            <a:br>
              <a:rPr lang="en-US" sz="1800" b="0"/>
            </a:br>
            <a:r>
              <a:rPr lang="en-US" sz="1800" b="0"/>
              <a:t>for finding edges</a:t>
            </a:r>
            <a:br>
              <a:rPr lang="en-US" sz="1800" b="0"/>
            </a:br>
            <a:endParaRPr lang="en-US" sz="1800" b="0"/>
          </a:p>
          <a:p>
            <a:pPr marL="174625" indent="-174625" algn="l">
              <a:lnSpc>
                <a:spcPct val="120000"/>
              </a:lnSpc>
              <a:buFontTx/>
              <a:buChar char="•"/>
            </a:pPr>
            <a:r>
              <a:rPr lang="en-US" sz="1800" b="0"/>
              <a:t>Investigate the use of multiple edge detection algorithms (e.g., HySPADE +</a:t>
            </a:r>
            <a:br>
              <a:rPr lang="en-US" sz="1800" b="0"/>
            </a:br>
            <a:r>
              <a:rPr lang="en-US" sz="1800" b="0"/>
              <a:t>Canny + Roberts filter + etc...)</a:t>
            </a:r>
            <a:br>
              <a:rPr lang="en-US" sz="1800" b="0"/>
            </a:br>
            <a:endParaRPr lang="en-US" sz="1800" b="0"/>
          </a:p>
          <a:p>
            <a:pPr marL="174625" indent="-174625" algn="l">
              <a:lnSpc>
                <a:spcPct val="120000"/>
              </a:lnSpc>
              <a:buFontTx/>
              <a:buChar char="•"/>
            </a:pPr>
            <a:r>
              <a:rPr lang="en-US" sz="1800" b="0"/>
              <a:t>Calculate measures of effectiveness (MOEs) or figures of merit (FOMs)</a:t>
            </a:r>
            <a:br>
              <a:rPr lang="en-US" sz="1800" b="0"/>
            </a:br>
            <a:r>
              <a:rPr lang="en-US" sz="1800" b="0"/>
              <a:t>for edge detection results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833438" y="2487613"/>
            <a:ext cx="747553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0"/>
              <a:t>Summary and Conclusions</a:t>
            </a:r>
            <a:endParaRPr lang="en-US" sz="2000" b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116013" y="444500"/>
            <a:ext cx="690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0"/>
              <a:t>Benefits of The HySPADE Technique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973138" y="1127125"/>
            <a:ext cx="7194550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 algn="l">
              <a:lnSpc>
                <a:spcPct val="150000"/>
              </a:lnSpc>
              <a:buFontTx/>
              <a:buChar char="•"/>
            </a:pPr>
            <a:r>
              <a:rPr lang="en-US" sz="2000"/>
              <a:t>Utilizes spectral information to identify edges</a:t>
            </a:r>
          </a:p>
          <a:p>
            <a:pPr marL="228600" indent="-228600" algn="l">
              <a:lnSpc>
                <a:spcPct val="150000"/>
              </a:lnSpc>
              <a:buFontTx/>
              <a:buChar char="•"/>
            </a:pPr>
            <a:r>
              <a:rPr lang="en-US" sz="2000"/>
              <a:t>Operates on radiance, reflectance, or emissivity data</a:t>
            </a:r>
          </a:p>
          <a:p>
            <a:pPr marL="228600" indent="-228600" algn="l">
              <a:lnSpc>
                <a:spcPct val="150000"/>
              </a:lnSpc>
              <a:buFontTx/>
              <a:buChar char="•"/>
            </a:pPr>
            <a:r>
              <a:rPr lang="en-US" sz="2000"/>
              <a:t>Requires only the spectral information of the scene data</a:t>
            </a:r>
          </a:p>
          <a:p>
            <a:pPr marL="228600" indent="-228600" algn="l">
              <a:lnSpc>
                <a:spcPct val="150000"/>
              </a:lnSpc>
              <a:buFontTx/>
              <a:buChar char="•"/>
            </a:pPr>
            <a:r>
              <a:rPr lang="en-US" sz="2000"/>
              <a:t>Facilitates simultaneous use of all spectral information</a:t>
            </a:r>
          </a:p>
          <a:p>
            <a:pPr marL="228600" indent="-228600" algn="l">
              <a:lnSpc>
                <a:spcPct val="150000"/>
              </a:lnSpc>
              <a:buFontTx/>
              <a:buChar char="•"/>
            </a:pPr>
            <a:r>
              <a:rPr lang="en-US" sz="2000"/>
              <a:t>No endmember finding required</a:t>
            </a:r>
          </a:p>
          <a:p>
            <a:pPr marL="228600" indent="-228600" algn="l">
              <a:lnSpc>
                <a:spcPct val="150000"/>
              </a:lnSpc>
              <a:buFontTx/>
              <a:buChar char="•"/>
            </a:pPr>
            <a:r>
              <a:rPr lang="en-US" sz="2000"/>
              <a:t>No spectral matching against a library required</a:t>
            </a:r>
            <a:br>
              <a:rPr lang="en-US" sz="2000"/>
            </a:br>
            <a:r>
              <a:rPr lang="en-US" sz="2000"/>
              <a:t>for edge detection</a:t>
            </a:r>
          </a:p>
          <a:p>
            <a:pPr marL="228600" indent="-228600" algn="l">
              <a:lnSpc>
                <a:spcPct val="150000"/>
              </a:lnSpc>
              <a:buFontTx/>
              <a:buChar char="•"/>
            </a:pPr>
            <a:r>
              <a:rPr lang="en-US" sz="2000"/>
              <a:t>Generates multiple, independent data points for</a:t>
            </a:r>
            <a:br>
              <a:rPr lang="en-US" sz="2000"/>
            </a:br>
            <a:r>
              <a:rPr lang="en-US" sz="2000"/>
              <a:t>statistical verification of detected edges</a:t>
            </a:r>
          </a:p>
          <a:p>
            <a:pPr marL="228600" indent="-228600" algn="l">
              <a:lnSpc>
                <a:spcPct val="150000"/>
              </a:lnSpc>
              <a:buFontTx/>
              <a:buChar char="•"/>
            </a:pPr>
            <a:r>
              <a:rPr lang="en-US" sz="2000"/>
              <a:t>Good when similarly colored objects occur in data</a:t>
            </a:r>
          </a:p>
          <a:p>
            <a:pPr marL="228600" indent="-228600" algn="l">
              <a:lnSpc>
                <a:spcPct val="150000"/>
              </a:lnSpc>
              <a:buFontTx/>
              <a:buChar char="•"/>
            </a:pPr>
            <a:r>
              <a:rPr lang="en-US" sz="2000"/>
              <a:t>Robust in the presence of noise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913063" y="712788"/>
            <a:ext cx="33194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0"/>
              <a:t>References Cited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14325" y="1754188"/>
            <a:ext cx="85153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sz="1800" b="0"/>
              <a:t>Smith, R.B., and Frolov, D., (1999).  Free software for analyzing AVIRIS imagery.  </a:t>
            </a:r>
          </a:p>
          <a:p>
            <a:pPr algn="l">
              <a:lnSpc>
                <a:spcPct val="120000"/>
              </a:lnSpc>
            </a:pPr>
            <a:r>
              <a:rPr lang="en-US" sz="1800" b="0"/>
              <a:t>Downloaded from: “makalu.jpl.nasa.gov/docs/workshops/99_docs/55.pdf”.</a:t>
            </a:r>
          </a:p>
        </p:txBody>
      </p:sp>
      <p:sp>
        <p:nvSpPr>
          <p:cNvPr id="29700" name="TextBox 3"/>
          <p:cNvSpPr txBox="1">
            <a:spLocks noChangeArrowheads="1"/>
          </p:cNvSpPr>
          <p:nvPr/>
        </p:nvSpPr>
        <p:spPr bwMode="auto">
          <a:xfrm>
            <a:off x="363538" y="4005263"/>
            <a:ext cx="84169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Feb. 26, 2012: This link is no longer available.  The paper may be found, however, at:</a:t>
            </a:r>
          </a:p>
          <a:p>
            <a:r>
              <a:rPr lang="en-US"/>
              <a:t>http://aviris.jpl.nasa.gov/proceedings/1999_toc.html. </a:t>
            </a:r>
          </a:p>
          <a:p>
            <a:r>
              <a:rPr lang="en-US"/>
              <a:t>(Last accessed on Feb. 26, 2012.)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268413" y="2468563"/>
            <a:ext cx="66230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0" b="0"/>
              <a:t>Backup Slides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2438" y="755650"/>
            <a:ext cx="8237537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 b="0">
                <a:solidFill>
                  <a:srgbClr val="FF0000"/>
                </a:solidFill>
              </a:rPr>
              <a:t>Hy</a:t>
            </a:r>
            <a:r>
              <a:rPr lang="en-US" sz="6600" b="0">
                <a:solidFill>
                  <a:schemeClr val="accent2"/>
                </a:solidFill>
              </a:rPr>
              <a:t>S</a:t>
            </a:r>
            <a:r>
              <a:rPr lang="en-US" sz="6600" b="0">
                <a:solidFill>
                  <a:srgbClr val="00CC00"/>
                </a:solidFill>
              </a:rPr>
              <a:t>P</a:t>
            </a:r>
            <a:r>
              <a:rPr lang="en-US" sz="6600" b="0">
                <a:solidFill>
                  <a:srgbClr val="FF9900"/>
                </a:solidFill>
              </a:rPr>
              <a:t>A</a:t>
            </a:r>
            <a:r>
              <a:rPr lang="en-US" sz="6600" b="0">
                <a:solidFill>
                  <a:srgbClr val="800000"/>
                </a:solidFill>
              </a:rPr>
              <a:t>D</a:t>
            </a:r>
            <a:r>
              <a:rPr lang="en-US" sz="6600" b="0">
                <a:solidFill>
                  <a:srgbClr val="FF0000"/>
                </a:solidFill>
              </a:rPr>
              <a:t>E</a:t>
            </a:r>
            <a:r>
              <a:rPr lang="en-US" sz="6600" b="0"/>
              <a:t>:</a:t>
            </a:r>
          </a:p>
          <a:p>
            <a:r>
              <a:rPr lang="en-US" sz="6600" b="0">
                <a:solidFill>
                  <a:srgbClr val="FF0000"/>
                </a:solidFill>
              </a:rPr>
              <a:t>Hy</a:t>
            </a:r>
            <a:r>
              <a:rPr lang="en-US" sz="6600" b="0"/>
              <a:t>perspectral/</a:t>
            </a:r>
            <a:r>
              <a:rPr lang="en-US" sz="6600" b="0">
                <a:solidFill>
                  <a:schemeClr val="accent2"/>
                </a:solidFill>
              </a:rPr>
              <a:t>S</a:t>
            </a:r>
            <a:r>
              <a:rPr lang="en-US" sz="6600" b="0">
                <a:solidFill>
                  <a:srgbClr val="00CC00"/>
                </a:solidFill>
              </a:rPr>
              <a:t>p</a:t>
            </a:r>
            <a:r>
              <a:rPr lang="en-US" sz="6600" b="0">
                <a:solidFill>
                  <a:srgbClr val="FF9900"/>
                </a:solidFill>
              </a:rPr>
              <a:t>a</a:t>
            </a:r>
            <a:r>
              <a:rPr lang="en-US" sz="6600" b="0"/>
              <a:t>tial </a:t>
            </a:r>
            <a:r>
              <a:rPr lang="en-US" sz="6600" b="0">
                <a:solidFill>
                  <a:srgbClr val="800000"/>
                </a:solidFill>
              </a:rPr>
              <a:t>D</a:t>
            </a:r>
            <a:r>
              <a:rPr lang="en-US" sz="6600" b="0"/>
              <a:t>etection of </a:t>
            </a:r>
            <a:r>
              <a:rPr lang="en-US" sz="6600" b="0">
                <a:solidFill>
                  <a:srgbClr val="FF0000"/>
                </a:solidFill>
              </a:rPr>
              <a:t>E</a:t>
            </a:r>
            <a:r>
              <a:rPr lang="en-US" sz="6600" b="0"/>
              <a:t>dges</a:t>
            </a:r>
          </a:p>
        </p:txBody>
      </p:sp>
      <p:grpSp>
        <p:nvGrpSpPr>
          <p:cNvPr id="5123" name="Group 5"/>
          <p:cNvGrpSpPr>
            <a:grpSpLocks/>
          </p:cNvGrpSpPr>
          <p:nvPr/>
        </p:nvGrpSpPr>
        <p:grpSpPr bwMode="auto">
          <a:xfrm>
            <a:off x="3695700" y="4151313"/>
            <a:ext cx="1747838" cy="2019300"/>
            <a:chOff x="2312" y="2615"/>
            <a:chExt cx="1101" cy="1272"/>
          </a:xfrm>
        </p:grpSpPr>
        <p:sp>
          <p:nvSpPr>
            <p:cNvPr id="5124" name="AutoShape 4"/>
            <p:cNvSpPr>
              <a:spLocks noChangeArrowheads="1"/>
            </p:cNvSpPr>
            <p:nvPr/>
          </p:nvSpPr>
          <p:spPr bwMode="auto">
            <a:xfrm>
              <a:off x="2714" y="3226"/>
              <a:ext cx="319" cy="661"/>
            </a:xfrm>
            <a:prstGeom prst="flowChartExtract">
              <a:avLst/>
            </a:prstGeom>
            <a:gradFill rotWithShape="0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" name="AutoShape 3"/>
            <p:cNvSpPr>
              <a:spLocks noChangeArrowheads="1"/>
            </p:cNvSpPr>
            <p:nvPr/>
          </p:nvSpPr>
          <p:spPr bwMode="auto">
            <a:xfrm flipV="1">
              <a:off x="2312" y="2615"/>
              <a:ext cx="1101" cy="925"/>
            </a:xfrm>
            <a:custGeom>
              <a:avLst/>
              <a:gdLst>
                <a:gd name="T0" fmla="*/ 554 w 21600"/>
                <a:gd name="T1" fmla="*/ 94 h 21600"/>
                <a:gd name="T2" fmla="*/ 149 w 21600"/>
                <a:gd name="T3" fmla="*/ 463 h 21600"/>
                <a:gd name="T4" fmla="*/ 554 w 21600"/>
                <a:gd name="T5" fmla="*/ 925 h 21600"/>
                <a:gd name="T6" fmla="*/ 952 w 21600"/>
                <a:gd name="T7" fmla="*/ 463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42 w 21600"/>
                <a:gd name="T13" fmla="*/ 2288 h 21600"/>
                <a:gd name="T14" fmla="*/ 16558 w 21600"/>
                <a:gd name="T15" fmla="*/ 1368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0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295400" y="1704975"/>
            <a:ext cx="65532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0"/>
              <a:t>Comparison of HySPADE</a:t>
            </a:r>
            <a:br>
              <a:rPr lang="en-US" sz="4400" b="0"/>
            </a:br>
            <a:endParaRPr lang="en-US" sz="4400" b="0"/>
          </a:p>
          <a:p>
            <a:r>
              <a:rPr lang="en-US" sz="4400" b="0"/>
              <a:t>with the method of</a:t>
            </a:r>
            <a:br>
              <a:rPr lang="en-US" sz="4400" b="0"/>
            </a:br>
            <a:endParaRPr lang="en-US" sz="4400" b="0"/>
          </a:p>
          <a:p>
            <a:pPr eaLnBrk="1" hangingPunct="1"/>
            <a:r>
              <a:rPr lang="en-US" sz="4400" b="0"/>
              <a:t>Smith and Frolov (1999)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1026"/>
          <p:cNvGrpSpPr>
            <a:grpSpLocks/>
          </p:cNvGrpSpPr>
          <p:nvPr/>
        </p:nvGrpSpPr>
        <p:grpSpPr bwMode="auto">
          <a:xfrm>
            <a:off x="2908300" y="415925"/>
            <a:ext cx="2978150" cy="2743200"/>
            <a:chOff x="1944" y="1296"/>
            <a:chExt cx="1876" cy="1728"/>
          </a:xfrm>
        </p:grpSpPr>
        <p:sp>
          <p:nvSpPr>
            <p:cNvPr id="32810" name="Rectangle 1027"/>
            <p:cNvSpPr>
              <a:spLocks noChangeArrowheads="1"/>
            </p:cNvSpPr>
            <p:nvPr/>
          </p:nvSpPr>
          <p:spPr bwMode="auto">
            <a:xfrm>
              <a:off x="1944" y="1296"/>
              <a:ext cx="1872" cy="17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1" name="Freeform 1028"/>
            <p:cNvSpPr>
              <a:spLocks/>
            </p:cNvSpPr>
            <p:nvPr/>
          </p:nvSpPr>
          <p:spPr bwMode="auto">
            <a:xfrm>
              <a:off x="1949" y="1300"/>
              <a:ext cx="567" cy="502"/>
            </a:xfrm>
            <a:custGeom>
              <a:avLst/>
              <a:gdLst>
                <a:gd name="T0" fmla="*/ 0 w 567"/>
                <a:gd name="T1" fmla="*/ 489 h 502"/>
                <a:gd name="T2" fmla="*/ 80 w 567"/>
                <a:gd name="T3" fmla="*/ 489 h 502"/>
                <a:gd name="T4" fmla="*/ 134 w 567"/>
                <a:gd name="T5" fmla="*/ 455 h 502"/>
                <a:gd name="T6" fmla="*/ 161 w 567"/>
                <a:gd name="T7" fmla="*/ 462 h 502"/>
                <a:gd name="T8" fmla="*/ 201 w 567"/>
                <a:gd name="T9" fmla="*/ 476 h 502"/>
                <a:gd name="T10" fmla="*/ 234 w 567"/>
                <a:gd name="T11" fmla="*/ 469 h 502"/>
                <a:gd name="T12" fmla="*/ 275 w 567"/>
                <a:gd name="T13" fmla="*/ 442 h 502"/>
                <a:gd name="T14" fmla="*/ 368 w 567"/>
                <a:gd name="T15" fmla="*/ 415 h 502"/>
                <a:gd name="T16" fmla="*/ 429 w 567"/>
                <a:gd name="T17" fmla="*/ 395 h 502"/>
                <a:gd name="T18" fmla="*/ 522 w 567"/>
                <a:gd name="T19" fmla="*/ 295 h 502"/>
                <a:gd name="T20" fmla="*/ 509 w 567"/>
                <a:gd name="T21" fmla="*/ 167 h 502"/>
                <a:gd name="T22" fmla="*/ 549 w 567"/>
                <a:gd name="T23" fmla="*/ 87 h 502"/>
                <a:gd name="T24" fmla="*/ 556 w 567"/>
                <a:gd name="T25" fmla="*/ 0 h 5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7"/>
                <a:gd name="T40" fmla="*/ 0 h 502"/>
                <a:gd name="T41" fmla="*/ 567 w 567"/>
                <a:gd name="T42" fmla="*/ 502 h 50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7" h="502">
                  <a:moveTo>
                    <a:pt x="0" y="489"/>
                  </a:moveTo>
                  <a:cubicBezTo>
                    <a:pt x="38" y="502"/>
                    <a:pt x="42" y="502"/>
                    <a:pt x="80" y="489"/>
                  </a:cubicBezTo>
                  <a:cubicBezTo>
                    <a:pt x="97" y="473"/>
                    <a:pt x="112" y="463"/>
                    <a:pt x="134" y="455"/>
                  </a:cubicBezTo>
                  <a:cubicBezTo>
                    <a:pt x="143" y="457"/>
                    <a:pt x="152" y="459"/>
                    <a:pt x="161" y="462"/>
                  </a:cubicBezTo>
                  <a:cubicBezTo>
                    <a:pt x="174" y="466"/>
                    <a:pt x="201" y="476"/>
                    <a:pt x="201" y="476"/>
                  </a:cubicBezTo>
                  <a:cubicBezTo>
                    <a:pt x="212" y="474"/>
                    <a:pt x="224" y="474"/>
                    <a:pt x="234" y="469"/>
                  </a:cubicBezTo>
                  <a:cubicBezTo>
                    <a:pt x="249" y="462"/>
                    <a:pt x="275" y="442"/>
                    <a:pt x="275" y="442"/>
                  </a:cubicBezTo>
                  <a:cubicBezTo>
                    <a:pt x="290" y="391"/>
                    <a:pt x="308" y="410"/>
                    <a:pt x="368" y="415"/>
                  </a:cubicBezTo>
                  <a:cubicBezTo>
                    <a:pt x="399" y="426"/>
                    <a:pt x="406" y="418"/>
                    <a:pt x="429" y="395"/>
                  </a:cubicBezTo>
                  <a:cubicBezTo>
                    <a:pt x="445" y="323"/>
                    <a:pt x="451" y="316"/>
                    <a:pt x="522" y="295"/>
                  </a:cubicBezTo>
                  <a:cubicBezTo>
                    <a:pt x="567" y="250"/>
                    <a:pt x="546" y="207"/>
                    <a:pt x="509" y="167"/>
                  </a:cubicBezTo>
                  <a:cubicBezTo>
                    <a:pt x="519" y="139"/>
                    <a:pt x="533" y="111"/>
                    <a:pt x="549" y="87"/>
                  </a:cubicBezTo>
                  <a:cubicBezTo>
                    <a:pt x="557" y="13"/>
                    <a:pt x="556" y="42"/>
                    <a:pt x="556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2" name="Freeform 1029"/>
            <p:cNvSpPr>
              <a:spLocks/>
            </p:cNvSpPr>
            <p:nvPr/>
          </p:nvSpPr>
          <p:spPr bwMode="auto">
            <a:xfrm>
              <a:off x="2384" y="1303"/>
              <a:ext cx="651" cy="462"/>
            </a:xfrm>
            <a:custGeom>
              <a:avLst/>
              <a:gdLst>
                <a:gd name="T0" fmla="*/ 0 w 651"/>
                <a:gd name="T1" fmla="*/ 368 h 462"/>
                <a:gd name="T2" fmla="*/ 221 w 651"/>
                <a:gd name="T3" fmla="*/ 462 h 462"/>
                <a:gd name="T4" fmla="*/ 302 w 651"/>
                <a:gd name="T5" fmla="*/ 428 h 462"/>
                <a:gd name="T6" fmla="*/ 342 w 651"/>
                <a:gd name="T7" fmla="*/ 388 h 462"/>
                <a:gd name="T8" fmla="*/ 389 w 651"/>
                <a:gd name="T9" fmla="*/ 368 h 462"/>
                <a:gd name="T10" fmla="*/ 449 w 651"/>
                <a:gd name="T11" fmla="*/ 361 h 462"/>
                <a:gd name="T12" fmla="*/ 463 w 651"/>
                <a:gd name="T13" fmla="*/ 341 h 462"/>
                <a:gd name="T14" fmla="*/ 509 w 651"/>
                <a:gd name="T15" fmla="*/ 355 h 462"/>
                <a:gd name="T16" fmla="*/ 556 w 651"/>
                <a:gd name="T17" fmla="*/ 254 h 462"/>
                <a:gd name="T18" fmla="*/ 570 w 651"/>
                <a:gd name="T19" fmla="*/ 227 h 462"/>
                <a:gd name="T20" fmla="*/ 576 w 651"/>
                <a:gd name="T21" fmla="*/ 187 h 462"/>
                <a:gd name="T22" fmla="*/ 623 w 651"/>
                <a:gd name="T23" fmla="*/ 174 h 462"/>
                <a:gd name="T24" fmla="*/ 617 w 651"/>
                <a:gd name="T25" fmla="*/ 73 h 462"/>
                <a:gd name="T26" fmla="*/ 637 w 651"/>
                <a:gd name="T27" fmla="*/ 33 h 462"/>
                <a:gd name="T28" fmla="*/ 630 w 651"/>
                <a:gd name="T29" fmla="*/ 0 h 4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51"/>
                <a:gd name="T46" fmla="*/ 0 h 462"/>
                <a:gd name="T47" fmla="*/ 651 w 651"/>
                <a:gd name="T48" fmla="*/ 462 h 46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51" h="462">
                  <a:moveTo>
                    <a:pt x="0" y="368"/>
                  </a:moveTo>
                  <a:cubicBezTo>
                    <a:pt x="105" y="386"/>
                    <a:pt x="135" y="402"/>
                    <a:pt x="221" y="462"/>
                  </a:cubicBezTo>
                  <a:cubicBezTo>
                    <a:pt x="255" y="455"/>
                    <a:pt x="275" y="452"/>
                    <a:pt x="302" y="428"/>
                  </a:cubicBezTo>
                  <a:cubicBezTo>
                    <a:pt x="316" y="415"/>
                    <a:pt x="342" y="388"/>
                    <a:pt x="342" y="388"/>
                  </a:cubicBezTo>
                  <a:cubicBezTo>
                    <a:pt x="352" y="360"/>
                    <a:pt x="361" y="358"/>
                    <a:pt x="389" y="368"/>
                  </a:cubicBezTo>
                  <a:cubicBezTo>
                    <a:pt x="409" y="366"/>
                    <a:pt x="430" y="368"/>
                    <a:pt x="449" y="361"/>
                  </a:cubicBezTo>
                  <a:cubicBezTo>
                    <a:pt x="457" y="358"/>
                    <a:pt x="455" y="344"/>
                    <a:pt x="463" y="341"/>
                  </a:cubicBezTo>
                  <a:cubicBezTo>
                    <a:pt x="467" y="340"/>
                    <a:pt x="503" y="353"/>
                    <a:pt x="509" y="355"/>
                  </a:cubicBezTo>
                  <a:cubicBezTo>
                    <a:pt x="524" y="312"/>
                    <a:pt x="516" y="282"/>
                    <a:pt x="556" y="254"/>
                  </a:cubicBezTo>
                  <a:cubicBezTo>
                    <a:pt x="561" y="245"/>
                    <a:pt x="567" y="237"/>
                    <a:pt x="570" y="227"/>
                  </a:cubicBezTo>
                  <a:cubicBezTo>
                    <a:pt x="574" y="214"/>
                    <a:pt x="569" y="199"/>
                    <a:pt x="576" y="187"/>
                  </a:cubicBezTo>
                  <a:cubicBezTo>
                    <a:pt x="577" y="186"/>
                    <a:pt x="616" y="176"/>
                    <a:pt x="623" y="174"/>
                  </a:cubicBezTo>
                  <a:cubicBezTo>
                    <a:pt x="651" y="146"/>
                    <a:pt x="627" y="107"/>
                    <a:pt x="617" y="73"/>
                  </a:cubicBezTo>
                  <a:cubicBezTo>
                    <a:pt x="623" y="64"/>
                    <a:pt x="637" y="46"/>
                    <a:pt x="637" y="33"/>
                  </a:cubicBezTo>
                  <a:cubicBezTo>
                    <a:pt x="637" y="22"/>
                    <a:pt x="630" y="0"/>
                    <a:pt x="630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3" name="Freeform 1030"/>
            <p:cNvSpPr>
              <a:spLocks/>
            </p:cNvSpPr>
            <p:nvPr/>
          </p:nvSpPr>
          <p:spPr bwMode="auto">
            <a:xfrm>
              <a:off x="2892" y="1297"/>
              <a:ext cx="618" cy="478"/>
            </a:xfrm>
            <a:custGeom>
              <a:avLst/>
              <a:gdLst>
                <a:gd name="T0" fmla="*/ 0 w 618"/>
                <a:gd name="T1" fmla="*/ 364 h 478"/>
                <a:gd name="T2" fmla="*/ 195 w 618"/>
                <a:gd name="T3" fmla="*/ 444 h 478"/>
                <a:gd name="T4" fmla="*/ 248 w 618"/>
                <a:gd name="T5" fmla="*/ 478 h 478"/>
                <a:gd name="T6" fmla="*/ 456 w 618"/>
                <a:gd name="T7" fmla="*/ 431 h 478"/>
                <a:gd name="T8" fmla="*/ 469 w 618"/>
                <a:gd name="T9" fmla="*/ 350 h 478"/>
                <a:gd name="T10" fmla="*/ 476 w 618"/>
                <a:gd name="T11" fmla="*/ 330 h 478"/>
                <a:gd name="T12" fmla="*/ 496 w 618"/>
                <a:gd name="T13" fmla="*/ 324 h 478"/>
                <a:gd name="T14" fmla="*/ 530 w 618"/>
                <a:gd name="T15" fmla="*/ 297 h 478"/>
                <a:gd name="T16" fmla="*/ 523 w 618"/>
                <a:gd name="T17" fmla="*/ 169 h 478"/>
                <a:gd name="T18" fmla="*/ 570 w 618"/>
                <a:gd name="T19" fmla="*/ 136 h 478"/>
                <a:gd name="T20" fmla="*/ 597 w 618"/>
                <a:gd name="T21" fmla="*/ 96 h 478"/>
                <a:gd name="T22" fmla="*/ 610 w 618"/>
                <a:gd name="T23" fmla="*/ 42 h 478"/>
                <a:gd name="T24" fmla="*/ 597 w 618"/>
                <a:gd name="T25" fmla="*/ 2 h 4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18"/>
                <a:gd name="T40" fmla="*/ 0 h 478"/>
                <a:gd name="T41" fmla="*/ 618 w 618"/>
                <a:gd name="T42" fmla="*/ 478 h 47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18" h="478">
                  <a:moveTo>
                    <a:pt x="0" y="364"/>
                  </a:moveTo>
                  <a:cubicBezTo>
                    <a:pt x="67" y="426"/>
                    <a:pt x="105" y="432"/>
                    <a:pt x="195" y="444"/>
                  </a:cubicBezTo>
                  <a:cubicBezTo>
                    <a:pt x="215" y="457"/>
                    <a:pt x="225" y="470"/>
                    <a:pt x="248" y="478"/>
                  </a:cubicBezTo>
                  <a:cubicBezTo>
                    <a:pt x="332" y="473"/>
                    <a:pt x="389" y="475"/>
                    <a:pt x="456" y="431"/>
                  </a:cubicBezTo>
                  <a:cubicBezTo>
                    <a:pt x="478" y="398"/>
                    <a:pt x="476" y="392"/>
                    <a:pt x="469" y="350"/>
                  </a:cubicBezTo>
                  <a:cubicBezTo>
                    <a:pt x="471" y="343"/>
                    <a:pt x="471" y="335"/>
                    <a:pt x="476" y="330"/>
                  </a:cubicBezTo>
                  <a:cubicBezTo>
                    <a:pt x="481" y="325"/>
                    <a:pt x="490" y="327"/>
                    <a:pt x="496" y="324"/>
                  </a:cubicBezTo>
                  <a:cubicBezTo>
                    <a:pt x="509" y="317"/>
                    <a:pt x="519" y="307"/>
                    <a:pt x="530" y="297"/>
                  </a:cubicBezTo>
                  <a:cubicBezTo>
                    <a:pt x="544" y="252"/>
                    <a:pt x="550" y="212"/>
                    <a:pt x="523" y="169"/>
                  </a:cubicBezTo>
                  <a:cubicBezTo>
                    <a:pt x="543" y="163"/>
                    <a:pt x="557" y="153"/>
                    <a:pt x="570" y="136"/>
                  </a:cubicBezTo>
                  <a:cubicBezTo>
                    <a:pt x="580" y="123"/>
                    <a:pt x="597" y="96"/>
                    <a:pt x="597" y="96"/>
                  </a:cubicBezTo>
                  <a:cubicBezTo>
                    <a:pt x="607" y="61"/>
                    <a:pt x="618" y="78"/>
                    <a:pt x="610" y="42"/>
                  </a:cubicBezTo>
                  <a:cubicBezTo>
                    <a:pt x="600" y="0"/>
                    <a:pt x="617" y="2"/>
                    <a:pt x="597" y="2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4" name="Freeform 1031"/>
            <p:cNvSpPr>
              <a:spLocks/>
            </p:cNvSpPr>
            <p:nvPr/>
          </p:nvSpPr>
          <p:spPr bwMode="auto">
            <a:xfrm>
              <a:off x="3349" y="1639"/>
              <a:ext cx="471" cy="119"/>
            </a:xfrm>
            <a:custGeom>
              <a:avLst/>
              <a:gdLst>
                <a:gd name="T0" fmla="*/ 0 w 471"/>
                <a:gd name="T1" fmla="*/ 95 h 119"/>
                <a:gd name="T2" fmla="*/ 53 w 471"/>
                <a:gd name="T3" fmla="*/ 95 h 119"/>
                <a:gd name="T4" fmla="*/ 160 w 471"/>
                <a:gd name="T5" fmla="*/ 102 h 119"/>
                <a:gd name="T6" fmla="*/ 180 w 471"/>
                <a:gd name="T7" fmla="*/ 109 h 119"/>
                <a:gd name="T8" fmla="*/ 221 w 471"/>
                <a:gd name="T9" fmla="*/ 95 h 119"/>
                <a:gd name="T10" fmla="*/ 294 w 471"/>
                <a:gd name="T11" fmla="*/ 89 h 119"/>
                <a:gd name="T12" fmla="*/ 368 w 471"/>
                <a:gd name="T13" fmla="*/ 82 h 119"/>
                <a:gd name="T14" fmla="*/ 442 w 471"/>
                <a:gd name="T15" fmla="*/ 35 h 119"/>
                <a:gd name="T16" fmla="*/ 448 w 471"/>
                <a:gd name="T17" fmla="*/ 15 h 119"/>
                <a:gd name="T18" fmla="*/ 455 w 471"/>
                <a:gd name="T19" fmla="*/ 2 h 1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71"/>
                <a:gd name="T31" fmla="*/ 0 h 119"/>
                <a:gd name="T32" fmla="*/ 471 w 471"/>
                <a:gd name="T33" fmla="*/ 119 h 11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71" h="119">
                  <a:moveTo>
                    <a:pt x="0" y="95"/>
                  </a:moveTo>
                  <a:cubicBezTo>
                    <a:pt x="46" y="111"/>
                    <a:pt x="30" y="119"/>
                    <a:pt x="53" y="95"/>
                  </a:cubicBezTo>
                  <a:cubicBezTo>
                    <a:pt x="89" y="97"/>
                    <a:pt x="124" y="98"/>
                    <a:pt x="160" y="102"/>
                  </a:cubicBezTo>
                  <a:cubicBezTo>
                    <a:pt x="167" y="103"/>
                    <a:pt x="173" y="110"/>
                    <a:pt x="180" y="109"/>
                  </a:cubicBezTo>
                  <a:cubicBezTo>
                    <a:pt x="194" y="107"/>
                    <a:pt x="207" y="100"/>
                    <a:pt x="221" y="95"/>
                  </a:cubicBezTo>
                  <a:cubicBezTo>
                    <a:pt x="244" y="87"/>
                    <a:pt x="270" y="91"/>
                    <a:pt x="294" y="89"/>
                  </a:cubicBezTo>
                  <a:cubicBezTo>
                    <a:pt x="326" y="81"/>
                    <a:pt x="336" y="74"/>
                    <a:pt x="368" y="82"/>
                  </a:cubicBezTo>
                  <a:cubicBezTo>
                    <a:pt x="423" y="72"/>
                    <a:pt x="407" y="70"/>
                    <a:pt x="442" y="35"/>
                  </a:cubicBezTo>
                  <a:cubicBezTo>
                    <a:pt x="444" y="28"/>
                    <a:pt x="444" y="21"/>
                    <a:pt x="448" y="15"/>
                  </a:cubicBezTo>
                  <a:cubicBezTo>
                    <a:pt x="457" y="0"/>
                    <a:pt x="471" y="2"/>
                    <a:pt x="455" y="2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5" name="Text Box 1032"/>
            <p:cNvSpPr txBox="1">
              <a:spLocks noChangeArrowheads="1"/>
            </p:cNvSpPr>
            <p:nvPr/>
          </p:nvSpPr>
          <p:spPr bwMode="auto">
            <a:xfrm>
              <a:off x="2051" y="1411"/>
              <a:ext cx="212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800" b="0"/>
                <a:t>A</a:t>
              </a:r>
            </a:p>
          </p:txBody>
        </p:sp>
        <p:sp>
          <p:nvSpPr>
            <p:cNvPr id="32816" name="Text Box 1033"/>
            <p:cNvSpPr txBox="1">
              <a:spLocks noChangeArrowheads="1"/>
            </p:cNvSpPr>
            <p:nvPr/>
          </p:nvSpPr>
          <p:spPr bwMode="auto">
            <a:xfrm>
              <a:off x="2618" y="1411"/>
              <a:ext cx="212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800" b="0"/>
                <a:t>B</a:t>
              </a:r>
            </a:p>
          </p:txBody>
        </p:sp>
        <p:sp>
          <p:nvSpPr>
            <p:cNvPr id="32817" name="Text Box 1034"/>
            <p:cNvSpPr txBox="1">
              <a:spLocks noChangeArrowheads="1"/>
            </p:cNvSpPr>
            <p:nvPr/>
          </p:nvSpPr>
          <p:spPr bwMode="auto">
            <a:xfrm>
              <a:off x="3097" y="1411"/>
              <a:ext cx="220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800" b="0"/>
                <a:t>C</a:t>
              </a:r>
            </a:p>
          </p:txBody>
        </p:sp>
        <p:sp>
          <p:nvSpPr>
            <p:cNvPr id="32818" name="Text Box 1035"/>
            <p:cNvSpPr txBox="1">
              <a:spLocks noChangeArrowheads="1"/>
            </p:cNvSpPr>
            <p:nvPr/>
          </p:nvSpPr>
          <p:spPr bwMode="auto">
            <a:xfrm>
              <a:off x="3535" y="1411"/>
              <a:ext cx="220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800" b="0"/>
                <a:t>D</a:t>
              </a:r>
            </a:p>
          </p:txBody>
        </p:sp>
      </p:grpSp>
      <p:sp>
        <p:nvSpPr>
          <p:cNvPr id="32771" name="Line 1036"/>
          <p:cNvSpPr>
            <a:spLocks noChangeShapeType="1"/>
          </p:cNvSpPr>
          <p:nvPr/>
        </p:nvSpPr>
        <p:spPr bwMode="auto">
          <a:xfrm>
            <a:off x="2905125" y="523875"/>
            <a:ext cx="2967038" cy="0"/>
          </a:xfrm>
          <a:prstGeom prst="line">
            <a:avLst/>
          </a:prstGeom>
          <a:noFill/>
          <a:ln w="19050" cap="rnd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Text Box 1037"/>
          <p:cNvSpPr txBox="1">
            <a:spLocks noChangeArrowheads="1"/>
          </p:cNvSpPr>
          <p:nvPr/>
        </p:nvSpPr>
        <p:spPr bwMode="auto">
          <a:xfrm>
            <a:off x="2592388" y="406400"/>
            <a:ext cx="319087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32773" name="Text Box 1038"/>
          <p:cNvSpPr txBox="1">
            <a:spLocks noChangeArrowheads="1"/>
          </p:cNvSpPr>
          <p:nvPr/>
        </p:nvSpPr>
        <p:spPr bwMode="auto">
          <a:xfrm>
            <a:off x="5870575" y="409575"/>
            <a:ext cx="363538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solidFill>
                  <a:srgbClr val="FF3300"/>
                </a:solidFill>
              </a:rPr>
              <a:t>X’</a:t>
            </a:r>
          </a:p>
        </p:txBody>
      </p:sp>
      <p:sp>
        <p:nvSpPr>
          <p:cNvPr id="32774" name="Line 1039"/>
          <p:cNvSpPr>
            <a:spLocks noChangeShapeType="1"/>
          </p:cNvSpPr>
          <p:nvPr/>
        </p:nvSpPr>
        <p:spPr bwMode="auto">
          <a:xfrm>
            <a:off x="842963" y="3789363"/>
            <a:ext cx="0" cy="1795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Line 1040"/>
          <p:cNvSpPr>
            <a:spLocks noChangeShapeType="1"/>
          </p:cNvSpPr>
          <p:nvPr/>
        </p:nvSpPr>
        <p:spPr bwMode="auto">
          <a:xfrm>
            <a:off x="842963" y="5575300"/>
            <a:ext cx="3200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Text Box 1041"/>
          <p:cNvSpPr txBox="1">
            <a:spLocks noChangeArrowheads="1"/>
          </p:cNvSpPr>
          <p:nvPr/>
        </p:nvSpPr>
        <p:spPr bwMode="auto">
          <a:xfrm>
            <a:off x="674688" y="5648325"/>
            <a:ext cx="319087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32777" name="Text Box 1042"/>
          <p:cNvSpPr txBox="1">
            <a:spLocks noChangeArrowheads="1"/>
          </p:cNvSpPr>
          <p:nvPr/>
        </p:nvSpPr>
        <p:spPr bwMode="auto">
          <a:xfrm>
            <a:off x="3841750" y="5662613"/>
            <a:ext cx="363538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solidFill>
                  <a:srgbClr val="FF3300"/>
                </a:solidFill>
              </a:rPr>
              <a:t>X’</a:t>
            </a:r>
          </a:p>
        </p:txBody>
      </p:sp>
      <p:sp>
        <p:nvSpPr>
          <p:cNvPr id="32778" name="Text Box 1043"/>
          <p:cNvSpPr txBox="1">
            <a:spLocks noChangeArrowheads="1"/>
          </p:cNvSpPr>
          <p:nvPr/>
        </p:nvSpPr>
        <p:spPr bwMode="auto">
          <a:xfrm rot="-5400000">
            <a:off x="10319" y="4537869"/>
            <a:ext cx="1338262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solidFill>
                  <a:srgbClr val="FF3300"/>
                </a:solidFill>
              </a:rPr>
              <a:t>Spectral Angle</a:t>
            </a:r>
          </a:p>
        </p:txBody>
      </p:sp>
      <p:sp>
        <p:nvSpPr>
          <p:cNvPr id="32779" name="Line 1044"/>
          <p:cNvSpPr>
            <a:spLocks noChangeShapeType="1"/>
          </p:cNvSpPr>
          <p:nvPr/>
        </p:nvSpPr>
        <p:spPr bwMode="auto">
          <a:xfrm>
            <a:off x="5003800" y="3805238"/>
            <a:ext cx="0" cy="1795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045"/>
          <p:cNvSpPr>
            <a:spLocks noChangeShapeType="1"/>
          </p:cNvSpPr>
          <p:nvPr/>
        </p:nvSpPr>
        <p:spPr bwMode="auto">
          <a:xfrm>
            <a:off x="5003800" y="5591175"/>
            <a:ext cx="3200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Text Box 1046"/>
          <p:cNvSpPr txBox="1">
            <a:spLocks noChangeArrowheads="1"/>
          </p:cNvSpPr>
          <p:nvPr/>
        </p:nvSpPr>
        <p:spPr bwMode="auto">
          <a:xfrm rot="-5400000">
            <a:off x="4171157" y="4553744"/>
            <a:ext cx="1338262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solidFill>
                  <a:srgbClr val="FF3300"/>
                </a:solidFill>
              </a:rPr>
              <a:t>Spectral Angle</a:t>
            </a:r>
          </a:p>
        </p:txBody>
      </p:sp>
      <p:sp>
        <p:nvSpPr>
          <p:cNvPr id="32782" name="Text Box 1047"/>
          <p:cNvSpPr txBox="1">
            <a:spLocks noChangeArrowheads="1"/>
          </p:cNvSpPr>
          <p:nvPr/>
        </p:nvSpPr>
        <p:spPr bwMode="auto">
          <a:xfrm>
            <a:off x="6065838" y="3435350"/>
            <a:ext cx="123825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800" b="0"/>
              <a:t>HySPADE</a:t>
            </a:r>
          </a:p>
        </p:txBody>
      </p:sp>
      <p:sp>
        <p:nvSpPr>
          <p:cNvPr id="32783" name="Text Box 1048"/>
          <p:cNvSpPr txBox="1">
            <a:spLocks noChangeArrowheads="1"/>
          </p:cNvSpPr>
          <p:nvPr/>
        </p:nvSpPr>
        <p:spPr bwMode="auto">
          <a:xfrm>
            <a:off x="1312863" y="3435350"/>
            <a:ext cx="263525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800" b="0"/>
              <a:t>Smith and Frolov (1999)</a:t>
            </a:r>
          </a:p>
        </p:txBody>
      </p:sp>
      <p:sp>
        <p:nvSpPr>
          <p:cNvPr id="32784" name="Text Box 1049"/>
          <p:cNvSpPr txBox="1">
            <a:spLocks noChangeArrowheads="1"/>
          </p:cNvSpPr>
          <p:nvPr/>
        </p:nvSpPr>
        <p:spPr bwMode="auto">
          <a:xfrm>
            <a:off x="1349375" y="5662613"/>
            <a:ext cx="506413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b="0"/>
              <a:t>A|B</a:t>
            </a:r>
          </a:p>
        </p:txBody>
      </p:sp>
      <p:sp>
        <p:nvSpPr>
          <p:cNvPr id="32785" name="Text Box 1050"/>
          <p:cNvSpPr txBox="1">
            <a:spLocks noChangeArrowheads="1"/>
          </p:cNvSpPr>
          <p:nvPr/>
        </p:nvSpPr>
        <p:spPr bwMode="auto">
          <a:xfrm>
            <a:off x="2157413" y="5659438"/>
            <a:ext cx="517525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b="0"/>
              <a:t>B|C</a:t>
            </a:r>
          </a:p>
        </p:txBody>
      </p:sp>
      <p:sp>
        <p:nvSpPr>
          <p:cNvPr id="32786" name="Text Box 1051"/>
          <p:cNvSpPr txBox="1">
            <a:spLocks noChangeArrowheads="1"/>
          </p:cNvSpPr>
          <p:nvPr/>
        </p:nvSpPr>
        <p:spPr bwMode="auto">
          <a:xfrm>
            <a:off x="2976563" y="5656263"/>
            <a:ext cx="528637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b="0"/>
              <a:t>C|D</a:t>
            </a:r>
          </a:p>
        </p:txBody>
      </p:sp>
      <p:sp>
        <p:nvSpPr>
          <p:cNvPr id="32787" name="Line 1052"/>
          <p:cNvSpPr>
            <a:spLocks noChangeShapeType="1"/>
          </p:cNvSpPr>
          <p:nvPr/>
        </p:nvSpPr>
        <p:spPr bwMode="auto">
          <a:xfrm>
            <a:off x="831850" y="5111750"/>
            <a:ext cx="7667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Line 1053"/>
          <p:cNvSpPr>
            <a:spLocks noChangeShapeType="1"/>
          </p:cNvSpPr>
          <p:nvPr/>
        </p:nvSpPr>
        <p:spPr bwMode="auto">
          <a:xfrm>
            <a:off x="1587500" y="4813300"/>
            <a:ext cx="8080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Line 1054"/>
          <p:cNvSpPr>
            <a:spLocks noChangeShapeType="1"/>
          </p:cNvSpPr>
          <p:nvPr/>
        </p:nvSpPr>
        <p:spPr bwMode="auto">
          <a:xfrm>
            <a:off x="2395538" y="5310188"/>
            <a:ext cx="8080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0" name="Line 1055"/>
          <p:cNvSpPr>
            <a:spLocks noChangeShapeType="1"/>
          </p:cNvSpPr>
          <p:nvPr/>
        </p:nvSpPr>
        <p:spPr bwMode="auto">
          <a:xfrm>
            <a:off x="3214688" y="5273675"/>
            <a:ext cx="8080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1" name="Text Box 1056"/>
          <p:cNvSpPr txBox="1">
            <a:spLocks noChangeArrowheads="1"/>
          </p:cNvSpPr>
          <p:nvPr/>
        </p:nvSpPr>
        <p:spPr bwMode="auto">
          <a:xfrm>
            <a:off x="2762250" y="4289425"/>
            <a:ext cx="1357313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="0"/>
              <a:t>Very small angle</a:t>
            </a:r>
          </a:p>
          <a:p>
            <a:pPr eaLnBrk="1" hangingPunct="1"/>
            <a:r>
              <a:rPr lang="en-US" sz="1200" b="0"/>
              <a:t>between C and D</a:t>
            </a:r>
          </a:p>
        </p:txBody>
      </p:sp>
      <p:sp>
        <p:nvSpPr>
          <p:cNvPr id="32792" name="Line 1057"/>
          <p:cNvSpPr>
            <a:spLocks noChangeShapeType="1"/>
          </p:cNvSpPr>
          <p:nvPr/>
        </p:nvSpPr>
        <p:spPr bwMode="auto">
          <a:xfrm flipH="1">
            <a:off x="3214688" y="4668838"/>
            <a:ext cx="138112" cy="5318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3" name="Line 1058"/>
          <p:cNvSpPr>
            <a:spLocks noChangeShapeType="1"/>
          </p:cNvSpPr>
          <p:nvPr/>
        </p:nvSpPr>
        <p:spPr bwMode="auto">
          <a:xfrm flipH="1">
            <a:off x="5759450" y="5588000"/>
            <a:ext cx="7938" cy="190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4" name="Line 1059"/>
          <p:cNvSpPr>
            <a:spLocks noChangeShapeType="1"/>
          </p:cNvSpPr>
          <p:nvPr/>
        </p:nvSpPr>
        <p:spPr bwMode="auto">
          <a:xfrm>
            <a:off x="6608763" y="5584825"/>
            <a:ext cx="1587" cy="180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5" name="Line 1060"/>
          <p:cNvSpPr>
            <a:spLocks noChangeShapeType="1"/>
          </p:cNvSpPr>
          <p:nvPr/>
        </p:nvSpPr>
        <p:spPr bwMode="auto">
          <a:xfrm>
            <a:off x="7450138" y="5581650"/>
            <a:ext cx="1587" cy="180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6" name="Text Box 1061"/>
          <p:cNvSpPr txBox="1">
            <a:spLocks noChangeArrowheads="1"/>
          </p:cNvSpPr>
          <p:nvPr/>
        </p:nvSpPr>
        <p:spPr bwMode="auto">
          <a:xfrm>
            <a:off x="5205413" y="5627688"/>
            <a:ext cx="371475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 b="0"/>
              <a:t>A</a:t>
            </a:r>
          </a:p>
        </p:txBody>
      </p:sp>
      <p:sp>
        <p:nvSpPr>
          <p:cNvPr id="32797" name="Text Box 1062"/>
          <p:cNvSpPr txBox="1">
            <a:spLocks noChangeArrowheads="1"/>
          </p:cNvSpPr>
          <p:nvPr/>
        </p:nvSpPr>
        <p:spPr bwMode="auto">
          <a:xfrm>
            <a:off x="6013450" y="5627688"/>
            <a:ext cx="371475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 b="0"/>
              <a:t>B</a:t>
            </a:r>
          </a:p>
        </p:txBody>
      </p:sp>
      <p:sp>
        <p:nvSpPr>
          <p:cNvPr id="32798" name="Text Box 1063"/>
          <p:cNvSpPr txBox="1">
            <a:spLocks noChangeArrowheads="1"/>
          </p:cNvSpPr>
          <p:nvPr/>
        </p:nvSpPr>
        <p:spPr bwMode="auto">
          <a:xfrm>
            <a:off x="6843713" y="5627688"/>
            <a:ext cx="371475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 b="0"/>
              <a:t>C</a:t>
            </a:r>
          </a:p>
        </p:txBody>
      </p:sp>
      <p:sp>
        <p:nvSpPr>
          <p:cNvPr id="32799" name="Text Box 1064"/>
          <p:cNvSpPr txBox="1">
            <a:spLocks noChangeArrowheads="1"/>
          </p:cNvSpPr>
          <p:nvPr/>
        </p:nvSpPr>
        <p:spPr bwMode="auto">
          <a:xfrm>
            <a:off x="7651750" y="5627688"/>
            <a:ext cx="371475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 b="0"/>
              <a:t>D</a:t>
            </a:r>
          </a:p>
        </p:txBody>
      </p:sp>
      <p:sp>
        <p:nvSpPr>
          <p:cNvPr id="32800" name="Text Box 1065"/>
          <p:cNvSpPr txBox="1">
            <a:spLocks noChangeArrowheads="1"/>
          </p:cNvSpPr>
          <p:nvPr/>
        </p:nvSpPr>
        <p:spPr bwMode="auto">
          <a:xfrm>
            <a:off x="652463" y="6038850"/>
            <a:ext cx="351155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800" b="0">
                <a:solidFill>
                  <a:schemeClr val="accent2"/>
                </a:solidFill>
              </a:rPr>
              <a:t>Only one X-X’ traverse available.</a:t>
            </a:r>
          </a:p>
        </p:txBody>
      </p:sp>
      <p:sp>
        <p:nvSpPr>
          <p:cNvPr id="32801" name="Text Box 1066"/>
          <p:cNvSpPr txBox="1">
            <a:spLocks noChangeArrowheads="1"/>
          </p:cNvSpPr>
          <p:nvPr/>
        </p:nvSpPr>
        <p:spPr bwMode="auto">
          <a:xfrm>
            <a:off x="5018088" y="3730625"/>
            <a:ext cx="3324225" cy="4953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1200" b="0"/>
              <a:t>The 1</a:t>
            </a:r>
            <a:r>
              <a:rPr lang="en-US" sz="1200" b="0" baseline="30000"/>
              <a:t>st</a:t>
            </a:r>
            <a:r>
              <a:rPr lang="en-US" sz="1200" b="0"/>
              <a:t> SA-Cube Spectrum (for pixel 1,1); here</a:t>
            </a:r>
          </a:p>
          <a:p>
            <a:pPr eaLnBrk="1" hangingPunct="1">
              <a:lnSpc>
                <a:spcPct val="110000"/>
              </a:lnSpc>
            </a:pPr>
            <a:r>
              <a:rPr lang="en-US" sz="1200" b="0"/>
              <a:t>all angles are wrt to material A in pixel (1,1)</a:t>
            </a:r>
          </a:p>
        </p:txBody>
      </p:sp>
      <p:sp>
        <p:nvSpPr>
          <p:cNvPr id="32802" name="Text Box 1067"/>
          <p:cNvSpPr txBox="1">
            <a:spLocks noChangeArrowheads="1"/>
          </p:cNvSpPr>
          <p:nvPr/>
        </p:nvSpPr>
        <p:spPr bwMode="auto">
          <a:xfrm>
            <a:off x="5495925" y="6032500"/>
            <a:ext cx="2228850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 b="0">
                <a:solidFill>
                  <a:schemeClr val="accent2"/>
                </a:solidFill>
              </a:rPr>
              <a:t>Numerous SA-Cube</a:t>
            </a:r>
            <a:br>
              <a:rPr lang="en-US" sz="1800" b="0">
                <a:solidFill>
                  <a:schemeClr val="accent2"/>
                </a:solidFill>
              </a:rPr>
            </a:br>
            <a:r>
              <a:rPr lang="en-US" sz="1800" b="0">
                <a:solidFill>
                  <a:schemeClr val="accent2"/>
                </a:solidFill>
              </a:rPr>
              <a:t>spectra available.</a:t>
            </a:r>
          </a:p>
        </p:txBody>
      </p:sp>
      <p:sp>
        <p:nvSpPr>
          <p:cNvPr id="32803" name="Line 1068"/>
          <p:cNvSpPr>
            <a:spLocks noChangeShapeType="1"/>
          </p:cNvSpPr>
          <p:nvPr/>
        </p:nvSpPr>
        <p:spPr bwMode="auto">
          <a:xfrm>
            <a:off x="4995863" y="5164138"/>
            <a:ext cx="7667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4" name="Line 1069"/>
          <p:cNvSpPr>
            <a:spLocks noChangeShapeType="1"/>
          </p:cNvSpPr>
          <p:nvPr/>
        </p:nvSpPr>
        <p:spPr bwMode="auto">
          <a:xfrm>
            <a:off x="5773738" y="4854575"/>
            <a:ext cx="8080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5" name="Line 1070"/>
          <p:cNvSpPr>
            <a:spLocks noChangeShapeType="1"/>
          </p:cNvSpPr>
          <p:nvPr/>
        </p:nvSpPr>
        <p:spPr bwMode="auto">
          <a:xfrm>
            <a:off x="6615113" y="5418138"/>
            <a:ext cx="8080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6" name="Line 1071"/>
          <p:cNvSpPr>
            <a:spLocks noChangeShapeType="1"/>
          </p:cNvSpPr>
          <p:nvPr/>
        </p:nvSpPr>
        <p:spPr bwMode="auto">
          <a:xfrm>
            <a:off x="7434263" y="5026025"/>
            <a:ext cx="8080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7" name="Text Box 1072"/>
          <p:cNvSpPr txBox="1">
            <a:spLocks noChangeArrowheads="1"/>
          </p:cNvSpPr>
          <p:nvPr/>
        </p:nvSpPr>
        <p:spPr bwMode="auto">
          <a:xfrm>
            <a:off x="6442075" y="4343400"/>
            <a:ext cx="1398588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="0"/>
              <a:t>Much larger angle</a:t>
            </a:r>
          </a:p>
          <a:p>
            <a:pPr eaLnBrk="1" hangingPunct="1"/>
            <a:r>
              <a:rPr lang="en-US" sz="1200" b="0"/>
              <a:t>between A and D</a:t>
            </a:r>
          </a:p>
        </p:txBody>
      </p:sp>
      <p:sp>
        <p:nvSpPr>
          <p:cNvPr id="32808" name="Line 1073"/>
          <p:cNvSpPr>
            <a:spLocks noChangeShapeType="1"/>
          </p:cNvSpPr>
          <p:nvPr/>
        </p:nvSpPr>
        <p:spPr bwMode="auto">
          <a:xfrm>
            <a:off x="6988175" y="4756150"/>
            <a:ext cx="319088" cy="4365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9" name="Text Box 1074"/>
          <p:cNvSpPr txBox="1">
            <a:spLocks noChangeArrowheads="1"/>
          </p:cNvSpPr>
          <p:nvPr/>
        </p:nvSpPr>
        <p:spPr bwMode="auto">
          <a:xfrm>
            <a:off x="3525838" y="1758950"/>
            <a:ext cx="170815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800" b="0"/>
              <a:t>An image cube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Line 2"/>
          <p:cNvSpPr>
            <a:spLocks noChangeShapeType="1"/>
          </p:cNvSpPr>
          <p:nvPr/>
        </p:nvSpPr>
        <p:spPr bwMode="auto">
          <a:xfrm>
            <a:off x="809625" y="1085850"/>
            <a:ext cx="0" cy="1795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809625" y="2871788"/>
            <a:ext cx="3200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41350" y="2944813"/>
            <a:ext cx="319088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808413" y="2959100"/>
            <a:ext cx="363537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solidFill>
                  <a:srgbClr val="FF3300"/>
                </a:solidFill>
              </a:rPr>
              <a:t>X’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 rot="-5400000">
            <a:off x="-23019" y="1834357"/>
            <a:ext cx="1338263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solidFill>
                  <a:srgbClr val="FF3300"/>
                </a:solidFill>
              </a:rPr>
              <a:t>Spectral Angle</a:t>
            </a: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4970463" y="1101725"/>
            <a:ext cx="0" cy="1795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4970463" y="2887663"/>
            <a:ext cx="3200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 rot="-5400000">
            <a:off x="4139406" y="1850232"/>
            <a:ext cx="1338263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solidFill>
                  <a:srgbClr val="FF3300"/>
                </a:solidFill>
              </a:rPr>
              <a:t>Spectral Angle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6032500" y="731838"/>
            <a:ext cx="123825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800" b="0"/>
              <a:t>HySPADE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1279525" y="731838"/>
            <a:ext cx="263525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800" b="0"/>
              <a:t>Smith and Frolov (1999)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1316038" y="2959100"/>
            <a:ext cx="506412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b="0"/>
              <a:t>A|B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2124075" y="2955925"/>
            <a:ext cx="517525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b="0"/>
              <a:t>B|C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2943225" y="2952750"/>
            <a:ext cx="528638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b="0"/>
              <a:t>C|D</a:t>
            </a:r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798513" y="2408238"/>
            <a:ext cx="7667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1554163" y="2109788"/>
            <a:ext cx="8080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2362200" y="2606675"/>
            <a:ext cx="8080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>
            <a:off x="3181350" y="2570163"/>
            <a:ext cx="8080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2728913" y="1585913"/>
            <a:ext cx="1357312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="0"/>
              <a:t>Very small angle</a:t>
            </a:r>
          </a:p>
          <a:p>
            <a:pPr eaLnBrk="1" hangingPunct="1"/>
            <a:r>
              <a:rPr lang="en-US" sz="1200" b="0"/>
              <a:t>between C and D</a:t>
            </a:r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 flipH="1">
            <a:off x="3181350" y="1965325"/>
            <a:ext cx="138113" cy="5318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5734050" y="2884488"/>
            <a:ext cx="11113" cy="180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6575425" y="2881313"/>
            <a:ext cx="11113" cy="180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7416800" y="2878138"/>
            <a:ext cx="11113" cy="180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5172075" y="2924175"/>
            <a:ext cx="371475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 b="0"/>
              <a:t>A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5980113" y="2924175"/>
            <a:ext cx="371475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 b="0"/>
              <a:t>B</a:t>
            </a: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6810375" y="2924175"/>
            <a:ext cx="371475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 b="0"/>
              <a:t>C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7618413" y="2924175"/>
            <a:ext cx="371475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 b="0"/>
              <a:t>D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606425" y="3392488"/>
            <a:ext cx="351155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800" b="0">
                <a:solidFill>
                  <a:schemeClr val="accent2"/>
                </a:solidFill>
              </a:rPr>
              <a:t>Only one X-X’ traverse available.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4932363" y="1022350"/>
            <a:ext cx="342582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="0"/>
              <a:t>The 1</a:t>
            </a:r>
            <a:r>
              <a:rPr lang="en-US" sz="1200" b="0" baseline="30000"/>
              <a:t>st</a:t>
            </a:r>
            <a:r>
              <a:rPr lang="en-US" sz="1200" b="0"/>
              <a:t> SAM-edge Spectrum (for pixel 1,1); here</a:t>
            </a:r>
          </a:p>
          <a:p>
            <a:pPr eaLnBrk="1" hangingPunct="1"/>
            <a:r>
              <a:rPr lang="en-US" sz="1200" b="0"/>
              <a:t>all angles are wrt to material A in pixel (1,1)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4459288" y="3398838"/>
            <a:ext cx="422275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800" b="0">
                <a:solidFill>
                  <a:schemeClr val="accent2"/>
                </a:solidFill>
              </a:rPr>
              <a:t>Numerous SAM-edge spectra available.</a:t>
            </a:r>
          </a:p>
        </p:txBody>
      </p:sp>
      <p:sp>
        <p:nvSpPr>
          <p:cNvPr id="33823" name="Line 31"/>
          <p:cNvSpPr>
            <a:spLocks noChangeShapeType="1"/>
          </p:cNvSpPr>
          <p:nvPr/>
        </p:nvSpPr>
        <p:spPr bwMode="auto">
          <a:xfrm>
            <a:off x="4962525" y="2460625"/>
            <a:ext cx="7667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4" name="Line 32"/>
          <p:cNvSpPr>
            <a:spLocks noChangeShapeType="1"/>
          </p:cNvSpPr>
          <p:nvPr/>
        </p:nvSpPr>
        <p:spPr bwMode="auto">
          <a:xfrm>
            <a:off x="5740400" y="2151063"/>
            <a:ext cx="8080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Line 33"/>
          <p:cNvSpPr>
            <a:spLocks noChangeShapeType="1"/>
          </p:cNvSpPr>
          <p:nvPr/>
        </p:nvSpPr>
        <p:spPr bwMode="auto">
          <a:xfrm>
            <a:off x="6581775" y="2714625"/>
            <a:ext cx="8080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6" name="Line 34"/>
          <p:cNvSpPr>
            <a:spLocks noChangeShapeType="1"/>
          </p:cNvSpPr>
          <p:nvPr/>
        </p:nvSpPr>
        <p:spPr bwMode="auto">
          <a:xfrm>
            <a:off x="7400925" y="2322513"/>
            <a:ext cx="8080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7" name="Text Box 35"/>
          <p:cNvSpPr txBox="1">
            <a:spLocks noChangeArrowheads="1"/>
          </p:cNvSpPr>
          <p:nvPr/>
        </p:nvSpPr>
        <p:spPr bwMode="auto">
          <a:xfrm>
            <a:off x="6408738" y="1639888"/>
            <a:ext cx="1398587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="0"/>
              <a:t>Much larger angle</a:t>
            </a:r>
          </a:p>
          <a:p>
            <a:pPr eaLnBrk="1" hangingPunct="1"/>
            <a:r>
              <a:rPr lang="en-US" sz="1200" b="0"/>
              <a:t>between A and D</a:t>
            </a:r>
          </a:p>
        </p:txBody>
      </p:sp>
      <p:sp>
        <p:nvSpPr>
          <p:cNvPr id="33828" name="Line 36"/>
          <p:cNvSpPr>
            <a:spLocks noChangeShapeType="1"/>
          </p:cNvSpPr>
          <p:nvPr/>
        </p:nvSpPr>
        <p:spPr bwMode="auto">
          <a:xfrm>
            <a:off x="6954838" y="2052638"/>
            <a:ext cx="319087" cy="4365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433388" y="4198938"/>
            <a:ext cx="3779837" cy="18811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20000"/>
              </a:lnSpc>
            </a:pPr>
            <a:r>
              <a:rPr lang="en-US" sz="1400" b="0"/>
              <a:t>The edges here are based only on the two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1400" b="0"/>
              <a:t>(or so) pixels which define the boundary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1400" b="0"/>
              <a:t>between two materials.  These pixels are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1400" b="0"/>
              <a:t>likely to be mixed, too, thus reducing the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1400" b="0"/>
              <a:t>spectral angle contrast between them.  Edges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1400" b="0"/>
              <a:t>may be poorly discriminated (i.e., close in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1400" b="0"/>
              <a:t>angle) or actually ramps.</a:t>
            </a:r>
          </a:p>
        </p:txBody>
      </p:sp>
      <p:sp>
        <p:nvSpPr>
          <p:cNvPr id="33830" name="Text Box 38"/>
          <p:cNvSpPr txBox="1">
            <a:spLocks noChangeArrowheads="1"/>
          </p:cNvSpPr>
          <p:nvPr/>
        </p:nvSpPr>
        <p:spPr bwMode="auto">
          <a:xfrm>
            <a:off x="4397375" y="3943350"/>
            <a:ext cx="4519613" cy="23923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20000"/>
              </a:lnSpc>
            </a:pPr>
            <a:r>
              <a:rPr lang="en-US" sz="1400" b="0"/>
              <a:t>The edges here are based on angle differences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1400" b="0"/>
              <a:t>between the material A pixel in (1,1) with each of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1400" b="0"/>
              <a:t>the pixels in the X-X’ traverse.  There will be a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1400" b="0"/>
              <a:t>similar spectrum for each of the pixels in the X-X’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1400" b="0"/>
              <a:t>row.  Thus, there will be several traverses to which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1400" b="0"/>
              <a:t>edge-detection may be applied.  Each traverse will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1400" b="0"/>
              <a:t>highlight the differences in angle between the several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1400" b="0"/>
              <a:t>materials, minimize influence of mixed boundary pixels,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1400" b="0"/>
              <a:t>and incorporate spectral variability information.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026"/>
          <p:cNvSpPr txBox="1">
            <a:spLocks noChangeArrowheads="1"/>
          </p:cNvSpPr>
          <p:nvPr/>
        </p:nvSpPr>
        <p:spPr bwMode="auto">
          <a:xfrm>
            <a:off x="676275" y="1655763"/>
            <a:ext cx="7796213" cy="310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b="0"/>
              <a:t>The HySPADE Algorithm</a:t>
            </a:r>
          </a:p>
          <a:p>
            <a:pPr>
              <a:lnSpc>
                <a:spcPct val="150000"/>
              </a:lnSpc>
            </a:pPr>
            <a:r>
              <a:rPr lang="en-US" sz="4400" b="0"/>
              <a:t>Simultaneously Utilizes Spatial</a:t>
            </a:r>
          </a:p>
          <a:p>
            <a:pPr>
              <a:lnSpc>
                <a:spcPct val="150000"/>
              </a:lnSpc>
            </a:pPr>
            <a:r>
              <a:rPr lang="en-US" sz="4400" b="0" i="1" u="sng"/>
              <a:t>And</a:t>
            </a:r>
            <a:r>
              <a:rPr lang="en-US" sz="4400" b="0"/>
              <a:t> Spectral Information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873250" y="669925"/>
            <a:ext cx="5403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4000" b="0"/>
              <a:t>HySPADE Applications</a:t>
            </a:r>
          </a:p>
        </p:txBody>
      </p:sp>
      <p:sp>
        <p:nvSpPr>
          <p:cNvPr id="7171" name="Text Box 10"/>
          <p:cNvSpPr txBox="1">
            <a:spLocks noChangeArrowheads="1"/>
          </p:cNvSpPr>
          <p:nvPr/>
        </p:nvSpPr>
        <p:spPr bwMode="auto">
          <a:xfrm>
            <a:off x="1812925" y="1731963"/>
            <a:ext cx="5522913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1450" indent="-171450" algn="l">
              <a:lnSpc>
                <a:spcPct val="130000"/>
              </a:lnSpc>
              <a:buFontTx/>
              <a:buChar char="•"/>
            </a:pPr>
            <a:r>
              <a:rPr lang="en-US" sz="2800" b="0"/>
              <a:t>Edge detection</a:t>
            </a:r>
          </a:p>
          <a:p>
            <a:pPr marL="171450" indent="-171450" algn="l">
              <a:lnSpc>
                <a:spcPct val="130000"/>
              </a:lnSpc>
              <a:buFontTx/>
              <a:buChar char="•"/>
            </a:pPr>
            <a:r>
              <a:rPr lang="en-US" sz="2800" b="0"/>
              <a:t>Pre-processor for:</a:t>
            </a:r>
          </a:p>
          <a:p>
            <a:pPr marL="685800" lvl="1" indent="-228600" algn="l">
              <a:lnSpc>
                <a:spcPct val="130000"/>
              </a:lnSpc>
              <a:buFontTx/>
              <a:buChar char="»"/>
            </a:pPr>
            <a:r>
              <a:rPr lang="en-US" sz="2800" b="0"/>
              <a:t>LOC extraction</a:t>
            </a:r>
          </a:p>
          <a:p>
            <a:pPr marL="685800" lvl="1" indent="-228600" algn="l">
              <a:lnSpc>
                <a:spcPct val="130000"/>
              </a:lnSpc>
              <a:buFontTx/>
              <a:buChar char="»"/>
            </a:pPr>
            <a:r>
              <a:rPr lang="en-US" sz="2800" b="0"/>
              <a:t>Scene segmentation</a:t>
            </a:r>
          </a:p>
          <a:p>
            <a:pPr marL="685800" lvl="1" indent="-228600" algn="l">
              <a:lnSpc>
                <a:spcPct val="130000"/>
              </a:lnSpc>
              <a:buFontTx/>
              <a:buChar char="»"/>
            </a:pPr>
            <a:r>
              <a:rPr lang="en-US" sz="2800" b="0"/>
              <a:t>Automatic target mensuration</a:t>
            </a:r>
          </a:p>
          <a:p>
            <a:pPr marL="685800" lvl="1" indent="-228600" algn="l">
              <a:lnSpc>
                <a:spcPct val="130000"/>
              </a:lnSpc>
              <a:buFontTx/>
              <a:buChar char="»"/>
            </a:pPr>
            <a:r>
              <a:rPr lang="en-US" sz="2800" b="0"/>
              <a:t>Change detection</a:t>
            </a:r>
          </a:p>
          <a:p>
            <a:pPr marL="685800" lvl="1" indent="-228600" algn="l">
              <a:lnSpc>
                <a:spcPct val="130000"/>
              </a:lnSpc>
              <a:buFontTx/>
              <a:buChar char="»"/>
            </a:pPr>
            <a:r>
              <a:rPr lang="en-US" sz="2800" b="0"/>
              <a:t>Object templating</a:t>
            </a:r>
          </a:p>
          <a:p>
            <a:pPr marL="685800" lvl="1" indent="-228600" algn="l">
              <a:lnSpc>
                <a:spcPct val="130000"/>
              </a:lnSpc>
              <a:buFontTx/>
              <a:buChar char="»"/>
            </a:pPr>
            <a:r>
              <a:rPr lang="en-US" sz="2800" b="0"/>
              <a:t>Other...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527175" y="939800"/>
            <a:ext cx="60944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0"/>
              <a:t>Other Spatial/Spectral Strategies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17538" y="2154238"/>
            <a:ext cx="79152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l">
              <a:lnSpc>
                <a:spcPct val="120000"/>
              </a:lnSpc>
              <a:buFontTx/>
              <a:buChar char="•"/>
            </a:pPr>
            <a:r>
              <a:rPr lang="en-US" sz="2000" b="0"/>
              <a:t>Process one or more bands of MSI/HSI cubes with traditional spatial processing algorithms; combine results</a:t>
            </a:r>
            <a:br>
              <a:rPr lang="en-US" sz="2000" b="0"/>
            </a:br>
            <a:endParaRPr lang="en-US" sz="2000" b="0"/>
          </a:p>
          <a:p>
            <a:pPr marL="171450" indent="-171450" algn="l">
              <a:lnSpc>
                <a:spcPct val="120000"/>
              </a:lnSpc>
              <a:buFontTx/>
              <a:buChar char="•"/>
            </a:pPr>
            <a:r>
              <a:rPr lang="en-US" sz="2000" b="0"/>
              <a:t>Apply SAM (or other algorithm) in an n-by-n sized window (kernel)</a:t>
            </a:r>
            <a:br>
              <a:rPr lang="en-US" sz="2000" b="0"/>
            </a:br>
            <a:r>
              <a:rPr lang="en-US" sz="2000" b="0"/>
              <a:t>(e.g., the method of Smith and Frolov, 1999)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557338" y="1027113"/>
            <a:ext cx="6026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4000" b="0"/>
              <a:t>The HySPADE Procedure</a:t>
            </a:r>
          </a:p>
        </p:txBody>
      </p:sp>
      <p:grpSp>
        <p:nvGrpSpPr>
          <p:cNvPr id="9219" name="Group 6"/>
          <p:cNvGrpSpPr>
            <a:grpSpLocks/>
          </p:cNvGrpSpPr>
          <p:nvPr/>
        </p:nvGrpSpPr>
        <p:grpSpPr bwMode="auto">
          <a:xfrm>
            <a:off x="984250" y="3128963"/>
            <a:ext cx="895350" cy="619125"/>
            <a:chOff x="486" y="816"/>
            <a:chExt cx="564" cy="390"/>
          </a:xfrm>
        </p:grpSpPr>
        <p:sp>
          <p:nvSpPr>
            <p:cNvPr id="9242" name="Rectangle 3"/>
            <p:cNvSpPr>
              <a:spLocks noChangeArrowheads="1"/>
            </p:cNvSpPr>
            <p:nvPr/>
          </p:nvSpPr>
          <p:spPr bwMode="auto">
            <a:xfrm>
              <a:off x="486" y="816"/>
              <a:ext cx="564" cy="3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Text Box 4"/>
            <p:cNvSpPr txBox="1">
              <a:spLocks noChangeArrowheads="1"/>
            </p:cNvSpPr>
            <p:nvPr/>
          </p:nvSpPr>
          <p:spPr bwMode="auto">
            <a:xfrm>
              <a:off x="564" y="838"/>
              <a:ext cx="40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0"/>
                <a:t>Acquire</a:t>
              </a:r>
            </a:p>
            <a:p>
              <a:r>
                <a:rPr lang="en-US" sz="1000" b="0"/>
                <a:t>Spectral</a:t>
              </a:r>
            </a:p>
            <a:p>
              <a:r>
                <a:rPr lang="en-US" sz="1000" b="0"/>
                <a:t>Data</a:t>
              </a:r>
            </a:p>
          </p:txBody>
        </p:sp>
      </p:grpSp>
      <p:grpSp>
        <p:nvGrpSpPr>
          <p:cNvPr id="9220" name="Group 10"/>
          <p:cNvGrpSpPr>
            <a:grpSpLocks/>
          </p:cNvGrpSpPr>
          <p:nvPr/>
        </p:nvGrpSpPr>
        <p:grpSpPr bwMode="auto">
          <a:xfrm>
            <a:off x="2238375" y="3128963"/>
            <a:ext cx="895350" cy="619125"/>
            <a:chOff x="1278" y="816"/>
            <a:chExt cx="564" cy="390"/>
          </a:xfrm>
        </p:grpSpPr>
        <p:sp>
          <p:nvSpPr>
            <p:cNvPr id="9240" name="Rectangle 8"/>
            <p:cNvSpPr>
              <a:spLocks noChangeArrowheads="1"/>
            </p:cNvSpPr>
            <p:nvPr/>
          </p:nvSpPr>
          <p:spPr bwMode="auto">
            <a:xfrm>
              <a:off x="1278" y="816"/>
              <a:ext cx="564" cy="3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1" name="Text Box 9"/>
            <p:cNvSpPr txBox="1">
              <a:spLocks noChangeArrowheads="1"/>
            </p:cNvSpPr>
            <p:nvPr/>
          </p:nvSpPr>
          <p:spPr bwMode="auto">
            <a:xfrm>
              <a:off x="1294" y="838"/>
              <a:ext cx="533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0"/>
                <a:t>Define an</a:t>
              </a:r>
            </a:p>
            <a:p>
              <a:r>
                <a:rPr lang="en-US" sz="1000" b="0"/>
                <a:t>NxN Sliding</a:t>
              </a:r>
            </a:p>
            <a:p>
              <a:r>
                <a:rPr lang="en-US" sz="1000" b="0"/>
                <a:t>Window</a:t>
              </a:r>
            </a:p>
          </p:txBody>
        </p:sp>
      </p:grpSp>
      <p:sp>
        <p:nvSpPr>
          <p:cNvPr id="9221" name="Rectangle 12"/>
          <p:cNvSpPr>
            <a:spLocks noChangeArrowheads="1"/>
          </p:cNvSpPr>
          <p:nvPr/>
        </p:nvSpPr>
        <p:spPr bwMode="auto">
          <a:xfrm>
            <a:off x="3492500" y="3128963"/>
            <a:ext cx="895350" cy="619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3548063" y="3240088"/>
            <a:ext cx="782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0"/>
              <a:t>Build the</a:t>
            </a:r>
          </a:p>
          <a:p>
            <a:r>
              <a:rPr lang="en-US" sz="1000" b="0"/>
              <a:t>“SA-Cube”</a:t>
            </a:r>
          </a:p>
        </p:txBody>
      </p:sp>
      <p:grpSp>
        <p:nvGrpSpPr>
          <p:cNvPr id="9223" name="Group 18"/>
          <p:cNvGrpSpPr>
            <a:grpSpLocks/>
          </p:cNvGrpSpPr>
          <p:nvPr/>
        </p:nvGrpSpPr>
        <p:grpSpPr bwMode="auto">
          <a:xfrm>
            <a:off x="4718050" y="3128963"/>
            <a:ext cx="955675" cy="619125"/>
            <a:chOff x="2861" y="816"/>
            <a:chExt cx="602" cy="390"/>
          </a:xfrm>
        </p:grpSpPr>
        <p:sp>
          <p:nvSpPr>
            <p:cNvPr id="9238" name="Rectangle 16"/>
            <p:cNvSpPr>
              <a:spLocks noChangeArrowheads="1"/>
            </p:cNvSpPr>
            <p:nvPr/>
          </p:nvSpPr>
          <p:spPr bwMode="auto">
            <a:xfrm>
              <a:off x="2880" y="816"/>
              <a:ext cx="564" cy="3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Text Box 17"/>
            <p:cNvSpPr txBox="1">
              <a:spLocks noChangeArrowheads="1"/>
            </p:cNvSpPr>
            <p:nvPr/>
          </p:nvSpPr>
          <p:spPr bwMode="auto">
            <a:xfrm>
              <a:off x="2861" y="838"/>
              <a:ext cx="60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0"/>
                <a:t>Find Edges in</a:t>
              </a:r>
            </a:p>
            <a:p>
              <a:r>
                <a:rPr lang="en-US" sz="1000" b="0"/>
                <a:t>“SA-Cube”</a:t>
              </a:r>
            </a:p>
            <a:p>
              <a:r>
                <a:rPr lang="en-US" sz="1000" b="0"/>
                <a:t>Spectra</a:t>
              </a:r>
            </a:p>
          </p:txBody>
        </p:sp>
      </p:grpSp>
      <p:grpSp>
        <p:nvGrpSpPr>
          <p:cNvPr id="9224" name="Group 22"/>
          <p:cNvGrpSpPr>
            <a:grpSpLocks/>
          </p:cNvGrpSpPr>
          <p:nvPr/>
        </p:nvGrpSpPr>
        <p:grpSpPr bwMode="auto">
          <a:xfrm>
            <a:off x="7261225" y="3128963"/>
            <a:ext cx="895350" cy="619125"/>
            <a:chOff x="3684" y="816"/>
            <a:chExt cx="564" cy="390"/>
          </a:xfrm>
        </p:grpSpPr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3684" y="816"/>
              <a:ext cx="564" cy="3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Text Box 21"/>
            <p:cNvSpPr txBox="1">
              <a:spLocks noChangeArrowheads="1"/>
            </p:cNvSpPr>
            <p:nvPr/>
          </p:nvSpPr>
          <p:spPr bwMode="auto">
            <a:xfrm>
              <a:off x="3753" y="838"/>
              <a:ext cx="42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0"/>
                <a:t>Slide the</a:t>
              </a:r>
            </a:p>
            <a:p>
              <a:r>
                <a:rPr lang="en-US" sz="1000" b="0"/>
                <a:t>NxN</a:t>
              </a:r>
            </a:p>
            <a:p>
              <a:r>
                <a:rPr lang="en-US" sz="1000" b="0"/>
                <a:t>Window</a:t>
              </a:r>
            </a:p>
          </p:txBody>
        </p:sp>
      </p:grpSp>
      <p:sp>
        <p:nvSpPr>
          <p:cNvPr id="9225" name="AutoShape 23"/>
          <p:cNvSpPr>
            <a:spLocks noChangeArrowheads="1"/>
          </p:cNvSpPr>
          <p:nvPr/>
        </p:nvSpPr>
        <p:spPr bwMode="auto">
          <a:xfrm>
            <a:off x="1879600" y="3295650"/>
            <a:ext cx="352425" cy="285750"/>
          </a:xfrm>
          <a:prstGeom prst="rightArrow">
            <a:avLst>
              <a:gd name="adj1" fmla="val 50000"/>
              <a:gd name="adj2" fmla="val 30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AutoShape 24"/>
          <p:cNvSpPr>
            <a:spLocks noChangeArrowheads="1"/>
          </p:cNvSpPr>
          <p:nvPr/>
        </p:nvSpPr>
        <p:spPr bwMode="auto">
          <a:xfrm>
            <a:off x="3136900" y="3295650"/>
            <a:ext cx="352425" cy="285750"/>
          </a:xfrm>
          <a:prstGeom prst="rightArrow">
            <a:avLst>
              <a:gd name="adj1" fmla="val 50000"/>
              <a:gd name="adj2" fmla="val 30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AutoShape 25"/>
          <p:cNvSpPr>
            <a:spLocks noChangeArrowheads="1"/>
          </p:cNvSpPr>
          <p:nvPr/>
        </p:nvSpPr>
        <p:spPr bwMode="auto">
          <a:xfrm>
            <a:off x="4389438" y="3295650"/>
            <a:ext cx="352425" cy="285750"/>
          </a:xfrm>
          <a:prstGeom prst="rightArrow">
            <a:avLst>
              <a:gd name="adj1" fmla="val 50000"/>
              <a:gd name="adj2" fmla="val 30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AutoShape 26"/>
          <p:cNvSpPr>
            <a:spLocks noChangeArrowheads="1"/>
          </p:cNvSpPr>
          <p:nvPr/>
        </p:nvSpPr>
        <p:spPr bwMode="auto">
          <a:xfrm>
            <a:off x="6899275" y="3295650"/>
            <a:ext cx="352425" cy="285750"/>
          </a:xfrm>
          <a:prstGeom prst="rightArrow">
            <a:avLst>
              <a:gd name="adj1" fmla="val 50000"/>
              <a:gd name="adj2" fmla="val 30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29" name="Group 28"/>
          <p:cNvGrpSpPr>
            <a:grpSpLocks/>
          </p:cNvGrpSpPr>
          <p:nvPr/>
        </p:nvGrpSpPr>
        <p:grpSpPr bwMode="auto">
          <a:xfrm>
            <a:off x="6003925" y="3128963"/>
            <a:ext cx="895350" cy="619125"/>
            <a:chOff x="3684" y="816"/>
            <a:chExt cx="564" cy="390"/>
          </a:xfrm>
        </p:grpSpPr>
        <p:sp>
          <p:nvSpPr>
            <p:cNvPr id="9234" name="Rectangle 29"/>
            <p:cNvSpPr>
              <a:spLocks noChangeArrowheads="1"/>
            </p:cNvSpPr>
            <p:nvPr/>
          </p:nvSpPr>
          <p:spPr bwMode="auto">
            <a:xfrm>
              <a:off x="3684" y="816"/>
              <a:ext cx="564" cy="3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Text Box 30"/>
            <p:cNvSpPr txBox="1">
              <a:spLocks noChangeArrowheads="1"/>
            </p:cNvSpPr>
            <p:nvPr/>
          </p:nvSpPr>
          <p:spPr bwMode="auto">
            <a:xfrm>
              <a:off x="3685" y="838"/>
              <a:ext cx="56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0"/>
                <a:t>Show Edges</a:t>
              </a:r>
            </a:p>
            <a:p>
              <a:r>
                <a:rPr lang="en-US" sz="1000" b="0"/>
                <a:t>in an Output</a:t>
              </a:r>
            </a:p>
            <a:p>
              <a:r>
                <a:rPr lang="en-US" sz="1000" b="0"/>
                <a:t>Plane</a:t>
              </a:r>
            </a:p>
          </p:txBody>
        </p:sp>
      </p:grpSp>
      <p:sp>
        <p:nvSpPr>
          <p:cNvPr id="9230" name="AutoShape 31"/>
          <p:cNvSpPr>
            <a:spLocks noChangeArrowheads="1"/>
          </p:cNvSpPr>
          <p:nvPr/>
        </p:nvSpPr>
        <p:spPr bwMode="auto">
          <a:xfrm>
            <a:off x="5646738" y="3295650"/>
            <a:ext cx="352425" cy="285750"/>
          </a:xfrm>
          <a:prstGeom prst="rightArrow">
            <a:avLst>
              <a:gd name="adj1" fmla="val 50000"/>
              <a:gd name="adj2" fmla="val 30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231" name="AutoShape 32"/>
          <p:cNvCxnSpPr>
            <a:cxnSpLocks noChangeShapeType="1"/>
            <a:stCxn id="9236" idx="2"/>
            <a:endCxn id="9221" idx="2"/>
          </p:cNvCxnSpPr>
          <p:nvPr/>
        </p:nvCxnSpPr>
        <p:spPr bwMode="auto">
          <a:xfrm rot="5400000">
            <a:off x="5823744" y="1864519"/>
            <a:ext cx="1587" cy="3768725"/>
          </a:xfrm>
          <a:prstGeom prst="curvedConnector3">
            <a:avLst>
              <a:gd name="adj1" fmla="val 14400005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232" name="Text Box 37"/>
          <p:cNvSpPr txBox="1">
            <a:spLocks noChangeArrowheads="1"/>
          </p:cNvSpPr>
          <p:nvPr/>
        </p:nvSpPr>
        <p:spPr bwMode="auto">
          <a:xfrm>
            <a:off x="2817813" y="2341563"/>
            <a:ext cx="2241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 b="0"/>
              <a:t>The core of the Procedure</a:t>
            </a:r>
          </a:p>
        </p:txBody>
      </p:sp>
      <p:sp>
        <p:nvSpPr>
          <p:cNvPr id="9233" name="Line 39"/>
          <p:cNvSpPr>
            <a:spLocks noChangeShapeType="1"/>
          </p:cNvSpPr>
          <p:nvPr/>
        </p:nvSpPr>
        <p:spPr bwMode="auto">
          <a:xfrm>
            <a:off x="3943350" y="2643188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35"/>
          <p:cNvSpPr>
            <a:spLocks noChangeArrowheads="1"/>
          </p:cNvSpPr>
          <p:nvPr/>
        </p:nvSpPr>
        <p:spPr bwMode="auto">
          <a:xfrm>
            <a:off x="873125" y="574675"/>
            <a:ext cx="740410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b="0"/>
              <a:t>Building the Spectral Angle (SA) Cube...</a:t>
            </a:r>
          </a:p>
          <a:p>
            <a:pPr>
              <a:lnSpc>
                <a:spcPct val="120000"/>
              </a:lnSpc>
            </a:pPr>
            <a:r>
              <a:rPr lang="en-US" sz="3200" b="0"/>
              <a:t>The “SA-Cube”</a:t>
            </a:r>
          </a:p>
        </p:txBody>
      </p:sp>
      <p:grpSp>
        <p:nvGrpSpPr>
          <p:cNvPr id="10243" name="Group 1059"/>
          <p:cNvGrpSpPr>
            <a:grpSpLocks/>
          </p:cNvGrpSpPr>
          <p:nvPr/>
        </p:nvGrpSpPr>
        <p:grpSpPr bwMode="auto">
          <a:xfrm>
            <a:off x="234950" y="2236788"/>
            <a:ext cx="2390775" cy="3067050"/>
            <a:chOff x="274" y="1097"/>
            <a:chExt cx="1506" cy="1932"/>
          </a:xfrm>
        </p:grpSpPr>
        <p:grpSp>
          <p:nvGrpSpPr>
            <p:cNvPr id="10267" name="Group 1034"/>
            <p:cNvGrpSpPr>
              <a:grpSpLocks/>
            </p:cNvGrpSpPr>
            <p:nvPr/>
          </p:nvGrpSpPr>
          <p:grpSpPr bwMode="auto">
            <a:xfrm>
              <a:off x="274" y="1455"/>
              <a:ext cx="1306" cy="1037"/>
              <a:chOff x="852" y="1149"/>
              <a:chExt cx="1306" cy="1037"/>
            </a:xfrm>
          </p:grpSpPr>
          <p:sp>
            <p:nvSpPr>
              <p:cNvPr id="10272" name="AutoShape 1027"/>
              <p:cNvSpPr>
                <a:spLocks noChangeArrowheads="1"/>
              </p:cNvSpPr>
              <p:nvPr/>
            </p:nvSpPr>
            <p:spPr bwMode="auto">
              <a:xfrm>
                <a:off x="1371" y="1383"/>
                <a:ext cx="787" cy="803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3" name="Text Box 1028"/>
              <p:cNvSpPr txBox="1">
                <a:spLocks noChangeArrowheads="1"/>
              </p:cNvSpPr>
              <p:nvPr/>
            </p:nvSpPr>
            <p:spPr bwMode="auto">
              <a:xfrm>
                <a:off x="1025" y="1326"/>
                <a:ext cx="40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200" b="0"/>
                  <a:t>Spatial</a:t>
                </a:r>
              </a:p>
            </p:txBody>
          </p:sp>
          <p:sp>
            <p:nvSpPr>
              <p:cNvPr id="10274" name="Text Box 1029"/>
              <p:cNvSpPr txBox="1">
                <a:spLocks noChangeArrowheads="1"/>
              </p:cNvSpPr>
              <p:nvPr/>
            </p:nvSpPr>
            <p:spPr bwMode="auto">
              <a:xfrm>
                <a:off x="1657" y="1149"/>
                <a:ext cx="40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200" b="0"/>
                  <a:t>Spatial</a:t>
                </a:r>
              </a:p>
            </p:txBody>
          </p:sp>
          <p:sp>
            <p:nvSpPr>
              <p:cNvPr id="10275" name="Text Box 1030"/>
              <p:cNvSpPr txBox="1">
                <a:spLocks noChangeArrowheads="1"/>
              </p:cNvSpPr>
              <p:nvPr/>
            </p:nvSpPr>
            <p:spPr bwMode="auto">
              <a:xfrm>
                <a:off x="852" y="1799"/>
                <a:ext cx="467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200" b="0"/>
                  <a:t>Spectral</a:t>
                </a:r>
              </a:p>
            </p:txBody>
          </p:sp>
          <p:sp>
            <p:nvSpPr>
              <p:cNvPr id="10276" name="Line 1031"/>
              <p:cNvSpPr>
                <a:spLocks noChangeShapeType="1"/>
              </p:cNvSpPr>
              <p:nvPr/>
            </p:nvSpPr>
            <p:spPr bwMode="auto">
              <a:xfrm>
                <a:off x="1312" y="1580"/>
                <a:ext cx="0" cy="60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7" name="Line 1032"/>
              <p:cNvSpPr>
                <a:spLocks noChangeShapeType="1"/>
              </p:cNvSpPr>
              <p:nvPr/>
            </p:nvSpPr>
            <p:spPr bwMode="auto">
              <a:xfrm>
                <a:off x="1569" y="1328"/>
                <a:ext cx="5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8" name="Line 1033"/>
              <p:cNvSpPr>
                <a:spLocks noChangeShapeType="1"/>
              </p:cNvSpPr>
              <p:nvPr/>
            </p:nvSpPr>
            <p:spPr bwMode="auto">
              <a:xfrm flipV="1">
                <a:off x="1310" y="1358"/>
                <a:ext cx="198" cy="1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68" name="Text Box 1036"/>
            <p:cNvSpPr txBox="1">
              <a:spLocks noChangeArrowheads="1"/>
            </p:cNvSpPr>
            <p:nvPr/>
          </p:nvSpPr>
          <p:spPr bwMode="auto">
            <a:xfrm>
              <a:off x="435" y="2569"/>
              <a:ext cx="1345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400" b="0"/>
                <a:t>Start with an image cube</a:t>
              </a:r>
            </a:p>
            <a:p>
              <a:pPr algn="l"/>
              <a:r>
                <a:rPr lang="en-US" sz="1400" b="0"/>
                <a:t>or a sub-cube in an NxN</a:t>
              </a:r>
            </a:p>
            <a:p>
              <a:pPr algn="l"/>
              <a:r>
                <a:rPr lang="en-US" sz="1400" b="0"/>
                <a:t>window</a:t>
              </a:r>
            </a:p>
          </p:txBody>
        </p:sp>
        <p:grpSp>
          <p:nvGrpSpPr>
            <p:cNvPr id="10269" name="Group 1045"/>
            <p:cNvGrpSpPr>
              <a:grpSpLocks/>
            </p:cNvGrpSpPr>
            <p:nvPr/>
          </p:nvGrpSpPr>
          <p:grpSpPr bwMode="auto">
            <a:xfrm>
              <a:off x="1037" y="1097"/>
              <a:ext cx="220" cy="225"/>
              <a:chOff x="1265" y="1035"/>
              <a:chExt cx="220" cy="225"/>
            </a:xfrm>
          </p:grpSpPr>
          <p:sp>
            <p:nvSpPr>
              <p:cNvPr id="10270" name="Oval 1041"/>
              <p:cNvSpPr>
                <a:spLocks noChangeArrowheads="1"/>
              </p:cNvSpPr>
              <p:nvPr/>
            </p:nvSpPr>
            <p:spPr bwMode="auto">
              <a:xfrm>
                <a:off x="1265" y="1035"/>
                <a:ext cx="220" cy="22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1" name="Text Box 1042"/>
              <p:cNvSpPr txBox="1">
                <a:spLocks noChangeArrowheads="1"/>
              </p:cNvSpPr>
              <p:nvPr/>
            </p:nvSpPr>
            <p:spPr bwMode="auto">
              <a:xfrm>
                <a:off x="1287" y="1051"/>
                <a:ext cx="17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400" b="0"/>
                  <a:t>1</a:t>
                </a:r>
              </a:p>
            </p:txBody>
          </p:sp>
        </p:grpSp>
      </p:grpSp>
      <p:grpSp>
        <p:nvGrpSpPr>
          <p:cNvPr id="10244" name="Group 1060"/>
          <p:cNvGrpSpPr>
            <a:grpSpLocks/>
          </p:cNvGrpSpPr>
          <p:nvPr/>
        </p:nvGrpSpPr>
        <p:grpSpPr bwMode="auto">
          <a:xfrm>
            <a:off x="3238500" y="2238375"/>
            <a:ext cx="2089150" cy="2239963"/>
            <a:chOff x="2110" y="1098"/>
            <a:chExt cx="1316" cy="1411"/>
          </a:xfrm>
        </p:grpSpPr>
        <p:grpSp>
          <p:nvGrpSpPr>
            <p:cNvPr id="10261" name="Group 1039"/>
            <p:cNvGrpSpPr>
              <a:grpSpLocks/>
            </p:cNvGrpSpPr>
            <p:nvPr/>
          </p:nvGrpSpPr>
          <p:grpSpPr bwMode="auto">
            <a:xfrm>
              <a:off x="2110" y="1644"/>
              <a:ext cx="1316" cy="865"/>
              <a:chOff x="1987" y="1750"/>
              <a:chExt cx="1316" cy="865"/>
            </a:xfrm>
          </p:grpSpPr>
          <p:sp>
            <p:nvSpPr>
              <p:cNvPr id="10265" name="Text Box 1037"/>
              <p:cNvSpPr txBox="1">
                <a:spLocks noChangeArrowheads="1"/>
              </p:cNvSpPr>
              <p:nvPr/>
            </p:nvSpPr>
            <p:spPr bwMode="auto">
              <a:xfrm>
                <a:off x="2058" y="1885"/>
                <a:ext cx="1173" cy="5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400" b="0"/>
                  <a:t>Apply SAM with each</a:t>
                </a:r>
              </a:p>
              <a:p>
                <a:pPr algn="l"/>
                <a:r>
                  <a:rPr lang="en-US" sz="1400" b="0"/>
                  <a:t>pixel (in turn) to each</a:t>
                </a:r>
              </a:p>
              <a:p>
                <a:pPr algn="l"/>
                <a:r>
                  <a:rPr lang="en-US" sz="1400" b="0"/>
                  <a:t>pixel in the cube (or</a:t>
                </a:r>
              </a:p>
              <a:p>
                <a:pPr algn="l"/>
                <a:r>
                  <a:rPr lang="en-US" sz="1400" b="0"/>
                  <a:t>sub-cube).</a:t>
                </a:r>
              </a:p>
            </p:txBody>
          </p:sp>
          <p:sp>
            <p:nvSpPr>
              <p:cNvPr id="10266" name="Rectangle 1038"/>
              <p:cNvSpPr>
                <a:spLocks noChangeArrowheads="1"/>
              </p:cNvSpPr>
              <p:nvPr/>
            </p:nvSpPr>
            <p:spPr bwMode="auto">
              <a:xfrm>
                <a:off x="1987" y="1750"/>
                <a:ext cx="1316" cy="8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62" name="Group 1046"/>
            <p:cNvGrpSpPr>
              <a:grpSpLocks/>
            </p:cNvGrpSpPr>
            <p:nvPr/>
          </p:nvGrpSpPr>
          <p:grpSpPr bwMode="auto">
            <a:xfrm>
              <a:off x="2658" y="1098"/>
              <a:ext cx="220" cy="225"/>
              <a:chOff x="2688" y="1064"/>
              <a:chExt cx="220" cy="225"/>
            </a:xfrm>
          </p:grpSpPr>
          <p:sp>
            <p:nvSpPr>
              <p:cNvPr id="10263" name="Oval 1043"/>
              <p:cNvSpPr>
                <a:spLocks noChangeArrowheads="1"/>
              </p:cNvSpPr>
              <p:nvPr/>
            </p:nvSpPr>
            <p:spPr bwMode="auto">
              <a:xfrm>
                <a:off x="2688" y="1064"/>
                <a:ext cx="220" cy="22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4" name="Text Box 1044"/>
              <p:cNvSpPr txBox="1">
                <a:spLocks noChangeArrowheads="1"/>
              </p:cNvSpPr>
              <p:nvPr/>
            </p:nvSpPr>
            <p:spPr bwMode="auto">
              <a:xfrm>
                <a:off x="2710" y="1080"/>
                <a:ext cx="17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400" b="0"/>
                  <a:t>2</a:t>
                </a:r>
              </a:p>
            </p:txBody>
          </p:sp>
        </p:grpSp>
      </p:grpSp>
      <p:grpSp>
        <p:nvGrpSpPr>
          <p:cNvPr id="10245" name="Group 1061"/>
          <p:cNvGrpSpPr>
            <a:grpSpLocks/>
          </p:cNvGrpSpPr>
          <p:nvPr/>
        </p:nvGrpSpPr>
        <p:grpSpPr bwMode="auto">
          <a:xfrm>
            <a:off x="6027738" y="2238375"/>
            <a:ext cx="2636837" cy="3490913"/>
            <a:chOff x="3677" y="1098"/>
            <a:chExt cx="1661" cy="2199"/>
          </a:xfrm>
        </p:grpSpPr>
        <p:sp>
          <p:nvSpPr>
            <p:cNvPr id="10250" name="AutoShape 1048"/>
            <p:cNvSpPr>
              <a:spLocks noChangeArrowheads="1"/>
            </p:cNvSpPr>
            <p:nvPr/>
          </p:nvSpPr>
          <p:spPr bwMode="auto">
            <a:xfrm>
              <a:off x="4160" y="1689"/>
              <a:ext cx="787" cy="803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Text Box 1049"/>
            <p:cNvSpPr txBox="1">
              <a:spLocks noChangeArrowheads="1"/>
            </p:cNvSpPr>
            <p:nvPr/>
          </p:nvSpPr>
          <p:spPr bwMode="auto">
            <a:xfrm>
              <a:off x="3820" y="1626"/>
              <a:ext cx="40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200" b="0"/>
                <a:t>Spatial</a:t>
              </a:r>
            </a:p>
          </p:txBody>
        </p:sp>
        <p:sp>
          <p:nvSpPr>
            <p:cNvPr id="10252" name="Text Box 1050"/>
            <p:cNvSpPr txBox="1">
              <a:spLocks noChangeArrowheads="1"/>
            </p:cNvSpPr>
            <p:nvPr/>
          </p:nvSpPr>
          <p:spPr bwMode="auto">
            <a:xfrm>
              <a:off x="4446" y="1461"/>
              <a:ext cx="40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200" b="0"/>
                <a:t>Spatial</a:t>
              </a:r>
            </a:p>
          </p:txBody>
        </p:sp>
        <p:sp>
          <p:nvSpPr>
            <p:cNvPr id="10253" name="Text Box 1051"/>
            <p:cNvSpPr txBox="1">
              <a:spLocks noChangeArrowheads="1"/>
            </p:cNvSpPr>
            <p:nvPr/>
          </p:nvSpPr>
          <p:spPr bwMode="auto">
            <a:xfrm>
              <a:off x="3677" y="2039"/>
              <a:ext cx="4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SAM</a:t>
              </a:r>
            </a:p>
            <a:p>
              <a:r>
                <a:rPr lang="en-US" sz="1200" b="0"/>
                <a:t>Results</a:t>
              </a:r>
            </a:p>
          </p:txBody>
        </p:sp>
        <p:sp>
          <p:nvSpPr>
            <p:cNvPr id="10254" name="Line 1052"/>
            <p:cNvSpPr>
              <a:spLocks noChangeShapeType="1"/>
            </p:cNvSpPr>
            <p:nvPr/>
          </p:nvSpPr>
          <p:spPr bwMode="auto">
            <a:xfrm>
              <a:off x="4101" y="1886"/>
              <a:ext cx="0" cy="6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5" name="Line 1053"/>
            <p:cNvSpPr>
              <a:spLocks noChangeShapeType="1"/>
            </p:cNvSpPr>
            <p:nvPr/>
          </p:nvSpPr>
          <p:spPr bwMode="auto">
            <a:xfrm>
              <a:off x="4358" y="1634"/>
              <a:ext cx="5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Line 1054"/>
            <p:cNvSpPr>
              <a:spLocks noChangeShapeType="1"/>
            </p:cNvSpPr>
            <p:nvPr/>
          </p:nvSpPr>
          <p:spPr bwMode="auto">
            <a:xfrm flipV="1">
              <a:off x="4099" y="1664"/>
              <a:ext cx="198" cy="1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57" name="Group 1055"/>
            <p:cNvGrpSpPr>
              <a:grpSpLocks/>
            </p:cNvGrpSpPr>
            <p:nvPr/>
          </p:nvGrpSpPr>
          <p:grpSpPr bwMode="auto">
            <a:xfrm>
              <a:off x="4422" y="1098"/>
              <a:ext cx="220" cy="225"/>
              <a:chOff x="2688" y="1064"/>
              <a:chExt cx="220" cy="225"/>
            </a:xfrm>
          </p:grpSpPr>
          <p:sp>
            <p:nvSpPr>
              <p:cNvPr id="10259" name="Oval 1056"/>
              <p:cNvSpPr>
                <a:spLocks noChangeArrowheads="1"/>
              </p:cNvSpPr>
              <p:nvPr/>
            </p:nvSpPr>
            <p:spPr bwMode="auto">
              <a:xfrm>
                <a:off x="2688" y="1064"/>
                <a:ext cx="220" cy="22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0" name="Text Box 1057"/>
              <p:cNvSpPr txBox="1">
                <a:spLocks noChangeArrowheads="1"/>
              </p:cNvSpPr>
              <p:nvPr/>
            </p:nvSpPr>
            <p:spPr bwMode="auto">
              <a:xfrm>
                <a:off x="2710" y="1080"/>
                <a:ext cx="17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400" b="0"/>
                  <a:t>3</a:t>
                </a:r>
              </a:p>
            </p:txBody>
          </p:sp>
        </p:grpSp>
        <p:sp>
          <p:nvSpPr>
            <p:cNvPr id="10258" name="Text Box 1058"/>
            <p:cNvSpPr txBox="1">
              <a:spLocks noChangeArrowheads="1"/>
            </p:cNvSpPr>
            <p:nvPr/>
          </p:nvSpPr>
          <p:spPr bwMode="auto">
            <a:xfrm>
              <a:off x="3895" y="2569"/>
              <a:ext cx="1443" cy="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400" b="0"/>
                <a:t>Get an “image” cube</a:t>
              </a:r>
            </a:p>
            <a:p>
              <a:pPr algn="l"/>
              <a:r>
                <a:rPr lang="en-US" sz="1400" b="0"/>
                <a:t>(or sub-cube) for which the</a:t>
              </a:r>
            </a:p>
            <a:p>
              <a:pPr algn="l"/>
              <a:r>
                <a:rPr lang="en-US" sz="1400" b="0"/>
                <a:t>planes contain the SAM</a:t>
              </a:r>
            </a:p>
            <a:p>
              <a:pPr algn="l"/>
              <a:r>
                <a:rPr lang="en-US" sz="1400" b="0"/>
                <a:t>angles of each pixel wrt</a:t>
              </a:r>
            </a:p>
            <a:p>
              <a:pPr algn="l"/>
              <a:r>
                <a:rPr lang="en-US" sz="1400" b="0"/>
                <a:t>every other pixel</a:t>
              </a:r>
            </a:p>
          </p:txBody>
        </p:sp>
      </p:grpSp>
      <p:sp>
        <p:nvSpPr>
          <p:cNvPr id="10246" name="AutoShape 1062"/>
          <p:cNvSpPr>
            <a:spLocks noChangeArrowheads="1"/>
          </p:cNvSpPr>
          <p:nvPr/>
        </p:nvSpPr>
        <p:spPr bwMode="auto">
          <a:xfrm>
            <a:off x="2463800" y="3649663"/>
            <a:ext cx="541338" cy="392112"/>
          </a:xfrm>
          <a:custGeom>
            <a:avLst/>
            <a:gdLst>
              <a:gd name="T0" fmla="*/ 406003 w 21600"/>
              <a:gd name="T1" fmla="*/ 0 h 21600"/>
              <a:gd name="T2" fmla="*/ 0 w 21600"/>
              <a:gd name="T3" fmla="*/ 196056 h 21600"/>
              <a:gd name="T4" fmla="*/ 406003 w 21600"/>
              <a:gd name="T5" fmla="*/ 392112 h 21600"/>
              <a:gd name="T6" fmla="*/ 541338 w 21600"/>
              <a:gd name="T7" fmla="*/ 19605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AutoShape 1063"/>
          <p:cNvSpPr>
            <a:spLocks noChangeArrowheads="1"/>
          </p:cNvSpPr>
          <p:nvPr/>
        </p:nvSpPr>
        <p:spPr bwMode="auto">
          <a:xfrm>
            <a:off x="5495925" y="3648075"/>
            <a:ext cx="541338" cy="392113"/>
          </a:xfrm>
          <a:custGeom>
            <a:avLst/>
            <a:gdLst>
              <a:gd name="T0" fmla="*/ 406003 w 21600"/>
              <a:gd name="T1" fmla="*/ 0 h 21600"/>
              <a:gd name="T2" fmla="*/ 0 w 21600"/>
              <a:gd name="T3" fmla="*/ 196057 h 21600"/>
              <a:gd name="T4" fmla="*/ 406003 w 21600"/>
              <a:gd name="T5" fmla="*/ 392113 h 21600"/>
              <a:gd name="T6" fmla="*/ 541338 w 21600"/>
              <a:gd name="T7" fmla="*/ 19605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AutoShape 1064"/>
          <p:cNvSpPr>
            <a:spLocks noChangeArrowheads="1"/>
          </p:cNvSpPr>
          <p:nvPr/>
        </p:nvSpPr>
        <p:spPr bwMode="auto">
          <a:xfrm>
            <a:off x="8220075" y="3648075"/>
            <a:ext cx="541338" cy="392113"/>
          </a:xfrm>
          <a:custGeom>
            <a:avLst/>
            <a:gdLst>
              <a:gd name="T0" fmla="*/ 406003 w 21600"/>
              <a:gd name="T1" fmla="*/ 0 h 21600"/>
              <a:gd name="T2" fmla="*/ 0 w 21600"/>
              <a:gd name="T3" fmla="*/ 196057 h 21600"/>
              <a:gd name="T4" fmla="*/ 406003 w 21600"/>
              <a:gd name="T5" fmla="*/ 392113 h 21600"/>
              <a:gd name="T6" fmla="*/ 541338 w 21600"/>
              <a:gd name="T7" fmla="*/ 19605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Text Box 1065"/>
          <p:cNvSpPr txBox="1">
            <a:spLocks noChangeArrowheads="1"/>
          </p:cNvSpPr>
          <p:nvPr/>
        </p:nvSpPr>
        <p:spPr bwMode="auto">
          <a:xfrm>
            <a:off x="6740525" y="3803650"/>
            <a:ext cx="1039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SA-Cube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050"/>
          <p:cNvSpPr txBox="1">
            <a:spLocks noChangeArrowheads="1"/>
          </p:cNvSpPr>
          <p:nvPr/>
        </p:nvSpPr>
        <p:spPr bwMode="auto">
          <a:xfrm>
            <a:off x="361950" y="584200"/>
            <a:ext cx="84264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200000"/>
              </a:lnSpc>
            </a:pPr>
            <a:r>
              <a:rPr lang="en-US" sz="1800" b="0"/>
              <a:t>In other words, Band 1 of the SA-Cube contains the spectral angle of the</a:t>
            </a:r>
          </a:p>
          <a:p>
            <a:pPr algn="l">
              <a:lnSpc>
                <a:spcPct val="200000"/>
              </a:lnSpc>
            </a:pPr>
            <a:r>
              <a:rPr lang="en-US" sz="1800" b="0"/>
              <a:t>spectrum in (1,1) with every other spectrum in the original cube.  Band 2 of the</a:t>
            </a:r>
            <a:br>
              <a:rPr lang="en-US" sz="1800" b="0"/>
            </a:br>
            <a:r>
              <a:rPr lang="en-US" sz="1800" b="0"/>
              <a:t>SA-Cube contains the spectral angle of the spectrum in (1,2) with every other</a:t>
            </a:r>
          </a:p>
          <a:p>
            <a:pPr algn="l">
              <a:lnSpc>
                <a:spcPct val="200000"/>
              </a:lnSpc>
            </a:pPr>
            <a:r>
              <a:rPr lang="en-US" sz="1800" b="0"/>
              <a:t>spectrum in the original cube.  Band 3 of the SA-Cube contains the spectral angle</a:t>
            </a:r>
            <a:br>
              <a:rPr lang="en-US" sz="1800" b="0"/>
            </a:br>
            <a:r>
              <a:rPr lang="en-US" sz="1800" b="0"/>
              <a:t>of the spectrum in (1,3) with every other spectrum in the original cube.  And etc...</a:t>
            </a:r>
          </a:p>
        </p:txBody>
      </p:sp>
      <p:sp>
        <p:nvSpPr>
          <p:cNvPr id="11267" name="AutoShape 2053"/>
          <p:cNvSpPr>
            <a:spLocks noChangeArrowheads="1"/>
          </p:cNvSpPr>
          <p:nvPr/>
        </p:nvSpPr>
        <p:spPr bwMode="auto">
          <a:xfrm>
            <a:off x="3863975" y="4425950"/>
            <a:ext cx="1249363" cy="1274763"/>
          </a:xfrm>
          <a:prstGeom prst="cube">
            <a:avLst>
              <a:gd name="adj" fmla="val 25000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Text Box 2054"/>
          <p:cNvSpPr txBox="1">
            <a:spLocks noChangeArrowheads="1"/>
          </p:cNvSpPr>
          <p:nvPr/>
        </p:nvSpPr>
        <p:spPr bwMode="auto">
          <a:xfrm>
            <a:off x="3314700" y="4335463"/>
            <a:ext cx="647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200" b="0"/>
              <a:t>Spatial</a:t>
            </a:r>
          </a:p>
        </p:txBody>
      </p:sp>
      <p:sp>
        <p:nvSpPr>
          <p:cNvPr id="11269" name="Text Box 2055"/>
          <p:cNvSpPr txBox="1">
            <a:spLocks noChangeArrowheads="1"/>
          </p:cNvSpPr>
          <p:nvPr/>
        </p:nvSpPr>
        <p:spPr bwMode="auto">
          <a:xfrm>
            <a:off x="4010025" y="4803775"/>
            <a:ext cx="647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200" b="0"/>
              <a:t>Spatial</a:t>
            </a:r>
          </a:p>
        </p:txBody>
      </p:sp>
      <p:sp>
        <p:nvSpPr>
          <p:cNvPr id="11270" name="Text Box 2056"/>
          <p:cNvSpPr txBox="1">
            <a:spLocks noChangeArrowheads="1"/>
          </p:cNvSpPr>
          <p:nvPr/>
        </p:nvSpPr>
        <p:spPr bwMode="auto">
          <a:xfrm>
            <a:off x="3040063" y="5038725"/>
            <a:ext cx="7413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200" b="0"/>
              <a:t>Spectral</a:t>
            </a:r>
          </a:p>
        </p:txBody>
      </p:sp>
      <p:sp>
        <p:nvSpPr>
          <p:cNvPr id="11271" name="Line 2057"/>
          <p:cNvSpPr>
            <a:spLocks noChangeShapeType="1"/>
          </p:cNvSpPr>
          <p:nvPr/>
        </p:nvSpPr>
        <p:spPr bwMode="auto">
          <a:xfrm>
            <a:off x="3770313" y="4738688"/>
            <a:ext cx="0" cy="960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2058"/>
          <p:cNvSpPr>
            <a:spLocks noChangeShapeType="1"/>
          </p:cNvSpPr>
          <p:nvPr/>
        </p:nvSpPr>
        <p:spPr bwMode="auto">
          <a:xfrm>
            <a:off x="3883025" y="4843463"/>
            <a:ext cx="917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2059"/>
          <p:cNvSpPr>
            <a:spLocks noChangeShapeType="1"/>
          </p:cNvSpPr>
          <p:nvPr/>
        </p:nvSpPr>
        <p:spPr bwMode="auto">
          <a:xfrm flipV="1">
            <a:off x="3767138" y="4386263"/>
            <a:ext cx="314325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Text Box 2060"/>
          <p:cNvSpPr txBox="1">
            <a:spLocks noChangeArrowheads="1"/>
          </p:cNvSpPr>
          <p:nvPr/>
        </p:nvSpPr>
        <p:spPr bwMode="auto">
          <a:xfrm>
            <a:off x="3514725" y="5746750"/>
            <a:ext cx="17414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 b="0"/>
              <a:t>An image cube or</a:t>
            </a:r>
          </a:p>
          <a:p>
            <a:pPr algn="l"/>
            <a:r>
              <a:rPr lang="en-US" sz="1400" b="0"/>
              <a:t>sub-cube in an NxN</a:t>
            </a:r>
          </a:p>
          <a:p>
            <a:pPr algn="l"/>
            <a:r>
              <a:rPr lang="en-US" sz="1400" b="0"/>
              <a:t>window</a:t>
            </a:r>
          </a:p>
        </p:txBody>
      </p:sp>
      <p:sp>
        <p:nvSpPr>
          <p:cNvPr id="11275" name="Freeform 2066"/>
          <p:cNvSpPr>
            <a:spLocks/>
          </p:cNvSpPr>
          <p:nvPr/>
        </p:nvSpPr>
        <p:spPr bwMode="auto">
          <a:xfrm>
            <a:off x="4137025" y="4429125"/>
            <a:ext cx="139700" cy="53975"/>
          </a:xfrm>
          <a:custGeom>
            <a:avLst/>
            <a:gdLst>
              <a:gd name="T0" fmla="*/ 0 w 85"/>
              <a:gd name="T1" fmla="*/ 24 h 34"/>
              <a:gd name="T2" fmla="*/ 69 w 85"/>
              <a:gd name="T3" fmla="*/ 29 h 34"/>
              <a:gd name="T4" fmla="*/ 84 w 85"/>
              <a:gd name="T5" fmla="*/ 5 h 34"/>
              <a:gd name="T6" fmla="*/ 85 w 85"/>
              <a:gd name="T7" fmla="*/ 0 h 34"/>
              <a:gd name="T8" fmla="*/ 0 60000 65536"/>
              <a:gd name="T9" fmla="*/ 0 60000 65536"/>
              <a:gd name="T10" fmla="*/ 0 60000 65536"/>
              <a:gd name="T11" fmla="*/ 0 60000 65536"/>
              <a:gd name="T12" fmla="*/ 0 w 85"/>
              <a:gd name="T13" fmla="*/ 0 h 34"/>
              <a:gd name="T14" fmla="*/ 85 w 85"/>
              <a:gd name="T15" fmla="*/ 34 h 3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5" h="34">
                <a:moveTo>
                  <a:pt x="0" y="24"/>
                </a:moveTo>
                <a:cubicBezTo>
                  <a:pt x="19" y="34"/>
                  <a:pt x="49" y="29"/>
                  <a:pt x="69" y="29"/>
                </a:cubicBezTo>
                <a:cubicBezTo>
                  <a:pt x="73" y="21"/>
                  <a:pt x="78" y="13"/>
                  <a:pt x="84" y="5"/>
                </a:cubicBezTo>
                <a:cubicBezTo>
                  <a:pt x="84" y="3"/>
                  <a:pt x="85" y="0"/>
                  <a:pt x="85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Freeform 2067"/>
          <p:cNvSpPr>
            <a:spLocks/>
          </p:cNvSpPr>
          <p:nvPr/>
        </p:nvSpPr>
        <p:spPr bwMode="auto">
          <a:xfrm>
            <a:off x="4254500" y="4429125"/>
            <a:ext cx="139700" cy="53975"/>
          </a:xfrm>
          <a:custGeom>
            <a:avLst/>
            <a:gdLst>
              <a:gd name="T0" fmla="*/ 0 w 85"/>
              <a:gd name="T1" fmla="*/ 24 h 34"/>
              <a:gd name="T2" fmla="*/ 69 w 85"/>
              <a:gd name="T3" fmla="*/ 29 h 34"/>
              <a:gd name="T4" fmla="*/ 84 w 85"/>
              <a:gd name="T5" fmla="*/ 5 h 34"/>
              <a:gd name="T6" fmla="*/ 85 w 85"/>
              <a:gd name="T7" fmla="*/ 0 h 34"/>
              <a:gd name="T8" fmla="*/ 0 60000 65536"/>
              <a:gd name="T9" fmla="*/ 0 60000 65536"/>
              <a:gd name="T10" fmla="*/ 0 60000 65536"/>
              <a:gd name="T11" fmla="*/ 0 60000 65536"/>
              <a:gd name="T12" fmla="*/ 0 w 85"/>
              <a:gd name="T13" fmla="*/ 0 h 34"/>
              <a:gd name="T14" fmla="*/ 85 w 85"/>
              <a:gd name="T15" fmla="*/ 34 h 3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5" h="34">
                <a:moveTo>
                  <a:pt x="0" y="24"/>
                </a:moveTo>
                <a:cubicBezTo>
                  <a:pt x="19" y="34"/>
                  <a:pt x="49" y="29"/>
                  <a:pt x="69" y="29"/>
                </a:cubicBezTo>
                <a:cubicBezTo>
                  <a:pt x="73" y="21"/>
                  <a:pt x="78" y="13"/>
                  <a:pt x="84" y="5"/>
                </a:cubicBezTo>
                <a:cubicBezTo>
                  <a:pt x="84" y="3"/>
                  <a:pt x="85" y="0"/>
                  <a:pt x="85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Text Box 2068"/>
          <p:cNvSpPr txBox="1">
            <a:spLocks noChangeArrowheads="1"/>
          </p:cNvSpPr>
          <p:nvPr/>
        </p:nvSpPr>
        <p:spPr bwMode="auto">
          <a:xfrm>
            <a:off x="3419475" y="3790950"/>
            <a:ext cx="982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 b="0"/>
              <a:t>Pixel (1,1)</a:t>
            </a:r>
          </a:p>
        </p:txBody>
      </p:sp>
      <p:sp>
        <p:nvSpPr>
          <p:cNvPr id="11278" name="Text Box 2069"/>
          <p:cNvSpPr txBox="1">
            <a:spLocks noChangeArrowheads="1"/>
          </p:cNvSpPr>
          <p:nvPr/>
        </p:nvSpPr>
        <p:spPr bwMode="auto">
          <a:xfrm>
            <a:off x="4468813" y="3792538"/>
            <a:ext cx="9826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 b="0"/>
              <a:t>Pixel (1,2)</a:t>
            </a:r>
          </a:p>
        </p:txBody>
      </p:sp>
      <p:sp>
        <p:nvSpPr>
          <p:cNvPr id="11279" name="Line 2070"/>
          <p:cNvSpPr>
            <a:spLocks noChangeShapeType="1"/>
          </p:cNvSpPr>
          <p:nvPr/>
        </p:nvSpPr>
        <p:spPr bwMode="auto">
          <a:xfrm>
            <a:off x="4046538" y="4038600"/>
            <a:ext cx="147637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2071"/>
          <p:cNvSpPr>
            <a:spLocks noChangeShapeType="1"/>
          </p:cNvSpPr>
          <p:nvPr/>
        </p:nvSpPr>
        <p:spPr bwMode="auto">
          <a:xfrm flipH="1">
            <a:off x="4343400" y="4030663"/>
            <a:ext cx="401638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11035</TotalTime>
  <Words>1226</Words>
  <Application>Microsoft Office PowerPoint</Application>
  <PresentationFormat>On-screen Show (4:3)</PresentationFormat>
  <Paragraphs>318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Times New Roman</vt:lpstr>
      <vt:lpstr>Calibri</vt:lpstr>
      <vt:lpstr>Helvetica</vt:lpstr>
      <vt:lpstr>Symbol</vt:lpstr>
      <vt:lpstr>Default Design</vt:lpstr>
      <vt:lpstr>Microsoft Photo Editor 3.0 Photo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>Boeing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resminir</dc:creator>
  <cp:lastModifiedBy>Labradorite</cp:lastModifiedBy>
  <cp:revision>122</cp:revision>
  <cp:lastPrinted>2004-04-04T20:45:27Z</cp:lastPrinted>
  <dcterms:created xsi:type="dcterms:W3CDTF">2001-02-26T20:32:44Z</dcterms:created>
  <dcterms:modified xsi:type="dcterms:W3CDTF">2012-03-04T22:51:12Z</dcterms:modified>
</cp:coreProperties>
</file>