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9" r:id="rId4"/>
    <p:sldId id="261" r:id="rId5"/>
    <p:sldId id="262" r:id="rId6"/>
    <p:sldId id="265" r:id="rId7"/>
    <p:sldId id="263" r:id="rId8"/>
    <p:sldId id="266" r:id="rId9"/>
    <p:sldId id="267" r:id="rId10"/>
    <p:sldId id="268" r:id="rId11"/>
    <p:sldId id="269" r:id="rId12"/>
    <p:sldId id="270" r:id="rId13"/>
    <p:sldId id="271" r:id="rId14"/>
    <p:sldId id="273" r:id="rId15"/>
    <p:sldId id="274"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60"/>
  </p:normalViewPr>
  <p:slideViewPr>
    <p:cSldViewPr>
      <p:cViewPr varScale="1">
        <p:scale>
          <a:sx n="74" d="100"/>
          <a:sy n="74" d="100"/>
        </p:scale>
        <p:origin x="-9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029"/>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A7A05-D334-4994-83B9-775E2F00D664}" type="datetimeFigureOut">
              <a:rPr lang="en-029" smtClean="0"/>
              <a:t>04/24/2012</a:t>
            </a:fld>
            <a:endParaRPr lang="en-029"/>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029"/>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029"/>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C6D31-498D-47EC-BE37-88FEF21726A0}" type="slidenum">
              <a:rPr lang="en-029" smtClean="0"/>
              <a:t>‹#›</a:t>
            </a:fld>
            <a:endParaRPr lang="en-029"/>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a:t>
            </a:fld>
            <a:endParaRPr lang="en-029"/>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10</a:t>
            </a:fld>
            <a:endParaRPr lang="en-029"/>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11</a:t>
            </a:fld>
            <a:endParaRPr lang="en-029"/>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12</a:t>
            </a:fld>
            <a:endParaRPr lang="en-029"/>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13</a:t>
            </a:fld>
            <a:endParaRPr lang="en-029"/>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14</a:t>
            </a:fld>
            <a:endParaRPr lang="en-029"/>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15</a:t>
            </a:fld>
            <a:endParaRPr lang="en-029"/>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16</a:t>
            </a:fld>
            <a:endParaRPr lang="en-029"/>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2</a:t>
            </a:fld>
            <a:endParaRPr lang="en-029"/>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3</a:t>
            </a:fld>
            <a:endParaRPr lang="en-029"/>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4</a:t>
            </a:fld>
            <a:endParaRPr lang="en-029"/>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5</a:t>
            </a:fld>
            <a:endParaRPr lang="en-029"/>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6</a:t>
            </a:fld>
            <a:endParaRPr lang="en-029"/>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7</a:t>
            </a:fld>
            <a:endParaRPr lang="en-029"/>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8</a:t>
            </a:fld>
            <a:endParaRPr lang="en-029"/>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a:p>
        </p:txBody>
      </p:sp>
      <p:sp>
        <p:nvSpPr>
          <p:cNvPr id="4" name="Slide Number Placeholder 3"/>
          <p:cNvSpPr>
            <a:spLocks noGrp="1"/>
          </p:cNvSpPr>
          <p:nvPr>
            <p:ph type="sldNum" sz="quarter" idx="10"/>
          </p:nvPr>
        </p:nvSpPr>
        <p:spPr/>
        <p:txBody>
          <a:bodyPr/>
          <a:lstStyle/>
          <a:p>
            <a:fld id="{194C6D31-498D-47EC-BE37-88FEF21726A0}" type="slidenum">
              <a:rPr lang="en-029" smtClean="0"/>
              <a:t>9</a:t>
            </a:fld>
            <a:endParaRPr lang="en-029"/>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AC9568-FE5A-454F-A3E8-278508C34702}" type="datetime1">
              <a:rPr lang="en-029" smtClean="0"/>
              <a:t>04/24/2012</a:t>
            </a:fld>
            <a:endParaRPr lang="en-029"/>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029"/>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A3AD10-A573-4178-B177-5E7076A33BB6}" type="slidenum">
              <a:rPr lang="en-029" smtClean="0"/>
              <a:t>‹#›</a:t>
            </a:fld>
            <a:endParaRPr lang="en-02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F3E3B4-F4F3-48A5-8E0F-59E88838770E}" type="datetime1">
              <a:rPr lang="en-029" smtClean="0"/>
              <a:t>04/24/2012</a:t>
            </a:fld>
            <a:endParaRPr lang="en-029"/>
          </a:p>
        </p:txBody>
      </p:sp>
      <p:sp>
        <p:nvSpPr>
          <p:cNvPr id="5" name="Footer Placeholder 4"/>
          <p:cNvSpPr>
            <a:spLocks noGrp="1"/>
          </p:cNvSpPr>
          <p:nvPr>
            <p:ph type="ftr" sz="quarter" idx="11"/>
          </p:nvPr>
        </p:nvSpPr>
        <p:spPr/>
        <p:txBody>
          <a:bodyPr/>
          <a:lstStyle>
            <a:extLst/>
          </a:lstStyle>
          <a:p>
            <a:endParaRPr lang="en-029"/>
          </a:p>
        </p:txBody>
      </p:sp>
      <p:sp>
        <p:nvSpPr>
          <p:cNvPr id="6" name="Slide Number Placeholder 5"/>
          <p:cNvSpPr>
            <a:spLocks noGrp="1"/>
          </p:cNvSpPr>
          <p:nvPr>
            <p:ph type="sldNum" sz="quarter" idx="12"/>
          </p:nvPr>
        </p:nvSpPr>
        <p:spPr/>
        <p:txBody>
          <a:bodyPr/>
          <a:lstStyle>
            <a:extLst/>
          </a:lstStyle>
          <a:p>
            <a:fld id="{11A3AD10-A573-4178-B177-5E7076A33BB6}" type="slidenum">
              <a:rPr lang="en-029" smtClean="0"/>
              <a:t>‹#›</a:t>
            </a:fld>
            <a:endParaRPr lang="en-02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BDA998-17E6-482C-B8A4-7EC085987FAD}" type="datetime1">
              <a:rPr lang="en-029" smtClean="0"/>
              <a:t>04/24/2012</a:t>
            </a:fld>
            <a:endParaRPr lang="en-029"/>
          </a:p>
        </p:txBody>
      </p:sp>
      <p:sp>
        <p:nvSpPr>
          <p:cNvPr id="5" name="Footer Placeholder 4"/>
          <p:cNvSpPr>
            <a:spLocks noGrp="1"/>
          </p:cNvSpPr>
          <p:nvPr>
            <p:ph type="ftr" sz="quarter" idx="11"/>
          </p:nvPr>
        </p:nvSpPr>
        <p:spPr/>
        <p:txBody>
          <a:bodyPr/>
          <a:lstStyle>
            <a:extLst/>
          </a:lstStyle>
          <a:p>
            <a:endParaRPr lang="en-029"/>
          </a:p>
        </p:txBody>
      </p:sp>
      <p:sp>
        <p:nvSpPr>
          <p:cNvPr id="6" name="Slide Number Placeholder 5"/>
          <p:cNvSpPr>
            <a:spLocks noGrp="1"/>
          </p:cNvSpPr>
          <p:nvPr>
            <p:ph type="sldNum" sz="quarter" idx="12"/>
          </p:nvPr>
        </p:nvSpPr>
        <p:spPr/>
        <p:txBody>
          <a:bodyPr/>
          <a:lstStyle>
            <a:extLst/>
          </a:lstStyle>
          <a:p>
            <a:fld id="{11A3AD10-A573-4178-B177-5E7076A33BB6}" type="slidenum">
              <a:rPr lang="en-029" smtClean="0"/>
              <a:t>‹#›</a:t>
            </a:fld>
            <a:endParaRPr lang="en-02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E08481-0862-4B51-83E7-90DC06827FF8}" type="datetime1">
              <a:rPr lang="en-029" smtClean="0"/>
              <a:t>04/24/2012</a:t>
            </a:fld>
            <a:endParaRPr lang="en-029"/>
          </a:p>
        </p:txBody>
      </p:sp>
      <p:sp>
        <p:nvSpPr>
          <p:cNvPr id="5" name="Footer Placeholder 4"/>
          <p:cNvSpPr>
            <a:spLocks noGrp="1"/>
          </p:cNvSpPr>
          <p:nvPr>
            <p:ph type="ftr" sz="quarter" idx="11"/>
          </p:nvPr>
        </p:nvSpPr>
        <p:spPr/>
        <p:txBody>
          <a:bodyPr/>
          <a:lstStyle>
            <a:extLst/>
          </a:lstStyle>
          <a:p>
            <a:endParaRPr lang="en-029"/>
          </a:p>
        </p:txBody>
      </p:sp>
      <p:sp>
        <p:nvSpPr>
          <p:cNvPr id="6" name="Slide Number Placeholder 5"/>
          <p:cNvSpPr>
            <a:spLocks noGrp="1"/>
          </p:cNvSpPr>
          <p:nvPr>
            <p:ph type="sldNum" sz="quarter" idx="12"/>
          </p:nvPr>
        </p:nvSpPr>
        <p:spPr/>
        <p:txBody>
          <a:bodyPr/>
          <a:lstStyle>
            <a:extLst/>
          </a:lstStyle>
          <a:p>
            <a:fld id="{11A3AD10-A573-4178-B177-5E7076A33BB6}" type="slidenum">
              <a:rPr lang="en-029" smtClean="0"/>
              <a:t>‹#›</a:t>
            </a:fld>
            <a:endParaRPr lang="en-029"/>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7C8ABA-EC46-40F2-B65D-4FA9E61A6C24}" type="datetime1">
              <a:rPr lang="en-029" smtClean="0"/>
              <a:t>04/24/2012</a:t>
            </a:fld>
            <a:endParaRPr lang="en-029"/>
          </a:p>
        </p:txBody>
      </p:sp>
      <p:sp>
        <p:nvSpPr>
          <p:cNvPr id="5" name="Footer Placeholder 4"/>
          <p:cNvSpPr>
            <a:spLocks noGrp="1"/>
          </p:cNvSpPr>
          <p:nvPr>
            <p:ph type="ftr" sz="quarter" idx="11"/>
          </p:nvPr>
        </p:nvSpPr>
        <p:spPr/>
        <p:txBody>
          <a:bodyPr/>
          <a:lstStyle>
            <a:extLst/>
          </a:lstStyle>
          <a:p>
            <a:endParaRPr lang="en-029"/>
          </a:p>
        </p:txBody>
      </p:sp>
      <p:sp>
        <p:nvSpPr>
          <p:cNvPr id="6" name="Slide Number Placeholder 5"/>
          <p:cNvSpPr>
            <a:spLocks noGrp="1"/>
          </p:cNvSpPr>
          <p:nvPr>
            <p:ph type="sldNum" sz="quarter" idx="12"/>
          </p:nvPr>
        </p:nvSpPr>
        <p:spPr/>
        <p:txBody>
          <a:bodyPr/>
          <a:lstStyle>
            <a:extLst/>
          </a:lstStyle>
          <a:p>
            <a:fld id="{11A3AD10-A573-4178-B177-5E7076A33BB6}" type="slidenum">
              <a:rPr lang="en-029" smtClean="0"/>
              <a:t>‹#›</a:t>
            </a:fld>
            <a:endParaRPr lang="en-029"/>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A92559-7613-4883-B809-DA7208F53B38}" type="datetime1">
              <a:rPr lang="en-029" smtClean="0"/>
              <a:t>04/24/2012</a:t>
            </a:fld>
            <a:endParaRPr lang="en-029"/>
          </a:p>
        </p:txBody>
      </p:sp>
      <p:sp>
        <p:nvSpPr>
          <p:cNvPr id="6" name="Footer Placeholder 5"/>
          <p:cNvSpPr>
            <a:spLocks noGrp="1"/>
          </p:cNvSpPr>
          <p:nvPr>
            <p:ph type="ftr" sz="quarter" idx="11"/>
          </p:nvPr>
        </p:nvSpPr>
        <p:spPr/>
        <p:txBody>
          <a:bodyPr/>
          <a:lstStyle>
            <a:extLst/>
          </a:lstStyle>
          <a:p>
            <a:endParaRPr lang="en-029"/>
          </a:p>
        </p:txBody>
      </p:sp>
      <p:sp>
        <p:nvSpPr>
          <p:cNvPr id="7" name="Slide Number Placeholder 6"/>
          <p:cNvSpPr>
            <a:spLocks noGrp="1"/>
          </p:cNvSpPr>
          <p:nvPr>
            <p:ph type="sldNum" sz="quarter" idx="12"/>
          </p:nvPr>
        </p:nvSpPr>
        <p:spPr/>
        <p:txBody>
          <a:bodyPr/>
          <a:lstStyle>
            <a:extLst/>
          </a:lstStyle>
          <a:p>
            <a:fld id="{11A3AD10-A573-4178-B177-5E7076A33BB6}" type="slidenum">
              <a:rPr lang="en-029" smtClean="0"/>
              <a:t>‹#›</a:t>
            </a:fld>
            <a:endParaRPr lang="en-029"/>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404B4C-8991-439F-9C3F-E4257387CC28}" type="datetime1">
              <a:rPr lang="en-029" smtClean="0"/>
              <a:t>04/24/2012</a:t>
            </a:fld>
            <a:endParaRPr lang="en-029"/>
          </a:p>
        </p:txBody>
      </p:sp>
      <p:sp>
        <p:nvSpPr>
          <p:cNvPr id="8" name="Footer Placeholder 7"/>
          <p:cNvSpPr>
            <a:spLocks noGrp="1"/>
          </p:cNvSpPr>
          <p:nvPr>
            <p:ph type="ftr" sz="quarter" idx="11"/>
          </p:nvPr>
        </p:nvSpPr>
        <p:spPr/>
        <p:txBody>
          <a:bodyPr/>
          <a:lstStyle>
            <a:extLst/>
          </a:lstStyle>
          <a:p>
            <a:endParaRPr lang="en-029"/>
          </a:p>
        </p:txBody>
      </p:sp>
      <p:sp>
        <p:nvSpPr>
          <p:cNvPr id="9" name="Slide Number Placeholder 8"/>
          <p:cNvSpPr>
            <a:spLocks noGrp="1"/>
          </p:cNvSpPr>
          <p:nvPr>
            <p:ph type="sldNum" sz="quarter" idx="12"/>
          </p:nvPr>
        </p:nvSpPr>
        <p:spPr/>
        <p:txBody>
          <a:bodyPr/>
          <a:lstStyle>
            <a:extLst/>
          </a:lstStyle>
          <a:p>
            <a:fld id="{11A3AD10-A573-4178-B177-5E7076A33BB6}" type="slidenum">
              <a:rPr lang="en-029" smtClean="0"/>
              <a:t>‹#›</a:t>
            </a:fld>
            <a:endParaRPr lang="en-029"/>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AB7220F-A626-4300-BDE7-AF1AEB5A6747}" type="datetime1">
              <a:rPr lang="en-029" smtClean="0"/>
              <a:t>04/24/2012</a:t>
            </a:fld>
            <a:endParaRPr lang="en-029"/>
          </a:p>
        </p:txBody>
      </p:sp>
      <p:sp>
        <p:nvSpPr>
          <p:cNvPr id="4" name="Footer Placeholder 3"/>
          <p:cNvSpPr>
            <a:spLocks noGrp="1"/>
          </p:cNvSpPr>
          <p:nvPr>
            <p:ph type="ftr" sz="quarter" idx="11"/>
          </p:nvPr>
        </p:nvSpPr>
        <p:spPr/>
        <p:txBody>
          <a:bodyPr/>
          <a:lstStyle>
            <a:extLst/>
          </a:lstStyle>
          <a:p>
            <a:endParaRPr lang="en-029"/>
          </a:p>
        </p:txBody>
      </p:sp>
      <p:sp>
        <p:nvSpPr>
          <p:cNvPr id="5" name="Slide Number Placeholder 4"/>
          <p:cNvSpPr>
            <a:spLocks noGrp="1"/>
          </p:cNvSpPr>
          <p:nvPr>
            <p:ph type="sldNum" sz="quarter" idx="12"/>
          </p:nvPr>
        </p:nvSpPr>
        <p:spPr/>
        <p:txBody>
          <a:bodyPr/>
          <a:lstStyle>
            <a:extLst/>
          </a:lstStyle>
          <a:p>
            <a:fld id="{11A3AD10-A573-4178-B177-5E7076A33BB6}" type="slidenum">
              <a:rPr lang="en-029" smtClean="0"/>
              <a:t>‹#›</a:t>
            </a:fld>
            <a:endParaRPr lang="en-029"/>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9A94B6-C186-4682-BB2B-53B42A459BD2}" type="datetime1">
              <a:rPr lang="en-029" smtClean="0"/>
              <a:t>04/24/2012</a:t>
            </a:fld>
            <a:endParaRPr lang="en-029"/>
          </a:p>
        </p:txBody>
      </p:sp>
      <p:sp>
        <p:nvSpPr>
          <p:cNvPr id="3" name="Footer Placeholder 2"/>
          <p:cNvSpPr>
            <a:spLocks noGrp="1"/>
          </p:cNvSpPr>
          <p:nvPr>
            <p:ph type="ftr" sz="quarter" idx="11"/>
          </p:nvPr>
        </p:nvSpPr>
        <p:spPr/>
        <p:txBody>
          <a:bodyPr/>
          <a:lstStyle>
            <a:extLst/>
          </a:lstStyle>
          <a:p>
            <a:endParaRPr lang="en-029"/>
          </a:p>
        </p:txBody>
      </p:sp>
      <p:sp>
        <p:nvSpPr>
          <p:cNvPr id="4" name="Slide Number Placeholder 3"/>
          <p:cNvSpPr>
            <a:spLocks noGrp="1"/>
          </p:cNvSpPr>
          <p:nvPr>
            <p:ph type="sldNum" sz="quarter" idx="12"/>
          </p:nvPr>
        </p:nvSpPr>
        <p:spPr/>
        <p:txBody>
          <a:bodyPr/>
          <a:lstStyle>
            <a:extLst/>
          </a:lstStyle>
          <a:p>
            <a:fld id="{11A3AD10-A573-4178-B177-5E7076A33BB6}" type="slidenum">
              <a:rPr lang="en-029" smtClean="0"/>
              <a:t>‹#›</a:t>
            </a:fld>
            <a:endParaRPr lang="en-02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238697-76BC-4784-BF47-CDD1751E85AB}" type="datetime1">
              <a:rPr lang="en-029" smtClean="0"/>
              <a:t>04/24/2012</a:t>
            </a:fld>
            <a:endParaRPr lang="en-029"/>
          </a:p>
        </p:txBody>
      </p:sp>
      <p:sp>
        <p:nvSpPr>
          <p:cNvPr id="6" name="Footer Placeholder 5"/>
          <p:cNvSpPr>
            <a:spLocks noGrp="1"/>
          </p:cNvSpPr>
          <p:nvPr>
            <p:ph type="ftr" sz="quarter" idx="11"/>
          </p:nvPr>
        </p:nvSpPr>
        <p:spPr/>
        <p:txBody>
          <a:bodyPr/>
          <a:lstStyle>
            <a:extLst/>
          </a:lstStyle>
          <a:p>
            <a:endParaRPr lang="en-029"/>
          </a:p>
        </p:txBody>
      </p:sp>
      <p:sp>
        <p:nvSpPr>
          <p:cNvPr id="7" name="Slide Number Placeholder 6"/>
          <p:cNvSpPr>
            <a:spLocks noGrp="1"/>
          </p:cNvSpPr>
          <p:nvPr>
            <p:ph type="sldNum" sz="quarter" idx="12"/>
          </p:nvPr>
        </p:nvSpPr>
        <p:spPr/>
        <p:txBody>
          <a:bodyPr/>
          <a:lstStyle>
            <a:extLst/>
          </a:lstStyle>
          <a:p>
            <a:fld id="{11A3AD10-A573-4178-B177-5E7076A33BB6}" type="slidenum">
              <a:rPr lang="en-029" smtClean="0"/>
              <a:t>‹#›</a:t>
            </a:fld>
            <a:endParaRPr lang="en-029"/>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83E3B2-CB07-436B-A49A-ED61DC2CE6D9}" type="datetime1">
              <a:rPr lang="en-029" smtClean="0"/>
              <a:t>04/24/2012</a:t>
            </a:fld>
            <a:endParaRPr lang="en-029"/>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029"/>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A3AD10-A573-4178-B177-5E7076A33BB6}" type="slidenum">
              <a:rPr lang="en-029" smtClean="0"/>
              <a:t>‹#›</a:t>
            </a:fld>
            <a:endParaRPr lang="en-029"/>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28C3142-F1E4-4782-AE89-8B329A123FB4}" type="datetime1">
              <a:rPr lang="en-029" smtClean="0"/>
              <a:t>04/24/2012</a:t>
            </a:fld>
            <a:endParaRPr lang="en-029"/>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029"/>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A3AD10-A573-4178-B177-5E7076A33BB6}" type="slidenum">
              <a:rPr lang="en-029" smtClean="0"/>
              <a:t>‹#›</a:t>
            </a:fld>
            <a:endParaRPr lang="en-029"/>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wp.org/en/The-Challenge/What-is-IW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39362"/>
          </a:xfrm>
        </p:spPr>
        <p:txBody>
          <a:bodyPr>
            <a:normAutofit/>
          </a:bodyPr>
          <a:lstStyle/>
          <a:p>
            <a:r>
              <a:rPr lang="en-029" dirty="0" smtClean="0"/>
              <a:t>WATER RESOURCE MANAGEMENT ARTICLE REVIEW</a:t>
            </a:r>
            <a:endParaRPr lang="en-029" dirty="0"/>
          </a:p>
        </p:txBody>
      </p:sp>
      <p:sp>
        <p:nvSpPr>
          <p:cNvPr id="3" name="Subtitle 2"/>
          <p:cNvSpPr>
            <a:spLocks noGrp="1"/>
          </p:cNvSpPr>
          <p:nvPr>
            <p:ph type="subTitle" idx="1"/>
          </p:nvPr>
        </p:nvSpPr>
        <p:spPr/>
        <p:txBody>
          <a:bodyPr>
            <a:normAutofit fontScale="92500" lnSpcReduction="20000"/>
          </a:bodyPr>
          <a:lstStyle/>
          <a:p>
            <a:r>
              <a:rPr lang="en-029" dirty="0" smtClean="0"/>
              <a:t>By Allison Richards</a:t>
            </a:r>
          </a:p>
          <a:p>
            <a:r>
              <a:rPr lang="en-029" dirty="0" smtClean="0"/>
              <a:t>For EVPP 652: The Hydrosphere Course</a:t>
            </a:r>
          </a:p>
          <a:p>
            <a:r>
              <a:rPr lang="en-029" dirty="0" smtClean="0"/>
              <a:t>April 24, 2012</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1</a:t>
            </a:fld>
            <a:endParaRPr lang="en-029"/>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A3AD10-A573-4178-B177-5E7076A33BB6}" type="slidenum">
              <a:rPr lang="en-029" smtClean="0"/>
              <a:t>10</a:t>
            </a:fld>
            <a:endParaRPr lang="en-029"/>
          </a:p>
        </p:txBody>
      </p:sp>
      <p:sp>
        <p:nvSpPr>
          <p:cNvPr id="4" name="Title 3"/>
          <p:cNvSpPr>
            <a:spLocks noGrp="1"/>
          </p:cNvSpPr>
          <p:nvPr>
            <p:ph type="title"/>
          </p:nvPr>
        </p:nvSpPr>
        <p:spPr>
          <a:xfrm>
            <a:off x="457200" y="76200"/>
            <a:ext cx="8229600" cy="792162"/>
          </a:xfrm>
        </p:spPr>
        <p:txBody>
          <a:bodyPr>
            <a:normAutofit fontScale="90000"/>
          </a:bodyPr>
          <a:lstStyle/>
          <a:p>
            <a:r>
              <a:rPr lang="en-029" dirty="0" smtClean="0"/>
              <a:t>Methodology </a:t>
            </a:r>
            <a:r>
              <a:rPr lang="en-029" sz="2400" dirty="0" smtClean="0"/>
              <a:t>(cont’d) </a:t>
            </a:r>
            <a:r>
              <a:rPr lang="en-029" sz="2400" dirty="0" smtClean="0"/>
              <a:t> - </a:t>
            </a:r>
            <a:r>
              <a:rPr lang="en-029" dirty="0" smtClean="0"/>
              <a:t>BN Structure</a:t>
            </a:r>
            <a:endParaRPr lang="en-029" dirty="0"/>
          </a:p>
        </p:txBody>
      </p:sp>
      <p:sp>
        <p:nvSpPr>
          <p:cNvPr id="6" name="Content Placeholder 1"/>
          <p:cNvSpPr txBox="1">
            <a:spLocks/>
          </p:cNvSpPr>
          <p:nvPr/>
        </p:nvSpPr>
        <p:spPr>
          <a:xfrm>
            <a:off x="3048000" y="5791200"/>
            <a:ext cx="5562600" cy="990600"/>
          </a:xfrm>
          <a:prstGeom prst="rect">
            <a:avLst/>
          </a:prstGeom>
          <a:ln>
            <a:solidFill>
              <a:schemeClr val="tx1"/>
            </a:solidFill>
          </a:ln>
        </p:spPr>
        <p:txBody>
          <a:bodyPr vert="horz">
            <a:normAutofit fontScale="7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029" sz="2400" dirty="0" smtClean="0"/>
              <a:t>32 variables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029" sz="2400" b="0" i="0" u="none" strike="noStrike" kern="1200" cap="none" spc="0" normalizeH="0" baseline="0" noProof="0" dirty="0" smtClean="0">
                <a:ln>
                  <a:noFill/>
                </a:ln>
                <a:solidFill>
                  <a:schemeClr val="tx1"/>
                </a:solidFill>
                <a:effectLst/>
                <a:uLnTx/>
                <a:uFillTx/>
                <a:latin typeface="+mn-lt"/>
                <a:ea typeface="+mn-ea"/>
                <a:cs typeface="+mn-cs"/>
              </a:rPr>
              <a:t>Parents,</a:t>
            </a:r>
            <a:r>
              <a:rPr kumimoji="0" lang="en-029" sz="2400" b="0" i="0" u="none" strike="noStrike" kern="1200" cap="none" spc="0" normalizeH="0" noProof="0" dirty="0" smtClean="0">
                <a:ln>
                  <a:noFill/>
                </a:ln>
                <a:solidFill>
                  <a:schemeClr val="tx1"/>
                </a:solidFill>
                <a:effectLst/>
                <a:uLnTx/>
                <a:uFillTx/>
                <a:latin typeface="+mn-lt"/>
                <a:ea typeface="+mn-ea"/>
                <a:cs typeface="+mn-cs"/>
              </a:rPr>
              <a:t> Intervention action, Intermediate nodes, </a:t>
            </a:r>
            <a:r>
              <a:rPr lang="en-029" sz="2400" noProof="0" dirty="0" smtClean="0"/>
              <a:t>Partial Objectives, Final Objectives</a:t>
            </a:r>
            <a:endParaRPr kumimoji="0" lang="en-029"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13930" y="838200"/>
            <a:ext cx="8877670" cy="4572000"/>
          </a:xfrm>
          <a:prstGeom prst="rect">
            <a:avLst/>
          </a:prstGeom>
          <a:noFill/>
          <a:ln w="9525">
            <a:solidFill>
              <a:schemeClr val="tx1"/>
            </a:solidFill>
            <a:miter lim="800000"/>
            <a:headEnd/>
            <a:tailEnd/>
          </a:ln>
        </p:spPr>
      </p:pic>
      <p:sp>
        <p:nvSpPr>
          <p:cNvPr id="8" name="Rectangle 7"/>
          <p:cNvSpPr/>
          <p:nvPr/>
        </p:nvSpPr>
        <p:spPr>
          <a:xfrm>
            <a:off x="76200" y="5410200"/>
            <a:ext cx="8839200" cy="276999"/>
          </a:xfrm>
          <a:prstGeom prst="rect">
            <a:avLst/>
          </a:prstGeom>
        </p:spPr>
        <p:txBody>
          <a:bodyPr wrap="square">
            <a:spAutoFit/>
          </a:bodyPr>
          <a:lstStyle/>
          <a:p>
            <a:r>
              <a:rPr lang="en-029" sz="1200" dirty="0" smtClean="0"/>
              <a:t>Fig. 6. Bayesian network structure for every aquifer (full version). </a:t>
            </a:r>
            <a:r>
              <a:rPr lang="en-029" sz="1200" dirty="0" err="1" smtClean="0"/>
              <a:t>Hydrogeological</a:t>
            </a:r>
            <a:r>
              <a:rPr lang="en-029" sz="1200" dirty="0" smtClean="0"/>
              <a:t> part (1), Socio-economic part (2).</a:t>
            </a:r>
            <a:endParaRPr lang="en-029"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smtClean="0"/>
              <a:t>Information from parallel studies</a:t>
            </a:r>
          </a:p>
          <a:p>
            <a:r>
              <a:rPr lang="en-029" dirty="0" smtClean="0"/>
              <a:t>Stakeholders involvement</a:t>
            </a:r>
          </a:p>
          <a:p>
            <a:endParaRPr lang="en-029" dirty="0"/>
          </a:p>
        </p:txBody>
      </p:sp>
      <p:sp>
        <p:nvSpPr>
          <p:cNvPr id="3" name="Slide Number Placeholder 2"/>
          <p:cNvSpPr>
            <a:spLocks noGrp="1"/>
          </p:cNvSpPr>
          <p:nvPr>
            <p:ph type="sldNum" sz="quarter" idx="12"/>
          </p:nvPr>
        </p:nvSpPr>
        <p:spPr/>
        <p:txBody>
          <a:bodyPr/>
          <a:lstStyle/>
          <a:p>
            <a:fld id="{11A3AD10-A573-4178-B177-5E7076A33BB6}" type="slidenum">
              <a:rPr lang="en-029" smtClean="0"/>
              <a:t>11</a:t>
            </a:fld>
            <a:endParaRPr lang="en-029"/>
          </a:p>
        </p:txBody>
      </p:sp>
      <p:sp>
        <p:nvSpPr>
          <p:cNvPr id="4" name="Title 3"/>
          <p:cNvSpPr>
            <a:spLocks noGrp="1"/>
          </p:cNvSpPr>
          <p:nvPr>
            <p:ph type="title"/>
          </p:nvPr>
        </p:nvSpPr>
        <p:spPr/>
        <p:txBody>
          <a:bodyPr>
            <a:normAutofit fontScale="90000"/>
          </a:bodyPr>
          <a:lstStyle/>
          <a:p>
            <a:r>
              <a:rPr lang="en-029" dirty="0" smtClean="0"/>
              <a:t>Methodology </a:t>
            </a:r>
            <a:r>
              <a:rPr lang="en-029" sz="2400" dirty="0" smtClean="0"/>
              <a:t>(cont’d</a:t>
            </a:r>
            <a:r>
              <a:rPr lang="en-029" sz="2400" dirty="0" smtClean="0"/>
              <a:t>) – </a:t>
            </a:r>
            <a:r>
              <a:rPr lang="en-029" dirty="0" smtClean="0"/>
              <a:t>DSS Validation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smtClean="0"/>
              <a:t>Scenarios</a:t>
            </a:r>
          </a:p>
          <a:p>
            <a:pPr lvl="1"/>
            <a:r>
              <a:rPr lang="en-029" dirty="0" smtClean="0"/>
              <a:t>Business as Usual (BAU)</a:t>
            </a:r>
          </a:p>
          <a:p>
            <a:pPr lvl="1"/>
            <a:r>
              <a:rPr lang="en-029" dirty="0" smtClean="0"/>
              <a:t>Individual water Management interventions (IWMI)</a:t>
            </a:r>
          </a:p>
          <a:p>
            <a:pPr lvl="2"/>
            <a:r>
              <a:rPr lang="en-029" dirty="0" smtClean="0"/>
              <a:t>External water resource income (EWRI)</a:t>
            </a:r>
          </a:p>
          <a:p>
            <a:pPr lvl="2"/>
            <a:r>
              <a:rPr lang="en-029" dirty="0" smtClean="0"/>
              <a:t>Purchase of water rights (PWR)</a:t>
            </a:r>
          </a:p>
          <a:p>
            <a:pPr lvl="2"/>
            <a:r>
              <a:rPr lang="en-029" dirty="0" smtClean="0"/>
              <a:t>Reduction in water rights (RWR)</a:t>
            </a:r>
          </a:p>
          <a:p>
            <a:pPr lvl="2"/>
            <a:r>
              <a:rPr lang="en-029" dirty="0" smtClean="0"/>
              <a:t>Water demand reduction (WDR)</a:t>
            </a:r>
          </a:p>
          <a:p>
            <a:pPr lvl="1"/>
            <a:endParaRPr lang="en-029" dirty="0" smtClean="0"/>
          </a:p>
          <a:p>
            <a:pPr lvl="1"/>
            <a:endParaRPr lang="en-029" dirty="0"/>
          </a:p>
        </p:txBody>
      </p:sp>
      <p:sp>
        <p:nvSpPr>
          <p:cNvPr id="3" name="Slide Number Placeholder 2"/>
          <p:cNvSpPr>
            <a:spLocks noGrp="1"/>
          </p:cNvSpPr>
          <p:nvPr>
            <p:ph type="sldNum" sz="quarter" idx="12"/>
          </p:nvPr>
        </p:nvSpPr>
        <p:spPr/>
        <p:txBody>
          <a:bodyPr/>
          <a:lstStyle/>
          <a:p>
            <a:fld id="{11A3AD10-A573-4178-B177-5E7076A33BB6}" type="slidenum">
              <a:rPr lang="en-029" smtClean="0"/>
              <a:t>12</a:t>
            </a:fld>
            <a:endParaRPr lang="en-029"/>
          </a:p>
        </p:txBody>
      </p:sp>
      <p:sp>
        <p:nvSpPr>
          <p:cNvPr id="4" name="Title 3"/>
          <p:cNvSpPr>
            <a:spLocks noGrp="1"/>
          </p:cNvSpPr>
          <p:nvPr>
            <p:ph type="title"/>
          </p:nvPr>
        </p:nvSpPr>
        <p:spPr/>
        <p:txBody>
          <a:bodyPr/>
          <a:lstStyle/>
          <a:p>
            <a:r>
              <a:rPr lang="en-029" dirty="0" smtClean="0"/>
              <a:t>Results	 of Simulations</a:t>
            </a:r>
            <a:endParaRPr lang="en-029"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A3AD10-A573-4178-B177-5E7076A33BB6}" type="slidenum">
              <a:rPr lang="en-029" smtClean="0"/>
              <a:t>13</a:t>
            </a:fld>
            <a:endParaRPr lang="en-029"/>
          </a:p>
        </p:txBody>
      </p:sp>
      <p:sp>
        <p:nvSpPr>
          <p:cNvPr id="4" name="Title 3"/>
          <p:cNvSpPr>
            <a:spLocks noGrp="1"/>
          </p:cNvSpPr>
          <p:nvPr>
            <p:ph type="title"/>
          </p:nvPr>
        </p:nvSpPr>
        <p:spPr>
          <a:xfrm>
            <a:off x="0" y="0"/>
            <a:ext cx="1905000" cy="1371600"/>
          </a:xfrm>
        </p:spPr>
        <p:txBody>
          <a:bodyPr>
            <a:normAutofit fontScale="90000"/>
          </a:bodyPr>
          <a:lstStyle/>
          <a:p>
            <a:r>
              <a:rPr lang="en-029" dirty="0" smtClean="0"/>
              <a:t>Results</a:t>
            </a:r>
            <a:br>
              <a:rPr lang="en-029" dirty="0" smtClean="0"/>
            </a:br>
            <a:r>
              <a:rPr lang="en-029" sz="1300" dirty="0" smtClean="0"/>
              <a:t>(cont’d) </a:t>
            </a:r>
            <a:endParaRPr lang="en-029" sz="13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0" y="2667000"/>
            <a:ext cx="7848600" cy="3816382"/>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943100" y="304800"/>
            <a:ext cx="7200900" cy="2095500"/>
          </a:xfrm>
          <a:prstGeom prst="rect">
            <a:avLst/>
          </a:prstGeom>
          <a:noFill/>
          <a:ln w="9525">
            <a:solidFill>
              <a:schemeClr val="tx1"/>
            </a:solidFill>
            <a:miter lim="800000"/>
            <a:headEnd/>
            <a:tailEnd/>
          </a:ln>
        </p:spPr>
      </p:pic>
      <p:sp>
        <p:nvSpPr>
          <p:cNvPr id="7" name="Rectangle 6"/>
          <p:cNvSpPr/>
          <p:nvPr/>
        </p:nvSpPr>
        <p:spPr>
          <a:xfrm>
            <a:off x="1676400" y="2438400"/>
            <a:ext cx="7467600" cy="246221"/>
          </a:xfrm>
          <a:prstGeom prst="rect">
            <a:avLst/>
          </a:prstGeom>
        </p:spPr>
        <p:txBody>
          <a:bodyPr wrap="square">
            <a:spAutoFit/>
          </a:bodyPr>
          <a:lstStyle/>
          <a:p>
            <a:r>
              <a:rPr lang="en-029" sz="1000" dirty="0" smtClean="0"/>
              <a:t>Fig. 8. Object-Oriented Network describing the overall economic behaviour of the whole system (current conditions).</a:t>
            </a:r>
            <a:endParaRPr lang="en-029" sz="1000" dirty="0"/>
          </a:p>
        </p:txBody>
      </p:sp>
      <p:sp>
        <p:nvSpPr>
          <p:cNvPr id="8" name="Rectangle 7"/>
          <p:cNvSpPr/>
          <p:nvPr/>
        </p:nvSpPr>
        <p:spPr>
          <a:xfrm>
            <a:off x="228600" y="6553200"/>
            <a:ext cx="7924800" cy="246221"/>
          </a:xfrm>
          <a:prstGeom prst="rect">
            <a:avLst/>
          </a:prstGeom>
          <a:solidFill>
            <a:schemeClr val="bg1"/>
          </a:solidFill>
        </p:spPr>
        <p:txBody>
          <a:bodyPr wrap="square">
            <a:spAutoFit/>
          </a:bodyPr>
          <a:lstStyle/>
          <a:p>
            <a:r>
              <a:rPr lang="en-029" sz="1000" dirty="0" smtClean="0"/>
              <a:t>Fig. 7. Example of a single </a:t>
            </a:r>
            <a:r>
              <a:rPr lang="en-029" sz="1000" dirty="0" err="1" smtClean="0"/>
              <a:t>Bn</a:t>
            </a:r>
            <a:r>
              <a:rPr lang="en-029" sz="1000" dirty="0" smtClean="0"/>
              <a:t> with the results under current conditions (</a:t>
            </a:r>
            <a:r>
              <a:rPr lang="en-029" sz="1000" dirty="0" err="1" smtClean="0"/>
              <a:t>Serral</a:t>
            </a:r>
            <a:r>
              <a:rPr lang="en-029" sz="1000" dirty="0" smtClean="0"/>
              <a:t>-Salinas aquifer and its related irrigated area).</a:t>
            </a:r>
            <a:endParaRPr lang="en-029"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A3AD10-A573-4178-B177-5E7076A33BB6}" type="slidenum">
              <a:rPr lang="en-029" smtClean="0"/>
              <a:t>14</a:t>
            </a:fld>
            <a:endParaRPr lang="en-029"/>
          </a:p>
        </p:txBody>
      </p:sp>
      <p:sp>
        <p:nvSpPr>
          <p:cNvPr id="4" name="Title 3"/>
          <p:cNvSpPr>
            <a:spLocks noGrp="1"/>
          </p:cNvSpPr>
          <p:nvPr>
            <p:ph type="title"/>
          </p:nvPr>
        </p:nvSpPr>
        <p:spPr/>
        <p:txBody>
          <a:bodyPr/>
          <a:lstStyle/>
          <a:p>
            <a:endParaRPr lang="en-029" dirty="0"/>
          </a:p>
        </p:txBody>
      </p:sp>
      <p:pic>
        <p:nvPicPr>
          <p:cNvPr id="6146" name="Picture 2"/>
          <p:cNvPicPr>
            <a:picLocks noGrp="1" noChangeAspect="1" noChangeArrowheads="1"/>
          </p:cNvPicPr>
          <p:nvPr>
            <p:ph idx="1"/>
          </p:nvPr>
        </p:nvPicPr>
        <p:blipFill>
          <a:blip r:embed="rId3" cstate="print"/>
          <a:srcRect t="5263" r="26809" b="5263"/>
          <a:stretch>
            <a:fillRect/>
          </a:stretch>
        </p:blipFill>
        <p:spPr bwMode="auto">
          <a:xfrm>
            <a:off x="76200" y="98461"/>
            <a:ext cx="8747312" cy="6683339"/>
          </a:xfrm>
          <a:prstGeom prst="rect">
            <a:avLst/>
          </a:prstGeom>
          <a:noFill/>
          <a:ln w="9525">
            <a:solidFill>
              <a:schemeClr val="tx1"/>
            </a:solidFill>
            <a:miter lim="800000"/>
            <a:headEnd/>
            <a:tailEnd/>
          </a:ln>
        </p:spPr>
      </p:pic>
      <p:sp>
        <p:nvSpPr>
          <p:cNvPr id="6" name="Rectangle 5"/>
          <p:cNvSpPr/>
          <p:nvPr/>
        </p:nvSpPr>
        <p:spPr>
          <a:xfrm>
            <a:off x="7086600" y="240268"/>
            <a:ext cx="1563248" cy="369332"/>
          </a:xfrm>
          <a:prstGeom prst="rect">
            <a:avLst/>
          </a:prstGeom>
          <a:ln>
            <a:solidFill>
              <a:schemeClr val="tx1"/>
            </a:solidFill>
          </a:ln>
        </p:spPr>
        <p:txBody>
          <a:bodyPr wrap="none">
            <a:spAutoFit/>
          </a:bodyPr>
          <a:lstStyle/>
          <a:p>
            <a:r>
              <a:rPr lang="en-029" b="1" dirty="0" smtClean="0"/>
              <a:t>Results </a:t>
            </a:r>
            <a:r>
              <a:rPr lang="en-029" sz="1050" b="1" dirty="0" smtClean="0"/>
              <a:t>(cont’d)</a:t>
            </a:r>
            <a:endParaRPr lang="en-029"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029" dirty="0" smtClean="0"/>
              <a:t>Under current conditions </a:t>
            </a:r>
          </a:p>
          <a:p>
            <a:pPr lvl="1"/>
            <a:r>
              <a:rPr lang="en-029" dirty="0" smtClean="0"/>
              <a:t>Extreme water management interventions most likely to be effective in recovery of aquifers </a:t>
            </a:r>
          </a:p>
          <a:p>
            <a:pPr lvl="1"/>
            <a:r>
              <a:rPr lang="en-029" i="1" u="sng" dirty="0" smtClean="0"/>
              <a:t>Set by stakeholders (are targets objective, what was the main factor – the aquifer or way of life)</a:t>
            </a:r>
          </a:p>
          <a:p>
            <a:r>
              <a:rPr lang="en-029" dirty="0" smtClean="0"/>
              <a:t>Impact in socioeconomic variable not strong</a:t>
            </a:r>
          </a:p>
          <a:p>
            <a:pPr lvl="1"/>
            <a:r>
              <a:rPr lang="en-029" dirty="0" smtClean="0"/>
              <a:t>Extreme measures not considered</a:t>
            </a:r>
          </a:p>
          <a:p>
            <a:pPr lvl="1"/>
            <a:r>
              <a:rPr lang="en-029" dirty="0" smtClean="0"/>
              <a:t>Most crops in the area are trees and not annuals as simulated </a:t>
            </a:r>
            <a:endParaRPr lang="en-029" dirty="0" smtClean="0"/>
          </a:p>
          <a:p>
            <a:pPr lvl="1"/>
            <a:r>
              <a:rPr lang="en-029" dirty="0" smtClean="0"/>
              <a:t>Short </a:t>
            </a:r>
            <a:r>
              <a:rPr lang="en-029" dirty="0" smtClean="0"/>
              <a:t>term </a:t>
            </a:r>
            <a:r>
              <a:rPr lang="en-029" dirty="0" smtClean="0"/>
              <a:t>- impossible to restore aquifers to natural state</a:t>
            </a:r>
          </a:p>
          <a:p>
            <a:pPr lvl="1"/>
            <a:r>
              <a:rPr lang="en-029" dirty="0" smtClean="0"/>
              <a:t>Longer term – full recovery unlikely</a:t>
            </a:r>
          </a:p>
          <a:p>
            <a:pPr lvl="1"/>
            <a:r>
              <a:rPr lang="en-029" dirty="0" smtClean="0"/>
              <a:t>Interventions to reduce drawdown will negatively impact agricultural income </a:t>
            </a:r>
          </a:p>
        </p:txBody>
      </p:sp>
      <p:sp>
        <p:nvSpPr>
          <p:cNvPr id="3" name="Slide Number Placeholder 2"/>
          <p:cNvSpPr>
            <a:spLocks noGrp="1"/>
          </p:cNvSpPr>
          <p:nvPr>
            <p:ph type="sldNum" sz="quarter" idx="12"/>
          </p:nvPr>
        </p:nvSpPr>
        <p:spPr/>
        <p:txBody>
          <a:bodyPr/>
          <a:lstStyle/>
          <a:p>
            <a:fld id="{11A3AD10-A573-4178-B177-5E7076A33BB6}" type="slidenum">
              <a:rPr lang="en-029" smtClean="0"/>
              <a:t>15</a:t>
            </a:fld>
            <a:endParaRPr lang="en-029"/>
          </a:p>
        </p:txBody>
      </p:sp>
      <p:sp>
        <p:nvSpPr>
          <p:cNvPr id="4" name="Title 3"/>
          <p:cNvSpPr>
            <a:spLocks noGrp="1"/>
          </p:cNvSpPr>
          <p:nvPr>
            <p:ph type="title"/>
          </p:nvPr>
        </p:nvSpPr>
        <p:spPr/>
        <p:txBody>
          <a:bodyPr/>
          <a:lstStyle/>
          <a:p>
            <a:r>
              <a:rPr lang="en-029" dirty="0" smtClean="0"/>
              <a:t>Conclusion</a:t>
            </a:r>
            <a:endParaRPr lang="en-029"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029" dirty="0" smtClean="0"/>
              <a:t>THANK YOU</a:t>
            </a:r>
            <a:endParaRPr lang="en-029" dirty="0"/>
          </a:p>
        </p:txBody>
      </p:sp>
      <p:sp>
        <p:nvSpPr>
          <p:cNvPr id="3" name="Subtitle 2"/>
          <p:cNvSpPr>
            <a:spLocks noGrp="1"/>
          </p:cNvSpPr>
          <p:nvPr>
            <p:ph type="subTitle" idx="1"/>
          </p:nvPr>
        </p:nvSpPr>
        <p:spPr/>
        <p:txBody>
          <a:bodyPr/>
          <a:lstStyle/>
          <a:p>
            <a:r>
              <a:rPr lang="en-029" dirty="0" smtClean="0"/>
              <a:t>No Questions ?</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16</a:t>
            </a:fld>
            <a:endParaRPr lang="en-02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029" sz="3600" b="1" dirty="0" smtClean="0"/>
              <a:t>Integrated water resource management of overexploited </a:t>
            </a:r>
            <a:r>
              <a:rPr lang="en-029" sz="3600" b="1" dirty="0" err="1" smtClean="0"/>
              <a:t>hydrogeological</a:t>
            </a:r>
            <a:r>
              <a:rPr lang="en-029" sz="3600" b="1" dirty="0" smtClean="0"/>
              <a:t> systems using Object-Oriented Bayesian </a:t>
            </a:r>
            <a:r>
              <a:rPr lang="en-029" sz="3600" b="1" dirty="0" smtClean="0"/>
              <a:t>Networks</a:t>
            </a:r>
          </a:p>
          <a:p>
            <a:endParaRPr lang="en-029" dirty="0" smtClean="0"/>
          </a:p>
          <a:p>
            <a:pPr lvl="3"/>
            <a:r>
              <a:rPr lang="en-029" dirty="0" smtClean="0"/>
              <a:t>Molina, J. L., Bromley, J., </a:t>
            </a:r>
            <a:r>
              <a:rPr lang="en-029" dirty="0" err="1" smtClean="0"/>
              <a:t>García-Aróstegui</a:t>
            </a:r>
            <a:r>
              <a:rPr lang="en-029" dirty="0" smtClean="0"/>
              <a:t>, J. L., Sullivan, C., &amp; </a:t>
            </a:r>
            <a:r>
              <a:rPr lang="en-029" dirty="0" err="1" smtClean="0"/>
              <a:t>Benavente</a:t>
            </a:r>
            <a:r>
              <a:rPr lang="en-029" dirty="0" smtClean="0"/>
              <a:t>, J. (2010). Integrated water resources management of overexploited </a:t>
            </a:r>
            <a:r>
              <a:rPr lang="en-029" dirty="0" err="1" smtClean="0"/>
              <a:t>hydrogeological</a:t>
            </a:r>
            <a:r>
              <a:rPr lang="en-029" dirty="0" smtClean="0"/>
              <a:t> systems using Object-Oriented Bayesian Networks. </a:t>
            </a:r>
            <a:r>
              <a:rPr lang="en-029" i="1" dirty="0" smtClean="0"/>
              <a:t>Environmental Modelling &amp; Software</a:t>
            </a:r>
            <a:r>
              <a:rPr lang="en-029" dirty="0" smtClean="0"/>
              <a:t>, </a:t>
            </a:r>
            <a:r>
              <a:rPr lang="en-029" i="1" dirty="0" smtClean="0"/>
              <a:t>25</a:t>
            </a:r>
            <a:r>
              <a:rPr lang="en-029" dirty="0" smtClean="0"/>
              <a:t>(4), 383–397. doi:10.1016/j.envsoft.2009.10.007</a:t>
            </a:r>
          </a:p>
          <a:p>
            <a:endParaRPr lang="en-029" dirty="0"/>
          </a:p>
        </p:txBody>
      </p:sp>
      <p:sp>
        <p:nvSpPr>
          <p:cNvPr id="3" name="Title 2"/>
          <p:cNvSpPr>
            <a:spLocks noGrp="1"/>
          </p:cNvSpPr>
          <p:nvPr>
            <p:ph type="title"/>
          </p:nvPr>
        </p:nvSpPr>
        <p:spPr/>
        <p:txBody>
          <a:bodyPr/>
          <a:lstStyle/>
          <a:p>
            <a:r>
              <a:rPr lang="en-029" dirty="0" smtClean="0"/>
              <a:t>Article</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2</a:t>
            </a:fld>
            <a:endParaRPr lang="en-029"/>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029" dirty="0" smtClean="0">
                <a:latin typeface="Lucida Sans Unicode"/>
                <a:cs typeface="Lucida Sans Unicode"/>
              </a:rPr>
              <a:t>↑</a:t>
            </a:r>
            <a:r>
              <a:rPr lang="en-029" dirty="0" smtClean="0"/>
              <a:t>demand = </a:t>
            </a:r>
            <a:r>
              <a:rPr lang="en-029" dirty="0" smtClean="0">
                <a:latin typeface="Lucida Sans Unicode"/>
                <a:cs typeface="Lucida Sans Unicode"/>
              </a:rPr>
              <a:t>↑consumption = management</a:t>
            </a:r>
          </a:p>
          <a:p>
            <a:r>
              <a:rPr lang="en-029" dirty="0" smtClean="0">
                <a:latin typeface="Lucida Sans Unicode"/>
                <a:cs typeface="Lucida Sans Unicode"/>
              </a:rPr>
              <a:t>↓ supply = scarcity </a:t>
            </a:r>
          </a:p>
          <a:p>
            <a:r>
              <a:rPr lang="en-029" dirty="0" smtClean="0">
                <a:latin typeface="Lucida Sans Unicode"/>
                <a:cs typeface="Lucida Sans Unicode"/>
              </a:rPr>
              <a:t>Water Framework Directive (EC)</a:t>
            </a:r>
          </a:p>
          <a:p>
            <a:pPr lvl="1"/>
            <a:r>
              <a:rPr lang="en-029" dirty="0" smtClean="0">
                <a:latin typeface="Lucida Sans Unicode"/>
                <a:cs typeface="Lucida Sans Unicode"/>
              </a:rPr>
              <a:t>Adopt sustainability</a:t>
            </a:r>
          </a:p>
          <a:p>
            <a:pPr lvl="1"/>
            <a:r>
              <a:rPr lang="en-029" dirty="0" smtClean="0">
                <a:latin typeface="Lucida Sans Unicode"/>
                <a:cs typeface="Lucida Sans Unicode"/>
              </a:rPr>
              <a:t>Prepare Water Basin Management Plans by 2009 </a:t>
            </a:r>
            <a:endParaRPr lang="en-029" dirty="0" smtClean="0"/>
          </a:p>
          <a:p>
            <a:r>
              <a:rPr lang="en-029" dirty="0" smtClean="0">
                <a:cs typeface="Lucida Sans Unicode"/>
              </a:rPr>
              <a:t>Complex systems = IWRM</a:t>
            </a:r>
          </a:p>
          <a:p>
            <a:r>
              <a:rPr lang="en-029" dirty="0" smtClean="0"/>
              <a:t>Integrated Water Resource Management</a:t>
            </a:r>
          </a:p>
          <a:p>
            <a:pPr lvl="1"/>
            <a:r>
              <a:rPr lang="en-029" dirty="0" smtClean="0"/>
              <a:t>“a </a:t>
            </a:r>
            <a:r>
              <a:rPr lang="en-029" dirty="0" smtClean="0"/>
              <a:t>process which promotes the coordinated development and management of water, land and related resources in order to maximise economic and social welfare in an equitable manner without compromising the sustainability of vital ecosystems and the </a:t>
            </a:r>
            <a:r>
              <a:rPr lang="en-029" dirty="0" smtClean="0"/>
              <a:t>environment</a:t>
            </a:r>
          </a:p>
          <a:p>
            <a:pPr lvl="1" algn="r">
              <a:buNone/>
            </a:pPr>
            <a:r>
              <a:rPr lang="en-029" sz="1100" dirty="0" smtClean="0"/>
              <a:t>(World Water Partners - </a:t>
            </a:r>
            <a:r>
              <a:rPr lang="en-029" sz="1100" dirty="0" smtClean="0">
                <a:hlinkClick r:id="rId3"/>
              </a:rPr>
              <a:t>http://www.gwp.org/en/The-Challenge/What-is-IWRM/</a:t>
            </a:r>
            <a:r>
              <a:rPr lang="en-029" sz="1100" dirty="0" smtClean="0"/>
              <a:t>) </a:t>
            </a:r>
          </a:p>
          <a:p>
            <a:pPr lvl="1"/>
            <a:endParaRPr lang="en-029" dirty="0"/>
          </a:p>
        </p:txBody>
      </p:sp>
      <p:sp>
        <p:nvSpPr>
          <p:cNvPr id="3" name="Title 2"/>
          <p:cNvSpPr>
            <a:spLocks noGrp="1"/>
          </p:cNvSpPr>
          <p:nvPr>
            <p:ph type="title"/>
          </p:nvPr>
        </p:nvSpPr>
        <p:spPr/>
        <p:txBody>
          <a:bodyPr/>
          <a:lstStyle/>
          <a:p>
            <a:r>
              <a:rPr lang="en-029" dirty="0" smtClean="0"/>
              <a:t>Background	</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3</a:t>
            </a:fld>
            <a:endParaRPr lang="en-029"/>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smtClean="0"/>
              <a:t>“Show an Object-Oriented Bayesian Network (OBBN) model which was developed to assess the impact of a range of management interventions identified during the study</a:t>
            </a:r>
          </a:p>
          <a:p>
            <a:endParaRPr lang="en-029" dirty="0" smtClean="0"/>
          </a:p>
          <a:p>
            <a:r>
              <a:rPr lang="en-029" dirty="0" smtClean="0"/>
              <a:t>Present results obtained through its application”</a:t>
            </a:r>
            <a:endParaRPr lang="en-029" dirty="0"/>
          </a:p>
        </p:txBody>
      </p:sp>
      <p:sp>
        <p:nvSpPr>
          <p:cNvPr id="3" name="Title 2"/>
          <p:cNvSpPr>
            <a:spLocks noGrp="1"/>
          </p:cNvSpPr>
          <p:nvPr>
            <p:ph type="title"/>
          </p:nvPr>
        </p:nvSpPr>
        <p:spPr/>
        <p:txBody>
          <a:bodyPr/>
          <a:lstStyle/>
          <a:p>
            <a:r>
              <a:rPr lang="en-029" dirty="0" smtClean="0"/>
              <a:t>Aim of Paper	</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4</a:t>
            </a:fld>
            <a:endParaRPr lang="en-029"/>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10000"/>
          </a:bodyPr>
          <a:lstStyle/>
          <a:p>
            <a:r>
              <a:rPr lang="en-029" dirty="0" smtClean="0"/>
              <a:t>Type of Decision Support System (DSS)</a:t>
            </a:r>
          </a:p>
          <a:p>
            <a:r>
              <a:rPr lang="en-029" dirty="0" smtClean="0"/>
              <a:t>Probability theory based on </a:t>
            </a:r>
            <a:r>
              <a:rPr lang="en-029" dirty="0" err="1" smtClean="0"/>
              <a:t>Bayes</a:t>
            </a:r>
            <a:r>
              <a:rPr lang="en-029" dirty="0" smtClean="0"/>
              <a:t> rule</a:t>
            </a:r>
          </a:p>
          <a:p>
            <a:r>
              <a:rPr lang="en-029" dirty="0" smtClean="0"/>
              <a:t>Involves “nodes that represent random variables that interact with others” – connections</a:t>
            </a:r>
          </a:p>
          <a:p>
            <a:r>
              <a:rPr lang="en-029" dirty="0" smtClean="0"/>
              <a:t>Three main elements </a:t>
            </a:r>
          </a:p>
          <a:p>
            <a:pPr lvl="1"/>
            <a:r>
              <a:rPr lang="en-029" dirty="0" smtClean="0"/>
              <a:t>a </a:t>
            </a:r>
            <a:r>
              <a:rPr lang="en-029" dirty="0" smtClean="0"/>
              <a:t>set of variables that represent the factors relevant to a particular environmental system or problem; </a:t>
            </a:r>
          </a:p>
          <a:p>
            <a:pPr lvl="1"/>
            <a:r>
              <a:rPr lang="en-029" dirty="0" smtClean="0"/>
              <a:t>the </a:t>
            </a:r>
            <a:r>
              <a:rPr lang="en-029" dirty="0" smtClean="0"/>
              <a:t>relationships between these variables that quantify the links between variables and </a:t>
            </a:r>
          </a:p>
          <a:p>
            <a:pPr lvl="1"/>
            <a:r>
              <a:rPr lang="en-029" dirty="0" smtClean="0"/>
              <a:t>the </a:t>
            </a:r>
            <a:r>
              <a:rPr lang="en-029" dirty="0" smtClean="0"/>
              <a:t>set of conditional probability tables (CPTs) that quantify the links between variables and are used to calculate the state of nodes. </a:t>
            </a:r>
            <a:endParaRPr lang="en-029" dirty="0" smtClean="0"/>
          </a:p>
          <a:p>
            <a:pPr lvl="2"/>
            <a:r>
              <a:rPr lang="en-029" dirty="0" smtClean="0"/>
              <a:t>The </a:t>
            </a:r>
            <a:r>
              <a:rPr lang="en-029" dirty="0" smtClean="0"/>
              <a:t>first two elements form a Bayesian Diagram and the addition of the third forms a full network.</a:t>
            </a:r>
            <a:endParaRPr lang="en-029" dirty="0"/>
          </a:p>
        </p:txBody>
      </p:sp>
      <p:sp>
        <p:nvSpPr>
          <p:cNvPr id="3" name="Title 2"/>
          <p:cNvSpPr>
            <a:spLocks noGrp="1"/>
          </p:cNvSpPr>
          <p:nvPr>
            <p:ph type="title"/>
          </p:nvPr>
        </p:nvSpPr>
        <p:spPr/>
        <p:txBody>
          <a:bodyPr/>
          <a:lstStyle/>
          <a:p>
            <a:r>
              <a:rPr lang="en-029" dirty="0" smtClean="0"/>
              <a:t>What is a OOBN</a:t>
            </a:r>
            <a:endParaRPr lang="en-029" dirty="0"/>
          </a:p>
        </p:txBody>
      </p:sp>
      <p:sp>
        <p:nvSpPr>
          <p:cNvPr id="4" name="Slide Number Placeholder 3"/>
          <p:cNvSpPr>
            <a:spLocks noGrp="1"/>
          </p:cNvSpPr>
          <p:nvPr>
            <p:ph type="sldNum" sz="quarter" idx="12"/>
          </p:nvPr>
        </p:nvSpPr>
        <p:spPr/>
        <p:txBody>
          <a:bodyPr/>
          <a:lstStyle/>
          <a:p>
            <a:fld id="{11A3AD10-A573-4178-B177-5E7076A33BB6}" type="slidenum">
              <a:rPr lang="en-029" smtClean="0"/>
              <a:t>5</a:t>
            </a:fld>
            <a:endParaRPr lang="en-029"/>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1"/>
            <a:ext cx="2971800" cy="2743200"/>
          </a:xfrm>
          <a:ln>
            <a:solidFill>
              <a:schemeClr val="tx1"/>
            </a:solidFill>
          </a:ln>
        </p:spPr>
        <p:txBody>
          <a:bodyPr>
            <a:normAutofit/>
          </a:bodyPr>
          <a:lstStyle/>
          <a:p>
            <a:r>
              <a:rPr lang="en-029" sz="2400" dirty="0" smtClean="0"/>
              <a:t>Population of 58,000</a:t>
            </a:r>
          </a:p>
          <a:p>
            <a:r>
              <a:rPr lang="en-029" sz="2400" dirty="0" smtClean="0"/>
              <a:t>Economy </a:t>
            </a:r>
          </a:p>
          <a:p>
            <a:pPr lvl="1"/>
            <a:r>
              <a:rPr lang="en-029" sz="2400" dirty="0" smtClean="0"/>
              <a:t>Agriculture</a:t>
            </a:r>
          </a:p>
          <a:p>
            <a:pPr lvl="1"/>
            <a:r>
              <a:rPr lang="en-029" sz="2400" dirty="0" smtClean="0"/>
              <a:t>Tourism</a:t>
            </a:r>
          </a:p>
          <a:p>
            <a:endParaRPr lang="en-029" sz="2400" dirty="0"/>
          </a:p>
        </p:txBody>
      </p:sp>
      <p:sp>
        <p:nvSpPr>
          <p:cNvPr id="3" name="Slide Number Placeholder 2"/>
          <p:cNvSpPr>
            <a:spLocks noGrp="1"/>
          </p:cNvSpPr>
          <p:nvPr>
            <p:ph type="sldNum" sz="quarter" idx="12"/>
          </p:nvPr>
        </p:nvSpPr>
        <p:spPr/>
        <p:txBody>
          <a:bodyPr/>
          <a:lstStyle/>
          <a:p>
            <a:fld id="{11A3AD10-A573-4178-B177-5E7076A33BB6}" type="slidenum">
              <a:rPr lang="en-029" smtClean="0"/>
              <a:t>6</a:t>
            </a:fld>
            <a:endParaRPr lang="en-029"/>
          </a:p>
        </p:txBody>
      </p:sp>
      <p:sp>
        <p:nvSpPr>
          <p:cNvPr id="4" name="Title 3"/>
          <p:cNvSpPr>
            <a:spLocks noGrp="1"/>
          </p:cNvSpPr>
          <p:nvPr>
            <p:ph type="title"/>
          </p:nvPr>
        </p:nvSpPr>
        <p:spPr>
          <a:xfrm>
            <a:off x="152400" y="274638"/>
            <a:ext cx="3124200" cy="1143000"/>
          </a:xfrm>
        </p:spPr>
        <p:txBody>
          <a:bodyPr/>
          <a:lstStyle/>
          <a:p>
            <a:r>
              <a:rPr lang="en-029" dirty="0" smtClean="0"/>
              <a:t>Study Area</a:t>
            </a:r>
            <a:endParaRPr lang="en-029" dirty="0"/>
          </a:p>
        </p:txBody>
      </p:sp>
      <p:pic>
        <p:nvPicPr>
          <p:cNvPr id="2050" name="Picture 2"/>
          <p:cNvPicPr>
            <a:picLocks noChangeAspect="1" noChangeArrowheads="1"/>
          </p:cNvPicPr>
          <p:nvPr/>
        </p:nvPicPr>
        <p:blipFill>
          <a:blip r:embed="rId3" cstate="print"/>
          <a:srcRect/>
          <a:stretch>
            <a:fillRect/>
          </a:stretch>
        </p:blipFill>
        <p:spPr bwMode="auto">
          <a:xfrm>
            <a:off x="3200400" y="685800"/>
            <a:ext cx="5887035" cy="40386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47895" t="14416" b="4770"/>
          <a:stretch>
            <a:fillRect/>
          </a:stretch>
        </p:blipFill>
        <p:spPr bwMode="auto">
          <a:xfrm>
            <a:off x="228600" y="4270353"/>
            <a:ext cx="2895600" cy="2511447"/>
          </a:xfrm>
          <a:prstGeom prst="rect">
            <a:avLst/>
          </a:prstGeom>
          <a:noFill/>
          <a:ln w="9525">
            <a:solidFill>
              <a:schemeClr val="tx1"/>
            </a:solidFill>
            <a:miter lim="800000"/>
            <a:headEnd/>
            <a:tailEnd/>
          </a:ln>
        </p:spPr>
      </p:pic>
      <p:sp>
        <p:nvSpPr>
          <p:cNvPr id="7" name="Content Placeholder 1"/>
          <p:cNvSpPr txBox="1">
            <a:spLocks/>
          </p:cNvSpPr>
          <p:nvPr/>
        </p:nvSpPr>
        <p:spPr>
          <a:xfrm>
            <a:off x="3352800" y="4876800"/>
            <a:ext cx="5257800" cy="1828800"/>
          </a:xfrm>
          <a:prstGeom prst="rect">
            <a:avLst/>
          </a:prstGeom>
          <a:ln>
            <a:solidFill>
              <a:schemeClr val="tx1"/>
            </a:solidFill>
          </a:ln>
        </p:spPr>
        <p:txBody>
          <a:bodyPr vert="horz">
            <a:normAutofit fontScale="925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029" sz="2400" dirty="0" smtClean="0"/>
              <a:t>Summer dry period – low surface water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029" sz="2400" b="0" i="0" u="none" strike="noStrike" kern="1200" cap="none" spc="0" normalizeH="0" baseline="0" noProof="0" dirty="0" smtClean="0">
                <a:ln>
                  <a:noFill/>
                </a:ln>
                <a:solidFill>
                  <a:schemeClr val="tx1"/>
                </a:solidFill>
                <a:effectLst/>
                <a:uLnTx/>
                <a:uFillTx/>
                <a:latin typeface="+mn-lt"/>
                <a:ea typeface="+mn-ea"/>
                <a:cs typeface="+mn-cs"/>
              </a:rPr>
              <a:t>Exploitation</a:t>
            </a:r>
            <a:r>
              <a:rPr kumimoji="0" lang="en-029" sz="2400" b="0" i="0" u="none" strike="noStrike" kern="1200" cap="none" spc="0" normalizeH="0" noProof="0" dirty="0" smtClean="0">
                <a:ln>
                  <a:noFill/>
                </a:ln>
                <a:solidFill>
                  <a:schemeClr val="tx1"/>
                </a:solidFill>
                <a:effectLst/>
                <a:uLnTx/>
                <a:uFillTx/>
                <a:latin typeface="+mn-lt"/>
                <a:ea typeface="+mn-ea"/>
                <a:cs typeface="+mn-cs"/>
              </a:rPr>
              <a:t> of groundwater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029" sz="2400" dirty="0" smtClean="0"/>
              <a:t>Demand currently exceeds supply</a:t>
            </a:r>
            <a:endParaRPr kumimoji="0" lang="en-029"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029" dirty="0" err="1" smtClean="0"/>
              <a:t>Hydrogeological</a:t>
            </a:r>
            <a:r>
              <a:rPr lang="en-029" dirty="0" smtClean="0"/>
              <a:t> study </a:t>
            </a:r>
          </a:p>
          <a:p>
            <a:pPr lvl="1"/>
            <a:r>
              <a:rPr lang="en-029" dirty="0" smtClean="0"/>
              <a:t>Four Aquifers</a:t>
            </a:r>
          </a:p>
          <a:p>
            <a:pPr lvl="2"/>
            <a:r>
              <a:rPr lang="en-029" dirty="0" smtClean="0"/>
              <a:t>Annual water budget </a:t>
            </a:r>
          </a:p>
          <a:p>
            <a:pPr lvl="3"/>
            <a:r>
              <a:rPr lang="en-029" dirty="0" smtClean="0"/>
              <a:t>Recharge, actual pumping, storage variation, total drawdown since natural regime average water table depletion rate during last ten </a:t>
            </a:r>
            <a:r>
              <a:rPr lang="en-029" dirty="0" smtClean="0"/>
              <a:t>years (-</a:t>
            </a:r>
            <a:r>
              <a:rPr lang="en-029" dirty="0" err="1" smtClean="0"/>
              <a:t>ve</a:t>
            </a:r>
            <a:r>
              <a:rPr lang="en-029" dirty="0" smtClean="0"/>
              <a:t>)</a:t>
            </a:r>
          </a:p>
          <a:p>
            <a:r>
              <a:rPr lang="en-029" dirty="0" smtClean="0"/>
              <a:t>Groundwater flux model for each aquifer using MODFLOW </a:t>
            </a:r>
          </a:p>
          <a:p>
            <a:pPr lvl="1"/>
            <a:r>
              <a:rPr lang="en-029" dirty="0" smtClean="0"/>
              <a:t>Input for DSS</a:t>
            </a:r>
          </a:p>
          <a:p>
            <a:pPr lvl="2"/>
            <a:endParaRPr lang="en-029" dirty="0" smtClean="0"/>
          </a:p>
        </p:txBody>
      </p:sp>
      <p:sp>
        <p:nvSpPr>
          <p:cNvPr id="3" name="Slide Number Placeholder 2"/>
          <p:cNvSpPr>
            <a:spLocks noGrp="1"/>
          </p:cNvSpPr>
          <p:nvPr>
            <p:ph type="sldNum" sz="quarter" idx="12"/>
          </p:nvPr>
        </p:nvSpPr>
        <p:spPr/>
        <p:txBody>
          <a:bodyPr/>
          <a:lstStyle/>
          <a:p>
            <a:fld id="{11A3AD10-A573-4178-B177-5E7076A33BB6}" type="slidenum">
              <a:rPr lang="en-029" smtClean="0"/>
              <a:t>7</a:t>
            </a:fld>
            <a:endParaRPr lang="en-029"/>
          </a:p>
        </p:txBody>
      </p:sp>
      <p:sp>
        <p:nvSpPr>
          <p:cNvPr id="4" name="Title 3"/>
          <p:cNvSpPr>
            <a:spLocks noGrp="1"/>
          </p:cNvSpPr>
          <p:nvPr>
            <p:ph type="title"/>
          </p:nvPr>
        </p:nvSpPr>
        <p:spPr/>
        <p:txBody>
          <a:bodyPr/>
          <a:lstStyle/>
          <a:p>
            <a:r>
              <a:rPr lang="en-029" dirty="0" smtClean="0"/>
              <a:t>Methodology	</a:t>
            </a:r>
            <a:endParaRPr lang="en-029"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029" dirty="0" smtClean="0"/>
              <a:t>Socio-economic study</a:t>
            </a:r>
          </a:p>
          <a:p>
            <a:pPr lvl="1"/>
            <a:r>
              <a:rPr lang="en-029" dirty="0" smtClean="0"/>
              <a:t>Uses and demand for water</a:t>
            </a:r>
          </a:p>
          <a:p>
            <a:pPr lvl="1"/>
            <a:r>
              <a:rPr lang="en-029" dirty="0" smtClean="0"/>
              <a:t>Repercussions on local society and economy</a:t>
            </a:r>
          </a:p>
          <a:p>
            <a:pPr lvl="2"/>
            <a:r>
              <a:rPr lang="en-029" dirty="0" smtClean="0"/>
              <a:t>Available data</a:t>
            </a:r>
          </a:p>
          <a:p>
            <a:pPr lvl="2"/>
            <a:r>
              <a:rPr lang="en-029" dirty="0" smtClean="0"/>
              <a:t>Model of 22 crops developed to assess relationship between agro-economy and groundwater availability</a:t>
            </a:r>
          </a:p>
          <a:p>
            <a:pPr lvl="2"/>
            <a:r>
              <a:rPr lang="en-029" dirty="0" smtClean="0"/>
              <a:t>Extraction costs</a:t>
            </a:r>
          </a:p>
          <a:p>
            <a:endParaRPr lang="en-029" dirty="0" smtClean="0"/>
          </a:p>
          <a:p>
            <a:r>
              <a:rPr lang="en-029" dirty="0" smtClean="0"/>
              <a:t>Stakeholder involvement</a:t>
            </a:r>
          </a:p>
          <a:p>
            <a:pPr lvl="1"/>
            <a:r>
              <a:rPr lang="en-029" dirty="0" smtClean="0"/>
              <a:t>Interviews, surveys, questionnaires and general meetings</a:t>
            </a:r>
          </a:p>
          <a:p>
            <a:pPr lvl="1"/>
            <a:r>
              <a:rPr lang="en-029" dirty="0" smtClean="0"/>
              <a:t>Develop DSS</a:t>
            </a:r>
            <a:endParaRPr lang="en-029" dirty="0" smtClean="0"/>
          </a:p>
          <a:p>
            <a:endParaRPr lang="en-029" dirty="0" smtClean="0"/>
          </a:p>
          <a:p>
            <a:pPr lvl="1">
              <a:buNone/>
            </a:pPr>
            <a:endParaRPr lang="en-029" dirty="0" smtClean="0"/>
          </a:p>
          <a:p>
            <a:pPr lvl="1"/>
            <a:endParaRPr lang="en-029" dirty="0" smtClean="0"/>
          </a:p>
        </p:txBody>
      </p:sp>
      <p:sp>
        <p:nvSpPr>
          <p:cNvPr id="3" name="Slide Number Placeholder 2"/>
          <p:cNvSpPr>
            <a:spLocks noGrp="1"/>
          </p:cNvSpPr>
          <p:nvPr>
            <p:ph type="sldNum" sz="quarter" idx="12"/>
          </p:nvPr>
        </p:nvSpPr>
        <p:spPr/>
        <p:txBody>
          <a:bodyPr/>
          <a:lstStyle/>
          <a:p>
            <a:fld id="{11A3AD10-A573-4178-B177-5E7076A33BB6}" type="slidenum">
              <a:rPr lang="en-029" smtClean="0"/>
              <a:t>8</a:t>
            </a:fld>
            <a:endParaRPr lang="en-029"/>
          </a:p>
        </p:txBody>
      </p:sp>
      <p:sp>
        <p:nvSpPr>
          <p:cNvPr id="4" name="Title 3"/>
          <p:cNvSpPr>
            <a:spLocks noGrp="1"/>
          </p:cNvSpPr>
          <p:nvPr>
            <p:ph type="title"/>
          </p:nvPr>
        </p:nvSpPr>
        <p:spPr/>
        <p:txBody>
          <a:bodyPr/>
          <a:lstStyle/>
          <a:p>
            <a:r>
              <a:rPr lang="en-029" dirty="0" smtClean="0"/>
              <a:t>Methodology </a:t>
            </a:r>
            <a:r>
              <a:rPr lang="en-029" sz="2400" dirty="0" smtClean="0"/>
              <a:t>(cont’d)</a:t>
            </a:r>
            <a:r>
              <a:rPr lang="en-029" dirty="0" smtClean="0"/>
              <a:t>	</a:t>
            </a:r>
            <a:endParaRPr lang="en-029"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A3AD10-A573-4178-B177-5E7076A33BB6}" type="slidenum">
              <a:rPr lang="en-029" smtClean="0"/>
              <a:t>9</a:t>
            </a:fld>
            <a:endParaRPr lang="en-029"/>
          </a:p>
        </p:txBody>
      </p:sp>
      <p:sp>
        <p:nvSpPr>
          <p:cNvPr id="4" name="Title 3"/>
          <p:cNvSpPr>
            <a:spLocks noGrp="1"/>
          </p:cNvSpPr>
          <p:nvPr>
            <p:ph type="title"/>
          </p:nvPr>
        </p:nvSpPr>
        <p:spPr/>
        <p:txBody>
          <a:bodyPr/>
          <a:lstStyle/>
          <a:p>
            <a:r>
              <a:rPr lang="en-029" dirty="0" smtClean="0"/>
              <a:t>Methodology </a:t>
            </a:r>
            <a:r>
              <a:rPr lang="en-029" sz="2400" dirty="0" smtClean="0"/>
              <a:t>(cont’d) </a:t>
            </a:r>
            <a:r>
              <a:rPr lang="en-029" sz="2400" dirty="0" smtClean="0"/>
              <a:t>- </a:t>
            </a:r>
            <a:r>
              <a:rPr lang="en-029" dirty="0" smtClean="0"/>
              <a:t>The Model</a:t>
            </a:r>
            <a:endParaRPr lang="en-029"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46202" y="1752601"/>
            <a:ext cx="6878523" cy="3320256"/>
          </a:xfrm>
          <a:prstGeom prst="rect">
            <a:avLst/>
          </a:prstGeom>
          <a:noFill/>
          <a:ln w="9525">
            <a:noFill/>
            <a:miter lim="800000"/>
            <a:headEnd/>
            <a:tailEnd/>
          </a:ln>
        </p:spPr>
      </p:pic>
      <p:sp>
        <p:nvSpPr>
          <p:cNvPr id="7" name="Rectangle 6"/>
          <p:cNvSpPr/>
          <p:nvPr/>
        </p:nvSpPr>
        <p:spPr>
          <a:xfrm>
            <a:off x="762000" y="5257800"/>
            <a:ext cx="2803973" cy="276999"/>
          </a:xfrm>
          <a:prstGeom prst="rect">
            <a:avLst/>
          </a:prstGeom>
        </p:spPr>
        <p:txBody>
          <a:bodyPr wrap="none">
            <a:spAutoFit/>
          </a:bodyPr>
          <a:lstStyle/>
          <a:p>
            <a:r>
              <a:rPr lang="en-029" sz="1200" dirty="0" smtClean="0"/>
              <a:t>Fig. 5. Scheme of the whole model.</a:t>
            </a:r>
            <a:endParaRPr lang="en-029"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44D26"/>
      </a:dk2>
      <a:lt2>
        <a:srgbClr val="FEFAC9"/>
      </a:lt2>
      <a:accent1>
        <a:srgbClr val="92D050"/>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TotalTime>
  <Words>642</Words>
  <Application>Microsoft Office PowerPoint</Application>
  <PresentationFormat>On-screen Show (4:3)</PresentationFormat>
  <Paragraphs>123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WATER RESOURCE MANAGEMENT ARTICLE REVIEW</vt:lpstr>
      <vt:lpstr>Article</vt:lpstr>
      <vt:lpstr>Background </vt:lpstr>
      <vt:lpstr>Aim of Paper </vt:lpstr>
      <vt:lpstr>What is a OOBN</vt:lpstr>
      <vt:lpstr>Study Area</vt:lpstr>
      <vt:lpstr>Methodology </vt:lpstr>
      <vt:lpstr>Methodology (cont’d) </vt:lpstr>
      <vt:lpstr>Methodology (cont’d) - The Model</vt:lpstr>
      <vt:lpstr>Methodology (cont’d)  - BN Structure</vt:lpstr>
      <vt:lpstr>Methodology (cont’d) – DSS Validation</vt:lpstr>
      <vt:lpstr>Results  of Simulations</vt:lpstr>
      <vt:lpstr>Results (cont’d) </vt:lpstr>
      <vt:lpstr>Slide 14</vt:lpstr>
      <vt:lpstr>Conclusion</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 MANAGEMENT ARTICLE REVIEW</dc:title>
  <dc:creator>Allison</dc:creator>
  <cp:lastModifiedBy>Allison</cp:lastModifiedBy>
  <cp:revision>62</cp:revision>
  <dcterms:created xsi:type="dcterms:W3CDTF">2012-04-24T10:24:10Z</dcterms:created>
  <dcterms:modified xsi:type="dcterms:W3CDTF">2012-04-24T13:19:39Z</dcterms:modified>
</cp:coreProperties>
</file>