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71" r:id="rId5"/>
    <p:sldId id="270" r:id="rId6"/>
    <p:sldId id="263" r:id="rId7"/>
    <p:sldId id="262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F059B-5FD1-46FE-94F2-F2EDE98B751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7559-2C43-4A34-BA08-2C11080E65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7559-2C43-4A34-BA08-2C11080E657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8D50-3AC7-4653-8EF3-2AFD64147239}" type="datetimeFigureOut">
              <a:rPr lang="en-US" smtClean="0"/>
              <a:t>4/1/2012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B786-2152-4109-B74B-F9BB08721A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upload.wikimedia.org/wikipedia/en/thumb/e/e3/GMU_logo.svg/170px-GMU_logo.svg.png&amp;imgrefurl=http://en.wikipedia.org/wiki/George_Mason_University&amp;usg=__KrajKSaLJZY7INrApaOUhYdgx3o=&amp;h=112&amp;w=170&amp;sz=9&amp;hl=en&amp;start=12&amp;zoom=1&amp;tbnid=6fo_8neZaRPJgM:&amp;tbnh=65&amp;tbnw=99&amp;ei=Ttl5T8GzMoLz0gHT7f2wDQ&amp;prev=/search%3Fq%3Dgeorge%2Bmason%2Buniversity%26um%3D1%26hl%3Den%26sa%3DN%26gbv%3D2%26tbm%3Disch&amp;um=1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upload.wikimedia.org/wikipedia/en/thumb/e/e3/GMU_logo.svg/170px-GMU_logo.svg.png&amp;imgrefurl=http://en.wikipedia.org/wiki/George_Mason_University&amp;usg=__KrajKSaLJZY7INrApaOUhYdgx3o=&amp;h=112&amp;w=170&amp;sz=9&amp;hl=en&amp;start=12&amp;zoom=1&amp;tbnid=6fo_8neZaRPJgM:&amp;tbnh=65&amp;tbnw=99&amp;ei=Ttl5T8GzMoLz0gHT7f2wDQ&amp;prev=/search%3Fq%3Dgeorge%2Bmason%2Buniversity%26um%3D1%26hl%3Den%26sa%3DN%26gbv%3D2%26tbm%3Disch&amp;um=1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climate.lanl.gov/Models/POP/images/tripolegri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2000"/>
          </a:blip>
          <a:srcRect/>
          <a:stretch>
            <a:fillRect/>
          </a:stretch>
        </p:blipFill>
        <p:spPr bwMode="auto">
          <a:xfrm>
            <a:off x="914400" y="-227871"/>
            <a:ext cx="7251700" cy="72382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848600" cy="3048000"/>
          </a:xfrm>
        </p:spPr>
        <p:txBody>
          <a:bodyPr>
            <a:normAutofit fontScale="90000"/>
          </a:bodyPr>
          <a:lstStyle/>
          <a:p>
            <a:r>
              <a:rPr lang="en-US" sz="5300" b="1" baseline="0" dirty="0" smtClean="0">
                <a:latin typeface="AdvGulliv-R"/>
              </a:rPr>
              <a:t>The effect </a:t>
            </a:r>
            <a:br>
              <a:rPr lang="en-US" sz="5300" b="1" baseline="0" dirty="0" smtClean="0">
                <a:latin typeface="AdvGulliv-R"/>
              </a:rPr>
            </a:br>
            <a:r>
              <a:rPr lang="en-US" sz="5300" b="1" baseline="0" dirty="0" smtClean="0">
                <a:latin typeface="AdvGulliv-R"/>
              </a:rPr>
              <a:t>of ocean tides </a:t>
            </a:r>
            <a:br>
              <a:rPr lang="en-US" sz="5300" b="1" baseline="0" dirty="0" smtClean="0">
                <a:latin typeface="AdvGulliv-R"/>
              </a:rPr>
            </a:br>
            <a:r>
              <a:rPr lang="en-US" sz="5300" b="1" baseline="0" dirty="0" smtClean="0">
                <a:latin typeface="AdvGulliv-R"/>
              </a:rPr>
              <a:t>on a climate </a:t>
            </a:r>
            <a:br>
              <a:rPr lang="en-US" sz="5300" b="1" baseline="0" dirty="0" smtClean="0">
                <a:latin typeface="AdvGulliv-R"/>
              </a:rPr>
            </a:br>
            <a:r>
              <a:rPr lang="en-US" sz="5300" b="1" baseline="0" dirty="0" smtClean="0">
                <a:latin typeface="AdvGulliv-R"/>
              </a:rPr>
              <a:t>model simulation</a:t>
            </a:r>
            <a:r>
              <a:rPr lang="en-US" b="1" baseline="0" dirty="0" smtClean="0">
                <a:latin typeface="AdvGulliv-R"/>
              </a:rPr>
              <a:t/>
            </a:r>
            <a:br>
              <a:rPr lang="en-US" b="1" baseline="0" dirty="0" smtClean="0">
                <a:latin typeface="AdvGulliv-R"/>
              </a:rPr>
            </a:br>
            <a:r>
              <a:rPr lang="en-US" sz="2700" baseline="0" dirty="0" smtClean="0">
                <a:latin typeface="AdvGulliv-R"/>
              </a:rPr>
              <a:t/>
            </a:r>
            <a:br>
              <a:rPr lang="en-US" sz="2700" baseline="0" dirty="0" smtClean="0">
                <a:latin typeface="AdvGulliv-R"/>
              </a:rPr>
            </a:br>
            <a:r>
              <a:rPr lang="en-US" sz="3100" i="1" dirty="0" smtClean="0"/>
              <a:t>Ocean </a:t>
            </a:r>
            <a:r>
              <a:rPr lang="en-US" sz="3100" i="1" dirty="0" err="1"/>
              <a:t>Modelling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 smtClean="0"/>
              <a:t>September, 2010</a:t>
            </a:r>
            <a:r>
              <a:rPr lang="en-US" sz="2800" baseline="0" dirty="0" smtClean="0">
                <a:latin typeface="AdvGulliv-R"/>
              </a:rPr>
              <a:t/>
            </a:r>
            <a:br>
              <a:rPr lang="en-US" sz="2800" baseline="0" dirty="0" smtClean="0">
                <a:latin typeface="AdvGulliv-R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77000" cy="1752600"/>
          </a:xfrm>
        </p:spPr>
        <p:txBody>
          <a:bodyPr/>
          <a:lstStyle/>
          <a:p>
            <a:r>
              <a:rPr lang="en-US" sz="2800" dirty="0"/>
              <a:t>M. </a:t>
            </a:r>
            <a:r>
              <a:rPr lang="en-US" sz="2800" dirty="0" err="1" smtClean="0"/>
              <a:t>Müller</a:t>
            </a:r>
            <a:r>
              <a:rPr lang="en-US" sz="2800" dirty="0" smtClean="0"/>
              <a:t>, </a:t>
            </a:r>
            <a:r>
              <a:rPr lang="en-US" sz="2800" dirty="0"/>
              <a:t>H. </a:t>
            </a:r>
            <a:r>
              <a:rPr lang="en-US" sz="2800" dirty="0" err="1" smtClean="0"/>
              <a:t>Haak</a:t>
            </a:r>
            <a:r>
              <a:rPr lang="en-US" sz="2800" dirty="0" smtClean="0"/>
              <a:t>, </a:t>
            </a:r>
            <a:r>
              <a:rPr lang="en-US" sz="2800" dirty="0"/>
              <a:t>J.H. </a:t>
            </a:r>
            <a:r>
              <a:rPr lang="en-US" sz="2800" dirty="0" err="1" smtClean="0"/>
              <a:t>Jungclaus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J</a:t>
            </a:r>
            <a:r>
              <a:rPr lang="en-US" sz="2800" dirty="0"/>
              <a:t>. </a:t>
            </a:r>
            <a:r>
              <a:rPr lang="en-US" sz="2800" dirty="0" err="1" smtClean="0"/>
              <a:t>Sündermann</a:t>
            </a:r>
            <a:r>
              <a:rPr lang="en-US" sz="2800" dirty="0" smtClean="0"/>
              <a:t>, </a:t>
            </a:r>
            <a:r>
              <a:rPr lang="en-US" sz="2800" dirty="0"/>
              <a:t>M. </a:t>
            </a:r>
            <a:r>
              <a:rPr lang="en-US" sz="2800" dirty="0" smtClean="0"/>
              <a:t>Thomas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29400" y="5562600"/>
            <a:ext cx="2514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Erik Tucker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The Hydrosphere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3, 2012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6248400"/>
            <a:ext cx="281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http://climate.lanl.gov/Models/POP/images/tripolegrid.jpg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558" name="Picture 6" descr="http://t3.gstatic.com/images?q=tbn:ANd9GcS5EPHHMib4cJc0lFKMC8uFnIfyG3fvoohsB7-RHnSb7SvjOyJcYMPqzS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1066800" cy="700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-152400"/>
            <a:ext cx="2438400" cy="1630362"/>
          </a:xfrm>
        </p:spPr>
        <p:txBody>
          <a:bodyPr/>
          <a:lstStyle/>
          <a:p>
            <a:r>
              <a:rPr lang="en-US" b="1" dirty="0" smtClean="0"/>
              <a:t>Summing It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00200"/>
            <a:ext cx="2514600" cy="1066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Quantified a difference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6248400" cy="55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76200" y="5638800"/>
            <a:ext cx="6324600" cy="1143000"/>
            <a:chOff x="1314450" y="5400675"/>
            <a:chExt cx="6457950" cy="1381125"/>
          </a:xfrm>
        </p:grpSpPr>
        <p:grpSp>
          <p:nvGrpSpPr>
            <p:cNvPr id="12" name="Group 11"/>
            <p:cNvGrpSpPr/>
            <p:nvPr/>
          </p:nvGrpSpPr>
          <p:grpSpPr>
            <a:xfrm>
              <a:off x="1314450" y="5400675"/>
              <a:ext cx="6457950" cy="1381125"/>
              <a:chOff x="1295400" y="5400675"/>
              <a:chExt cx="6457950" cy="1381125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08847" y="5400675"/>
                <a:ext cx="6387353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24000" y="5622998"/>
                <a:ext cx="5966291" cy="244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7800" y="5867400"/>
                <a:ext cx="6129338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66837" y="6096000"/>
                <a:ext cx="6329363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3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95400" y="6324600"/>
                <a:ext cx="645795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4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14450" y="6553200"/>
                <a:ext cx="600075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86625" y="6553200"/>
              <a:ext cx="4857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3200400" y="2819400"/>
            <a:ext cx="31242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2971800"/>
            <a:ext cx="30480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53200" y="28194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is it more precise?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24600" y="4191000"/>
            <a:ext cx="28194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Looks like yes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North Atlantic 1950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2000 temperature trend modeled more precisely, </a:t>
            </a:r>
            <a:r>
              <a:rPr kumimoji="0" lang="en-US" sz="4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but…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Some Problems with this article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943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IPCC uses many models to generate results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Most of the models would not fit the author’s modeling needs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Authors </a:t>
            </a:r>
            <a:r>
              <a:rPr lang="en-US" b="1" i="1" dirty="0" smtClean="0"/>
              <a:t>examined only one model </a:t>
            </a:r>
            <a:r>
              <a:rPr lang="en-US" dirty="0" smtClean="0"/>
              <a:t>from IPCC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Study ignores tidal mixing in deep waters (internal wave breaking)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Only addresses mixing in coastal areas</a:t>
            </a:r>
          </a:p>
          <a:p>
            <a:pPr lvl="1">
              <a:spcAft>
                <a:spcPts val="600"/>
              </a:spcAft>
            </a:pPr>
            <a:r>
              <a:rPr lang="en-US" b="1" i="1" dirty="0" smtClean="0"/>
              <a:t>Skews the energy balance </a:t>
            </a:r>
            <a:r>
              <a:rPr lang="en-US" dirty="0" smtClean="0"/>
              <a:t>and overall results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Admitted that some results are less precise, even though others are more precise</a:t>
            </a:r>
          </a:p>
          <a:p>
            <a:pPr>
              <a:spcAft>
                <a:spcPts val="600"/>
              </a:spcAft>
            </a:pPr>
            <a:r>
              <a:rPr lang="en-US" b="1" i="1" dirty="0" smtClean="0"/>
              <a:t>Discussed only two of the nine constituents</a:t>
            </a:r>
            <a:r>
              <a:rPr lang="en-US" dirty="0" smtClean="0"/>
              <a:t> in depth, leaving many questions on data quality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Significant typos and other unprofessional mistakes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limate.lanl.gov/Models/POP/images/tripolegri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2000"/>
          </a:blip>
          <a:srcRect/>
          <a:stretch>
            <a:fillRect/>
          </a:stretch>
        </p:blipFill>
        <p:spPr bwMode="auto">
          <a:xfrm>
            <a:off x="914400" y="-227871"/>
            <a:ext cx="7251700" cy="72382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6600" y="6248400"/>
            <a:ext cx="281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http://climate.lanl.gov/Models/POP/images/tripolegrid.jpg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170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Thanks!</a:t>
            </a:r>
            <a:endParaRPr lang="en-US" sz="4800" dirty="0"/>
          </a:p>
        </p:txBody>
      </p:sp>
      <p:pic>
        <p:nvPicPr>
          <p:cNvPr id="6" name="Picture 6" descr="http://t3.gstatic.com/images?q=tbn:ANd9GcS5EPHHMib4cJc0lFKMC8uFnIfyG3fvoohsB7-RHnSb7SvjOyJcYMPqzS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1066800" cy="700425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629400" y="5562600"/>
            <a:ext cx="2514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Erik Tucker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The Hydrosphere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3,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60198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Choosing an Article from </a:t>
            </a:r>
            <a:r>
              <a:rPr lang="en-US" b="1" i="1" dirty="0" smtClean="0"/>
              <a:t>Ocean </a:t>
            </a:r>
            <a:r>
              <a:rPr lang="en-US" b="1" i="1" dirty="0" err="1" smtClean="0"/>
              <a:t>Modelling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5344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Because of the </a:t>
            </a:r>
            <a:r>
              <a:rPr lang="en-US" sz="3500" b="1" i="1" dirty="0" smtClean="0">
                <a:solidFill>
                  <a:schemeClr val="tx2"/>
                </a:solidFill>
              </a:rPr>
              <a:t>intimate links between ocean and atmosphere</a:t>
            </a: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sz="35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involvement of scientists interested in influences of either medium on the other is welcome. The journal has a </a:t>
            </a:r>
            <a:r>
              <a:rPr lang="en-US" sz="3500" b="1" i="1" dirty="0" smtClean="0">
                <a:solidFill>
                  <a:schemeClr val="tx2"/>
                </a:solidFill>
              </a:rPr>
              <a:t>wide scope and includes ocean-atmosphere interaction</a:t>
            </a:r>
            <a:r>
              <a:rPr lang="en-US" sz="35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in various forms as well as pure ocean results.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264238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524000"/>
            <a:ext cx="58674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main objective of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Ocean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to provide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 communication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those interested in ocean </a:t>
            </a:r>
            <a:r>
              <a:rPr kumimoji="0" lang="en-US" sz="240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including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physical and biogeochemical or biological phenomena.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2004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04800"/>
            <a:ext cx="48768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Coupled atmosphere–hydrology–ocean–ice model</a:t>
            </a:r>
          </a:p>
          <a:p>
            <a:pPr lvl="1"/>
            <a:r>
              <a:rPr lang="en-US" sz="2600" dirty="0"/>
              <a:t>V</a:t>
            </a:r>
            <a:r>
              <a:rPr lang="en-US" sz="2600" dirty="0" smtClean="0"/>
              <a:t>ersion of an IPCC model </a:t>
            </a:r>
            <a:r>
              <a:rPr lang="en-US" sz="2600" dirty="0" smtClean="0"/>
              <a:t>(ECHAM5/MPI-OM)</a:t>
            </a:r>
          </a:p>
          <a:p>
            <a:pPr lvl="1"/>
            <a:r>
              <a:rPr lang="en-US" sz="2600" dirty="0" smtClean="0"/>
              <a:t>Accounts for GHG forcing</a:t>
            </a:r>
          </a:p>
          <a:p>
            <a:pPr lvl="1"/>
            <a:r>
              <a:rPr lang="en-US" sz="2600" dirty="0" smtClean="0"/>
              <a:t>No</a:t>
            </a:r>
            <a:r>
              <a:rPr lang="en-US" sz="2600" dirty="0" smtClean="0"/>
              <a:t> </a:t>
            </a:r>
            <a:r>
              <a:rPr lang="en-US" sz="2600" dirty="0" err="1" smtClean="0"/>
              <a:t>lunisolar</a:t>
            </a:r>
            <a:r>
              <a:rPr lang="en-US" sz="2600" dirty="0" smtClean="0"/>
              <a:t> tide forcing: </a:t>
            </a:r>
            <a:r>
              <a:rPr lang="en-US" sz="2600" b="1" i="1" dirty="0" smtClean="0"/>
              <a:t>timescale</a:t>
            </a:r>
          </a:p>
          <a:p>
            <a:pPr lvl="1"/>
            <a:r>
              <a:rPr lang="en-US" sz="2600" u="sng" dirty="0" smtClean="0"/>
              <a:t>Model fails in Western Europe</a:t>
            </a:r>
            <a:endParaRPr lang="en-US" sz="2600" dirty="0" smtClean="0"/>
          </a:p>
          <a:p>
            <a:pPr lvl="1"/>
            <a:r>
              <a:rPr lang="en-US" sz="2600" dirty="0" smtClean="0"/>
              <a:t>Modified to measure tidal constituents in the OGCM</a:t>
            </a:r>
          </a:p>
          <a:p>
            <a:pPr lvl="2"/>
            <a:r>
              <a:rPr lang="en-US" sz="2200" dirty="0" smtClean="0"/>
              <a:t>Constituents sum to total velocity</a:t>
            </a:r>
          </a:p>
          <a:p>
            <a:pPr lvl="2"/>
            <a:r>
              <a:rPr lang="en-US" sz="2200" dirty="0" smtClean="0"/>
              <a:t>Bottom friction → vertical mixing</a:t>
            </a:r>
          </a:p>
          <a:p>
            <a:pPr lvl="2"/>
            <a:endParaRPr lang="en-US" sz="16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038601"/>
            <a:ext cx="4830371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99" y="914400"/>
            <a:ext cx="43904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3429000"/>
            <a:ext cx="4191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Tides in OGCM improve non-linear interactions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thorough global energy balance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Accounts better for density changes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flow regimes near the coast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precise temperature for Oceans and, consequently, Western Europe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2514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Constituent K1 – With and Without Tidal Forcing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2971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Barotropic</a:t>
            </a:r>
            <a:r>
              <a:rPr lang="en-US" dirty="0"/>
              <a:t> tidal </a:t>
            </a:r>
            <a:r>
              <a:rPr lang="en-US" dirty="0" smtClean="0"/>
              <a:t>velocities </a:t>
            </a:r>
            <a:r>
              <a:rPr lang="en-US" dirty="0"/>
              <a:t>[m/s</a:t>
            </a:r>
            <a:r>
              <a:rPr lang="en-US" dirty="0" smtClean="0"/>
              <a:t>]</a:t>
            </a:r>
          </a:p>
          <a:p>
            <a:endParaRPr lang="en-US" sz="1900" dirty="0" smtClean="0"/>
          </a:p>
          <a:p>
            <a:r>
              <a:rPr lang="en-US" dirty="0" smtClean="0"/>
              <a:t>High at greater Richardson numbers:</a:t>
            </a:r>
          </a:p>
          <a:p>
            <a:endParaRPr lang="en-US" sz="3000" dirty="0" smtClean="0"/>
          </a:p>
          <a:p>
            <a:r>
              <a:rPr lang="en-US" dirty="0" smtClean="0"/>
              <a:t>40 vertical layers averaged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6200"/>
            <a:ext cx="5967351" cy="665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724400"/>
            <a:ext cx="914400" cy="6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438400" y="5029200"/>
            <a:ext cx="457200" cy="38100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2"/>
          </p:cNvCxnSpPr>
          <p:nvPr/>
        </p:nvCxnSpPr>
        <p:spPr>
          <a:xfrm flipV="1">
            <a:off x="1752600" y="5219700"/>
            <a:ext cx="685800" cy="419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486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Vertical Velocity Shear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4724400"/>
            <a:ext cx="2667000" cy="762001"/>
            <a:chOff x="228600" y="4724400"/>
            <a:chExt cx="2667000" cy="762001"/>
          </a:xfrm>
        </p:grpSpPr>
        <p:sp>
          <p:nvSpPr>
            <p:cNvPr id="14" name="Oval 13"/>
            <p:cNvSpPr/>
            <p:nvPr/>
          </p:nvSpPr>
          <p:spPr>
            <a:xfrm>
              <a:off x="2438400" y="4724400"/>
              <a:ext cx="457200" cy="38100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endCxn id="14" idx="2"/>
            </p:cNvCxnSpPr>
            <p:nvPr/>
          </p:nvCxnSpPr>
          <p:spPr>
            <a:xfrm flipV="1">
              <a:off x="1752600" y="4914900"/>
              <a:ext cx="685800" cy="4191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28600" y="5181601"/>
              <a:ext cx="17526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Buoyant Frequency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3352800" cy="762000"/>
          </a:xfrm>
        </p:spPr>
        <p:txBody>
          <a:bodyPr/>
          <a:lstStyle/>
          <a:p>
            <a:r>
              <a:rPr lang="en-US" b="1" dirty="0" smtClean="0"/>
              <a:t>Why Care?</a:t>
            </a:r>
            <a:endParaRPr lang="en-US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83300"/>
            <a:ext cx="3276992" cy="48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1319" y="685800"/>
            <a:ext cx="390648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43600"/>
            <a:ext cx="34290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alues shift marginally,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so w</a:t>
            </a:r>
            <a:r>
              <a:rPr lang="en-US" dirty="0" smtClean="0">
                <a:solidFill>
                  <a:schemeClr val="tx2"/>
                </a:solidFill>
              </a:rPr>
              <a:t>hat’s the big deal?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7200" y="1524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Lets go to the European Shelf…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 rot="1590662">
            <a:off x="1249267" y="1468119"/>
            <a:ext cx="642932" cy="938285"/>
          </a:xfrm>
          <a:prstGeom prst="ellipse">
            <a:avLst/>
          </a:prstGeom>
          <a:solidFill>
            <a:schemeClr val="accent3">
              <a:lumMod val="75000"/>
              <a:alpha val="1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stCxn id="7" idx="5"/>
          </p:cNvCxnSpPr>
          <p:nvPr/>
        </p:nvCxnSpPr>
        <p:spPr>
          <a:xfrm rot="5400000" flipH="1" flipV="1">
            <a:off x="2625268" y="769848"/>
            <a:ext cx="566528" cy="2564932"/>
          </a:xfrm>
          <a:prstGeom prst="curvedConnector4">
            <a:avLst>
              <a:gd name="adj1" fmla="val -40351"/>
              <a:gd name="adj2" fmla="val 55188"/>
            </a:avLst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0" y="762000"/>
            <a:ext cx="53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THI S   </a:t>
            </a:r>
          </a:p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I S </a:t>
            </a:r>
          </a:p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WHY !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959" y="4819650"/>
            <a:ext cx="134904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4572000" y="1752600"/>
            <a:ext cx="3724599" cy="4808469"/>
            <a:chOff x="4572000" y="1752600"/>
            <a:chExt cx="3724599" cy="4808469"/>
          </a:xfrm>
        </p:grpSpPr>
        <p:sp>
          <p:nvSpPr>
            <p:cNvPr id="10" name="Oval 9"/>
            <p:cNvSpPr/>
            <p:nvPr/>
          </p:nvSpPr>
          <p:spPr>
            <a:xfrm rot="1104347">
              <a:off x="6241569" y="2506731"/>
              <a:ext cx="2055030" cy="4054338"/>
            </a:xfrm>
            <a:prstGeom prst="ellipse">
              <a:avLst/>
            </a:prstGeom>
            <a:solidFill>
              <a:schemeClr val="accent3">
                <a:lumMod val="75000"/>
                <a:alpha val="1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Curved Connector 36"/>
            <p:cNvCxnSpPr/>
            <p:nvPr/>
          </p:nvCxnSpPr>
          <p:spPr>
            <a:xfrm>
              <a:off x="4572000" y="1752600"/>
              <a:ext cx="2133600" cy="1600200"/>
            </a:xfrm>
            <a:prstGeom prst="curvedConnector3">
              <a:avLst>
                <a:gd name="adj1" fmla="val 40846"/>
              </a:avLst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76200" y="530423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(About, say, vertical </a:t>
            </a:r>
            <a:r>
              <a:rPr lang="en-US" sz="1400" dirty="0"/>
              <a:t>d</a:t>
            </a:r>
            <a:r>
              <a:rPr lang="en-US" sz="1400" dirty="0" smtClean="0"/>
              <a:t>iffusivity </a:t>
            </a:r>
            <a:r>
              <a:rPr lang="en-US" sz="1400" dirty="0"/>
              <a:t>d</a:t>
            </a:r>
            <a:r>
              <a:rPr lang="en-US" sz="1400" dirty="0" smtClean="0"/>
              <a:t>epth </a:t>
            </a:r>
            <a:r>
              <a:rPr lang="en-US" sz="1400" dirty="0"/>
              <a:t>p</a:t>
            </a:r>
            <a:r>
              <a:rPr lang="en-US" sz="1400" dirty="0" smtClean="0"/>
              <a:t>rofiles)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38100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Effect on Water Flow/Convection</a:t>
            </a:r>
            <a:br>
              <a:rPr lang="en-US" b="1" dirty="0" smtClean="0"/>
            </a:br>
            <a:r>
              <a:rPr lang="en-US" sz="2700" b="1" dirty="0" smtClean="0"/>
              <a:t>Labrador Sea Example &amp; North Atlantic Current (NAC)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04800"/>
            <a:ext cx="53340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Some changes are moderate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33287"/>
            <a:ext cx="8991600" cy="33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867" y="5638800"/>
            <a:ext cx="73321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658" y="6019800"/>
            <a:ext cx="736934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149" y="6400800"/>
            <a:ext cx="329565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2438400" y="3200400"/>
            <a:ext cx="609600" cy="1447800"/>
            <a:chOff x="2438400" y="3200400"/>
            <a:chExt cx="609600" cy="1447800"/>
          </a:xfrm>
          <a:solidFill>
            <a:srgbClr val="FF0000">
              <a:alpha val="20000"/>
            </a:srgbClr>
          </a:solidFill>
        </p:grpSpPr>
        <p:sp>
          <p:nvSpPr>
            <p:cNvPr id="10" name="Down Arrow 9"/>
            <p:cNvSpPr/>
            <p:nvPr/>
          </p:nvSpPr>
          <p:spPr>
            <a:xfrm>
              <a:off x="2438400" y="3200400"/>
              <a:ext cx="228600" cy="1371600"/>
            </a:xfrm>
            <a:prstGeom prst="downArrow">
              <a:avLst/>
            </a:prstGeom>
            <a:grpFill/>
            <a:ln w="38100">
              <a:solidFill>
                <a:srgbClr val="FF0000"/>
              </a:solidFill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819400" y="3200400"/>
              <a:ext cx="228600" cy="1447800"/>
            </a:xfrm>
            <a:prstGeom prst="downArrow">
              <a:avLst/>
            </a:prstGeom>
            <a:grpFill/>
            <a:ln w="38100">
              <a:solidFill>
                <a:srgbClr val="FF0000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96200" y="3352800"/>
            <a:ext cx="533400" cy="1371600"/>
            <a:chOff x="7696200" y="3352800"/>
            <a:chExt cx="533400" cy="1371600"/>
          </a:xfrm>
          <a:solidFill>
            <a:srgbClr val="FF0000">
              <a:alpha val="20000"/>
            </a:srgbClr>
          </a:solidFill>
        </p:grpSpPr>
        <p:sp>
          <p:nvSpPr>
            <p:cNvPr id="11" name="Down Arrow 10"/>
            <p:cNvSpPr/>
            <p:nvPr/>
          </p:nvSpPr>
          <p:spPr>
            <a:xfrm>
              <a:off x="7696200" y="3352800"/>
              <a:ext cx="304800" cy="1371600"/>
            </a:xfrm>
            <a:prstGeom prst="downArrow">
              <a:avLst/>
            </a:prstGeom>
            <a:grpFill/>
            <a:ln w="38100">
              <a:solidFill>
                <a:srgbClr val="FF0000"/>
              </a:solidFill>
            </a:ln>
            <a:scene3d>
              <a:camera prst="orthographicFront">
                <a:rot lat="0" lon="0" rev="209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924800" y="3429000"/>
              <a:ext cx="304800" cy="762000"/>
            </a:xfrm>
            <a:prstGeom prst="downArrow">
              <a:avLst/>
            </a:prstGeom>
            <a:grpFill/>
            <a:ln w="38100">
              <a:solidFill>
                <a:srgbClr val="FF0000"/>
              </a:solidFill>
            </a:ln>
            <a:scene3d>
              <a:camera prst="orthographicFront">
                <a:rot lat="0" lon="0" rev="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019800" y="3962400"/>
            <a:ext cx="609600" cy="5334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447800" y="3962400"/>
            <a:ext cx="609600" cy="53340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  <a:alpha val="2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14800" y="9906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changes are pivotal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86800" cy="49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0"/>
            <a:ext cx="5715000" cy="109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tx2"/>
                </a:solidFill>
              </a:rPr>
              <a:t>With tides: Fresh water mixes more quickly with sea water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82823"/>
            <a:ext cx="8229600" cy="27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356" y="6516891"/>
            <a:ext cx="6532244" cy="34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553200"/>
            <a:ext cx="2209800" cy="2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33528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About Mixing Depth?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52400" y="6553200"/>
            <a:ext cx="304800" cy="30480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6553200"/>
            <a:ext cx="304800" cy="30480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 flipV="1">
            <a:off x="3200400" y="1295400"/>
            <a:ext cx="2362200" cy="1447800"/>
          </a:xfrm>
          <a:prstGeom prst="trapezoid">
            <a:avLst/>
          </a:prstGeom>
          <a:gradFill>
            <a:gsLst>
              <a:gs pos="15000">
                <a:schemeClr val="tx2">
                  <a:alpha val="50000"/>
                </a:schemeClr>
              </a:gs>
              <a:gs pos="21001">
                <a:srgbClr val="0819FB">
                  <a:alpha val="50000"/>
                </a:srgbClr>
              </a:gs>
              <a:gs pos="35001">
                <a:srgbClr val="1A8D48">
                  <a:alpha val="50000"/>
                </a:srgbClr>
              </a:gs>
              <a:gs pos="52000">
                <a:srgbClr val="FFFF00">
                  <a:alpha val="50000"/>
                </a:srgbClr>
              </a:gs>
              <a:gs pos="73000">
                <a:srgbClr val="EE3F17">
                  <a:alpha val="50000"/>
                </a:srgbClr>
              </a:gs>
              <a:gs pos="88000">
                <a:srgbClr val="E81766">
                  <a:alpha val="50000"/>
                </a:srgbClr>
              </a:gs>
              <a:gs pos="100000">
                <a:srgbClr val="FF0000">
                  <a:alpha val="57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24200" y="1295400"/>
            <a:ext cx="2514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Density Changes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Quickly With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Tidal Forcing</a:t>
            </a:r>
          </a:p>
        </p:txBody>
      </p:sp>
      <p:cxnSp>
        <p:nvCxnSpPr>
          <p:cNvPr id="15" name="Straight Arrow Connector 14"/>
          <p:cNvCxnSpPr>
            <a:stCxn id="13" idx="0"/>
            <a:endCxn id="16" idx="4"/>
          </p:cNvCxnSpPr>
          <p:nvPr/>
        </p:nvCxnSpPr>
        <p:spPr>
          <a:xfrm rot="5400000">
            <a:off x="2837119" y="2278035"/>
            <a:ext cx="1079217" cy="20095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15069088">
            <a:off x="1336024" y="3609154"/>
            <a:ext cx="1475560" cy="63008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/>
              <a:t>So, how did this help exactly?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3810000" cy="144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Left: ∆</a:t>
            </a:r>
            <a:r>
              <a:rPr lang="en-US" i="1" dirty="0" smtClean="0">
                <a:solidFill>
                  <a:schemeClr val="tx2"/>
                </a:solidFill>
              </a:rPr>
              <a:t>T (°C)=</a:t>
            </a:r>
            <a:endParaRPr lang="en-US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chemeClr val="tx2"/>
                </a:solidFill>
              </a:rPr>
              <a:t>Observed data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u="sng" dirty="0" smtClean="0">
                <a:solidFill>
                  <a:schemeClr val="tx2"/>
                </a:solidFill>
              </a:rPr>
              <a:t>minus</a:t>
            </a:r>
          </a:p>
          <a:p>
            <a:pPr algn="ctr">
              <a:buNone/>
            </a:pPr>
            <a:r>
              <a:rPr lang="en-US" i="1" dirty="0" smtClean="0">
                <a:solidFill>
                  <a:schemeClr val="tx2"/>
                </a:solidFill>
              </a:rPr>
              <a:t>model data - no tides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80" y="2209800"/>
            <a:ext cx="9033920" cy="3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17636"/>
            <a:ext cx="8686800" cy="3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133" y="6124708"/>
            <a:ext cx="8415867" cy="35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6477000"/>
            <a:ext cx="8991600" cy="29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53000" y="914400"/>
            <a:ext cx="3962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Right: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Opposite color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improvement from tidal forcing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81800" y="3657600"/>
            <a:ext cx="2514600" cy="2057400"/>
            <a:chOff x="6781800" y="3657600"/>
            <a:chExt cx="2514600" cy="2057400"/>
          </a:xfrm>
        </p:grpSpPr>
        <p:cxnSp>
          <p:nvCxnSpPr>
            <p:cNvPr id="12" name="Straight Arrow Connector 11"/>
            <p:cNvCxnSpPr/>
            <p:nvPr/>
          </p:nvCxnSpPr>
          <p:spPr>
            <a:xfrm rot="16200000" flipV="1">
              <a:off x="6477000" y="3962400"/>
              <a:ext cx="12954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858000" y="4953000"/>
              <a:ext cx="2438400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</a:rPr>
                <a:t>Increased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Model Error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2200" y="3429000"/>
            <a:ext cx="4343400" cy="1676400"/>
            <a:chOff x="2362200" y="3429000"/>
            <a:chExt cx="4343400" cy="167640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3657600" y="4648200"/>
              <a:ext cx="1981200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 smtClean="0">
                  <a:solidFill>
                    <a:schemeClr val="accent3">
                      <a:lumMod val="75000"/>
                    </a:schemeClr>
                  </a:solidFill>
                </a:rPr>
                <a:t>Improvement</a:t>
              </a:r>
              <a:endPara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2362200" y="3429000"/>
              <a:ext cx="1600200" cy="12954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334000" y="3429000"/>
              <a:ext cx="1371600" cy="129540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Overall/General Change in Flux</a:t>
            </a:r>
            <a:endParaRPr lang="en-US" sz="48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153150"/>
            <a:ext cx="597323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001" y="6448425"/>
            <a:ext cx="689559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165" y="990600"/>
            <a:ext cx="72756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25" y="5562600"/>
            <a:ext cx="6010275" cy="56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2590800" cy="1447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Deep Ocean: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Negative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00800" y="990600"/>
            <a:ext cx="259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Coastal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           Positive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475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effect  of ocean tides  on a climate  model simulation  Ocean Modelling September, 2010 </vt:lpstr>
      <vt:lpstr>Choosing an Article from Ocean Modelling</vt:lpstr>
      <vt:lpstr>Background</vt:lpstr>
      <vt:lpstr>Constituent K1 – With and Without Tidal Forcing</vt:lpstr>
      <vt:lpstr>Why Care?</vt:lpstr>
      <vt:lpstr>Effect on Water Flow/Convection Labrador Sea Example &amp; North Atlantic Current (NAC)</vt:lpstr>
      <vt:lpstr>What About Mixing Depth?</vt:lpstr>
      <vt:lpstr>So, how did this help exactly?</vt:lpstr>
      <vt:lpstr>Overall/General Change in Flux</vt:lpstr>
      <vt:lpstr>Summing It Up</vt:lpstr>
      <vt:lpstr>Some Problems with this article</vt:lpstr>
      <vt:lpstr>Questions?</vt:lpstr>
    </vt:vector>
  </TitlesOfParts>
  <Company>SAIC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tuckerej</dc:creator>
  <cp:lastModifiedBy>tuckerej</cp:lastModifiedBy>
  <cp:revision>13</cp:revision>
  <dcterms:created xsi:type="dcterms:W3CDTF">2012-04-02T03:32:14Z</dcterms:created>
  <dcterms:modified xsi:type="dcterms:W3CDTF">2012-04-03T20:21:39Z</dcterms:modified>
</cp:coreProperties>
</file>