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5" r:id="rId16"/>
    <p:sldId id="271" r:id="rId17"/>
    <p:sldId id="270" r:id="rId18"/>
    <p:sldId id="273" r:id="rId19"/>
    <p:sldId id="286" r:id="rId20"/>
    <p:sldId id="272" r:id="rId21"/>
    <p:sldId id="274" r:id="rId22"/>
    <p:sldId id="275" r:id="rId23"/>
    <p:sldId id="276" r:id="rId24"/>
    <p:sldId id="277" r:id="rId25"/>
    <p:sldId id="278" r:id="rId26"/>
    <p:sldId id="287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A114-50EC-45D0-9B58-D709C686B7F4}" type="datetimeFigureOut">
              <a:rPr lang="zh-CN" altLang="en-US" smtClean="0"/>
              <a:t>2012/4/17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7FC3-797C-471E-AB6F-70BC881C33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A114-50EC-45D0-9B58-D709C686B7F4}" type="datetimeFigureOut">
              <a:rPr lang="zh-CN" altLang="en-US" smtClean="0"/>
              <a:t>2012/4/17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7FC3-797C-471E-AB6F-70BC881C33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A114-50EC-45D0-9B58-D709C686B7F4}" type="datetimeFigureOut">
              <a:rPr lang="zh-CN" altLang="en-US" smtClean="0"/>
              <a:t>2012/4/17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7FC3-797C-471E-AB6F-70BC881C33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A114-50EC-45D0-9B58-D709C686B7F4}" type="datetimeFigureOut">
              <a:rPr lang="zh-CN" altLang="en-US" smtClean="0"/>
              <a:t>2012/4/17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7FC3-797C-471E-AB6F-70BC881C33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A114-50EC-45D0-9B58-D709C686B7F4}" type="datetimeFigureOut">
              <a:rPr lang="zh-CN" altLang="en-US" smtClean="0"/>
              <a:t>2012/4/17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7FC3-797C-471E-AB6F-70BC881C33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A114-50EC-45D0-9B58-D709C686B7F4}" type="datetimeFigureOut">
              <a:rPr lang="zh-CN" altLang="en-US" smtClean="0"/>
              <a:t>2012/4/17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7FC3-797C-471E-AB6F-70BC881C33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A114-50EC-45D0-9B58-D709C686B7F4}" type="datetimeFigureOut">
              <a:rPr lang="zh-CN" altLang="en-US" smtClean="0"/>
              <a:t>2012/4/17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7FC3-797C-471E-AB6F-70BC881C33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A114-50EC-45D0-9B58-D709C686B7F4}" type="datetimeFigureOut">
              <a:rPr lang="zh-CN" altLang="en-US" smtClean="0"/>
              <a:t>2012/4/17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7FC3-797C-471E-AB6F-70BC881C33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A114-50EC-45D0-9B58-D709C686B7F4}" type="datetimeFigureOut">
              <a:rPr lang="zh-CN" altLang="en-US" smtClean="0"/>
              <a:t>2012/4/17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7FC3-797C-471E-AB6F-70BC881C33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A114-50EC-45D0-9B58-D709C686B7F4}" type="datetimeFigureOut">
              <a:rPr lang="zh-CN" altLang="en-US" smtClean="0"/>
              <a:t>2012/4/17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7FC3-797C-471E-AB6F-70BC881C33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A114-50EC-45D0-9B58-D709C686B7F4}" type="datetimeFigureOut">
              <a:rPr lang="zh-CN" altLang="en-US" smtClean="0"/>
              <a:t>2012/4/17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7FC3-797C-471E-AB6F-70BC881C339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AA114-50EC-45D0-9B58-D709C686B7F4}" type="datetimeFigureOut">
              <a:rPr lang="zh-CN" altLang="en-US" smtClean="0"/>
              <a:t>2012/4/17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97FC3-797C-471E-AB6F-70BC881C33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117180" cy="264452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 thermodynamic model for estimating sea and lake ice thickness with optical satellite data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077072"/>
            <a:ext cx="7117180" cy="1728192"/>
          </a:xfrm>
        </p:spPr>
        <p:txBody>
          <a:bodyPr>
            <a:no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Student presentation for GGS656</a:t>
            </a:r>
          </a:p>
          <a:p>
            <a:r>
              <a:rPr lang="en-US" altLang="zh-CN" sz="2400" dirty="0" err="1" smtClean="0">
                <a:solidFill>
                  <a:schemeClr val="tx1"/>
                </a:solidFill>
              </a:rPr>
              <a:t>Sanmei</a:t>
            </a:r>
            <a:r>
              <a:rPr lang="en-US" altLang="zh-CN" sz="2400" dirty="0" smtClean="0">
                <a:solidFill>
                  <a:schemeClr val="tx1"/>
                </a:solidFill>
              </a:rPr>
              <a:t> Li</a:t>
            </a: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April 17, 2012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7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dirty="0">
                <a:solidFill>
                  <a:srgbClr val="FFFF00"/>
                </a:solidFill>
              </a:rPr>
              <a:t>F</a:t>
            </a:r>
            <a:r>
              <a:rPr lang="en-US" altLang="zh-CN" sz="3600" b="1" i="1" baseline="-25000" dirty="0">
                <a:solidFill>
                  <a:srgbClr val="FFFF00"/>
                </a:solidFill>
              </a:rPr>
              <a:t>e</a:t>
            </a:r>
            <a:r>
              <a:rPr lang="en-US" altLang="zh-CN" b="1" dirty="0">
                <a:solidFill>
                  <a:srgbClr val="FFFF00"/>
                </a:solidFill>
              </a:rPr>
              <a:t> </a:t>
            </a:r>
            <a:r>
              <a:rPr lang="en-US" altLang="zh-CN" dirty="0"/>
              <a:t>: latent heat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96852"/>
            <a:ext cx="29361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71" y="1811858"/>
            <a:ext cx="41910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5098" y="3717032"/>
            <a:ext cx="7376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FF00"/>
                </a:solidFill>
              </a:rPr>
              <a:t>L</a:t>
            </a:r>
            <a:r>
              <a:rPr lang="en-US" altLang="zh-CN" sz="2400" dirty="0" smtClean="0"/>
              <a:t>: latent heat of vaporization (2.5*10</a:t>
            </a:r>
            <a:r>
              <a:rPr lang="en-US" altLang="zh-CN" sz="2400" baseline="30000" dirty="0" smtClean="0"/>
              <a:t>6</a:t>
            </a:r>
            <a:r>
              <a:rPr lang="en-US" altLang="zh-CN" sz="2400" dirty="0" smtClean="0"/>
              <a:t> J kg</a:t>
            </a:r>
            <a:r>
              <a:rPr lang="en-US" altLang="zh-CN" sz="2400" baseline="30000" dirty="0" smtClean="0"/>
              <a:t>-1</a:t>
            </a:r>
            <a:r>
              <a:rPr lang="en-US" altLang="zh-CN" sz="2400" dirty="0" smtClean="0"/>
              <a:t>)</a:t>
            </a:r>
          </a:p>
          <a:p>
            <a:r>
              <a:rPr lang="en-US" altLang="zh-CN" sz="2400" b="1" i="1" dirty="0" err="1" smtClean="0">
                <a:solidFill>
                  <a:srgbClr val="FFFF00"/>
                </a:solidFill>
              </a:rPr>
              <a:t>C</a:t>
            </a:r>
            <a:r>
              <a:rPr lang="en-US" altLang="zh-CN" sz="2400" b="1" i="1" baseline="-25000" dirty="0" err="1">
                <a:solidFill>
                  <a:srgbClr val="FFFF00"/>
                </a:solidFill>
                <a:latin typeface="+mj-lt"/>
                <a:ea typeface="+mj-ea"/>
                <a:cs typeface="Trebuchet MS"/>
              </a:rPr>
              <a:t>e</a:t>
            </a:r>
            <a:r>
              <a:rPr lang="en-US" altLang="zh-CN" sz="2400" dirty="0" smtClean="0"/>
              <a:t>: bulk transfer coefficient for heat flux of evaporation</a:t>
            </a:r>
          </a:p>
          <a:p>
            <a:r>
              <a:rPr lang="en-US" altLang="zh-CN" sz="2400" b="1" i="1" dirty="0" err="1" smtClean="0">
                <a:solidFill>
                  <a:srgbClr val="FFFF00"/>
                </a:solidFill>
              </a:rPr>
              <a:t>W</a:t>
            </a:r>
            <a:r>
              <a:rPr lang="en-US" altLang="zh-CN" sz="2400" b="1" i="1" baseline="-25000" dirty="0" err="1">
                <a:solidFill>
                  <a:srgbClr val="FFFF00"/>
                </a:solidFill>
                <a:latin typeface="+mj-lt"/>
                <a:ea typeface="+mj-ea"/>
                <a:cs typeface="Trebuchet MS"/>
              </a:rPr>
              <a:t>a</a:t>
            </a:r>
            <a:r>
              <a:rPr lang="en-US" altLang="zh-CN" sz="2400" dirty="0" smtClean="0"/>
              <a:t>: air mixing ratio</a:t>
            </a:r>
          </a:p>
          <a:p>
            <a:r>
              <a:rPr lang="en-US" altLang="zh-CN" sz="2400" b="1" i="1" dirty="0" err="1" smtClean="0">
                <a:solidFill>
                  <a:srgbClr val="FFFF00"/>
                </a:solidFill>
              </a:rPr>
              <a:t>W</a:t>
            </a:r>
            <a:r>
              <a:rPr lang="en-US" altLang="zh-CN" sz="2400" b="1" i="1" baseline="-25000" dirty="0" err="1">
                <a:solidFill>
                  <a:srgbClr val="FFFF00"/>
                </a:solidFill>
                <a:latin typeface="+mj-lt"/>
                <a:ea typeface="+mj-ea"/>
                <a:cs typeface="Trebuchet MS"/>
              </a:rPr>
              <a:t>sa</a:t>
            </a:r>
            <a:r>
              <a:rPr lang="en-US" altLang="zh-CN" sz="2400" dirty="0" smtClean="0"/>
              <a:t>: mixing ratio at the surface</a:t>
            </a:r>
            <a:endParaRPr lang="zh-CN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81" y="3250526"/>
            <a:ext cx="1442939" cy="36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1185"/>
            <a:ext cx="1608768" cy="34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8" y="3078740"/>
            <a:ext cx="2296038" cy="35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09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dirty="0">
                <a:solidFill>
                  <a:srgbClr val="FFFF00"/>
                </a:solidFill>
              </a:rPr>
              <a:t>F</a:t>
            </a:r>
            <a:r>
              <a:rPr lang="en-US" altLang="zh-CN" sz="3600" b="1" i="1" baseline="-25000" dirty="0">
                <a:solidFill>
                  <a:srgbClr val="FFFF00"/>
                </a:solidFill>
              </a:rPr>
              <a:t>c</a:t>
            </a:r>
            <a:r>
              <a:rPr lang="en-US" altLang="zh-CN" dirty="0"/>
              <a:t> : conductive heat flux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249" y="1595647"/>
            <a:ext cx="2232247" cy="7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353" y="1608401"/>
            <a:ext cx="412245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3776051"/>
            <a:ext cx="8136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 smtClean="0">
                <a:solidFill>
                  <a:srgbClr val="FFFF00"/>
                </a:solidFill>
              </a:rPr>
              <a:t>T</a:t>
            </a:r>
            <a:r>
              <a:rPr lang="en-US" altLang="zh-CN" sz="2400" b="1" i="1" baseline="-25000" dirty="0" err="1">
                <a:solidFill>
                  <a:srgbClr val="FFFF00"/>
                </a:solidFill>
              </a:rPr>
              <a:t>f</a:t>
            </a:r>
            <a:r>
              <a:rPr lang="en-US" altLang="zh-CN" sz="2400" dirty="0" smtClean="0"/>
              <a:t>: water freezing temperature</a:t>
            </a:r>
          </a:p>
          <a:p>
            <a:r>
              <a:rPr lang="en-US" altLang="zh-CN" sz="2400" b="1" i="1" dirty="0" err="1" smtClean="0">
                <a:solidFill>
                  <a:srgbClr val="FFFF00"/>
                </a:solidFill>
              </a:rPr>
              <a:t>S</a:t>
            </a:r>
            <a:r>
              <a:rPr lang="en-US" altLang="zh-CN" sz="2400" b="1" i="1" baseline="-25000" dirty="0" err="1" smtClean="0">
                <a:solidFill>
                  <a:srgbClr val="FFFF00"/>
                </a:solidFill>
              </a:rPr>
              <a:t>w</a:t>
            </a:r>
            <a:r>
              <a:rPr lang="en-US" altLang="zh-CN" sz="2400" dirty="0" smtClean="0"/>
              <a:t>: salinity of sea water      </a:t>
            </a:r>
            <a:r>
              <a:rPr lang="en-US" altLang="zh-CN" sz="2400" b="1" i="1" dirty="0" smtClean="0">
                <a:solidFill>
                  <a:srgbClr val="FFFF00"/>
                </a:solidFill>
              </a:rPr>
              <a:t>S</a:t>
            </a:r>
            <a:r>
              <a:rPr lang="en-US" altLang="zh-CN" sz="2400" b="1" i="1" baseline="-25000" dirty="0" smtClean="0">
                <a:solidFill>
                  <a:srgbClr val="FFFF00"/>
                </a:solidFill>
              </a:rPr>
              <a:t>i</a:t>
            </a:r>
            <a:r>
              <a:rPr lang="en-US" altLang="zh-CN" sz="2400" dirty="0" smtClean="0"/>
              <a:t>: sea ice salinity</a:t>
            </a:r>
          </a:p>
          <a:p>
            <a:r>
              <a:rPr lang="en-US" altLang="zh-CN" sz="2400" b="1" i="1" dirty="0" err="1" smtClean="0">
                <a:solidFill>
                  <a:srgbClr val="FFFF00"/>
                </a:solidFill>
              </a:rPr>
              <a:t>h</a:t>
            </a:r>
            <a:r>
              <a:rPr lang="en-US" altLang="zh-CN" sz="2400" b="1" i="1" baseline="-25000" dirty="0" err="1" smtClean="0">
                <a:solidFill>
                  <a:srgbClr val="FFFF00"/>
                </a:solidFill>
              </a:rPr>
              <a:t>s</a:t>
            </a:r>
            <a:r>
              <a:rPr lang="en-US" altLang="zh-CN" sz="2400" dirty="0" smtClean="0"/>
              <a:t>: snow depth                   </a:t>
            </a:r>
            <a:r>
              <a:rPr lang="en-US" altLang="zh-CN" sz="2400" b="1" i="1" dirty="0" smtClean="0">
                <a:solidFill>
                  <a:srgbClr val="FFFF00"/>
                </a:solidFill>
              </a:rPr>
              <a:t>h</a:t>
            </a:r>
            <a:r>
              <a:rPr lang="en-US" altLang="zh-CN" sz="2400" b="1" i="1" baseline="-25000" dirty="0" smtClean="0">
                <a:solidFill>
                  <a:srgbClr val="FFFF00"/>
                </a:solidFill>
              </a:rPr>
              <a:t>i</a:t>
            </a:r>
            <a:r>
              <a:rPr lang="en-US" altLang="zh-CN" sz="2400" dirty="0" smtClean="0"/>
              <a:t>: ice thickness</a:t>
            </a:r>
          </a:p>
          <a:p>
            <a:r>
              <a:rPr lang="en-US" altLang="zh-CN" sz="2400" b="1" i="1" dirty="0" smtClean="0">
                <a:solidFill>
                  <a:srgbClr val="FFFF00"/>
                </a:solidFill>
              </a:rPr>
              <a:t>K</a:t>
            </a:r>
            <a:r>
              <a:rPr lang="en-US" altLang="zh-CN" sz="2400" b="1" i="1" baseline="-25000" dirty="0" smtClean="0">
                <a:solidFill>
                  <a:srgbClr val="FFFF00"/>
                </a:solidFill>
              </a:rPr>
              <a:t>s</a:t>
            </a:r>
            <a:r>
              <a:rPr lang="en-US" altLang="zh-CN" sz="2400" dirty="0" smtClean="0"/>
              <a:t>: conductivity of snow      </a:t>
            </a:r>
            <a:r>
              <a:rPr lang="en-US" altLang="zh-CN" sz="2400" b="1" i="1" dirty="0" smtClean="0">
                <a:solidFill>
                  <a:srgbClr val="FFFF00"/>
                </a:solidFill>
              </a:rPr>
              <a:t>K</a:t>
            </a:r>
            <a:r>
              <a:rPr lang="en-US" altLang="zh-CN" sz="2400" b="1" i="1" baseline="-25000" dirty="0" smtClean="0">
                <a:solidFill>
                  <a:srgbClr val="FFFF00"/>
                </a:solidFill>
              </a:rPr>
              <a:t>i</a:t>
            </a:r>
            <a:r>
              <a:rPr lang="en-US" altLang="zh-CN" sz="2400" dirty="0"/>
              <a:t>: conductivity of </a:t>
            </a:r>
            <a:r>
              <a:rPr lang="en-US" altLang="zh-CN" sz="2400" dirty="0" smtClean="0"/>
              <a:t>ice</a:t>
            </a:r>
          </a:p>
          <a:p>
            <a:r>
              <a:rPr lang="el-GR" altLang="zh-CN" sz="2400" b="1" i="1" dirty="0" smtClean="0">
                <a:solidFill>
                  <a:srgbClr val="FFFF00"/>
                </a:solidFill>
              </a:rPr>
              <a:t>ρ</a:t>
            </a:r>
            <a:r>
              <a:rPr lang="en-US" altLang="zh-CN" sz="2400" b="1" i="1" baseline="-25000" dirty="0" smtClean="0">
                <a:solidFill>
                  <a:srgbClr val="FFFF00"/>
                </a:solidFill>
              </a:rPr>
              <a:t>snow </a:t>
            </a:r>
            <a:r>
              <a:rPr lang="en-US" altLang="zh-CN" sz="2400" dirty="0" smtClean="0"/>
              <a:t>: snow density</a:t>
            </a:r>
          </a:p>
          <a:p>
            <a:r>
              <a:rPr lang="en-US" altLang="zh-CN" sz="2400" b="1" i="1" dirty="0" err="1" smtClean="0">
                <a:solidFill>
                  <a:srgbClr val="FFFF00"/>
                </a:solidFill>
              </a:rPr>
              <a:t>T</a:t>
            </a:r>
            <a:r>
              <a:rPr lang="en-US" altLang="zh-CN" sz="2400" b="1" i="1" baseline="-25000" dirty="0" err="1" smtClean="0">
                <a:solidFill>
                  <a:srgbClr val="FFFF00"/>
                </a:solidFill>
              </a:rPr>
              <a:t>snow</a:t>
            </a:r>
            <a:r>
              <a:rPr lang="en-US" altLang="zh-CN" sz="2400" dirty="0" smtClean="0"/>
              <a:t>: snow temperature     </a:t>
            </a:r>
            <a:r>
              <a:rPr lang="en-US" altLang="zh-CN" sz="2400" b="1" i="1" dirty="0" smtClean="0">
                <a:solidFill>
                  <a:srgbClr val="FFFF00"/>
                </a:solidFill>
              </a:rPr>
              <a:t>T</a:t>
            </a:r>
            <a:r>
              <a:rPr lang="en-US" altLang="zh-CN" sz="2400" b="1" i="1" baseline="-25000" dirty="0" smtClean="0">
                <a:solidFill>
                  <a:srgbClr val="FFFF00"/>
                </a:solidFill>
              </a:rPr>
              <a:t>i</a:t>
            </a:r>
            <a:r>
              <a:rPr lang="en-US" altLang="zh-CN" sz="2400" dirty="0" smtClean="0"/>
              <a:t>: ice temperature</a:t>
            </a:r>
            <a:endParaRPr lang="en-US" altLang="zh-CN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763" y="2193920"/>
            <a:ext cx="1640271" cy="38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95" y="2708920"/>
            <a:ext cx="2871242" cy="37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537" y="2708920"/>
            <a:ext cx="3214692" cy="37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70" y="3269587"/>
            <a:ext cx="2252623" cy="37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022" y="3269586"/>
            <a:ext cx="669258" cy="37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786" y="3219848"/>
            <a:ext cx="2080194" cy="30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786" y="3544066"/>
            <a:ext cx="4160389" cy="31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1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Relationship between snow depth and ice depth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sz="2400" b="1" i="1" dirty="0" err="1" smtClean="0">
                <a:solidFill>
                  <a:srgbClr val="FFFF00"/>
                </a:solidFill>
              </a:rPr>
              <a:t>h</a:t>
            </a:r>
            <a:r>
              <a:rPr lang="en-US" altLang="zh-CN" sz="2400" b="1" i="1" baseline="-25000" dirty="0" err="1">
                <a:solidFill>
                  <a:srgbClr val="FFFF00"/>
                </a:solidFill>
                <a:latin typeface="+mj-lt"/>
                <a:ea typeface="+mj-ea"/>
                <a:cs typeface="Trebuchet MS"/>
              </a:rPr>
              <a:t>s</a:t>
            </a:r>
            <a:r>
              <a:rPr lang="en-US" altLang="zh-CN" sz="2400" dirty="0" smtClean="0"/>
              <a:t> is snow depth, </a:t>
            </a:r>
            <a:r>
              <a:rPr lang="en-US" altLang="zh-CN" sz="2400" b="1" i="1" dirty="0" smtClean="0">
                <a:solidFill>
                  <a:srgbClr val="FFFF00"/>
                </a:solidFill>
              </a:rPr>
              <a:t>h</a:t>
            </a:r>
            <a:r>
              <a:rPr lang="en-US" altLang="zh-CN" sz="2400" b="1" i="1" baseline="-25000" dirty="0">
                <a:solidFill>
                  <a:srgbClr val="FFFF00"/>
                </a:solidFill>
                <a:latin typeface="+mj-lt"/>
                <a:ea typeface="+mj-ea"/>
                <a:cs typeface="Trebuchet MS"/>
              </a:rPr>
              <a:t>i</a:t>
            </a:r>
            <a:r>
              <a:rPr lang="en-US" altLang="zh-CN" sz="2400" dirty="0" smtClean="0"/>
              <a:t> is ice thickness</a:t>
            </a:r>
            <a:endParaRPr lang="zh-CN" alt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4594432" cy="206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1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Relationship between ice thickness and sea ice salinity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092" y="2363688"/>
            <a:ext cx="4095824" cy="111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1902023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Scheme one:</a:t>
            </a:r>
            <a:endParaRPr lang="zh-CN" altLang="en-US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605" y="4182176"/>
            <a:ext cx="416757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0605" y="371703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Scheme two:</a:t>
            </a:r>
            <a:endParaRPr lang="zh-CN" altLang="en-US" sz="24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355" y="6021288"/>
            <a:ext cx="646125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88989" y="5559623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Scheme three: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602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Surface air temperature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204864"/>
            <a:ext cx="208023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2094" y="3861048"/>
            <a:ext cx="7376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FF00"/>
                </a:solidFill>
              </a:rPr>
              <a:t>T</a:t>
            </a:r>
            <a:r>
              <a:rPr lang="en-US" altLang="zh-CN" sz="2400" b="1" i="1" baseline="-25000" dirty="0">
                <a:solidFill>
                  <a:srgbClr val="FFFF00"/>
                </a:solidFill>
                <a:latin typeface="+mj-lt"/>
                <a:ea typeface="+mj-ea"/>
                <a:cs typeface="Trebuchet MS"/>
              </a:rPr>
              <a:t>a</a:t>
            </a:r>
            <a:r>
              <a:rPr lang="en-US" altLang="zh-CN" sz="2400" dirty="0" smtClean="0"/>
              <a:t>: air temperature</a:t>
            </a:r>
          </a:p>
          <a:p>
            <a:r>
              <a:rPr lang="en-US" altLang="zh-CN" sz="2400" b="1" i="1" dirty="0" err="1" smtClean="0">
                <a:solidFill>
                  <a:srgbClr val="FFFF00"/>
                </a:solidFill>
              </a:rPr>
              <a:t>T</a:t>
            </a:r>
            <a:r>
              <a:rPr lang="en-US" altLang="zh-CN" sz="2400" b="1" i="1" baseline="-25000" dirty="0" err="1">
                <a:solidFill>
                  <a:srgbClr val="FFFF00"/>
                </a:solidFill>
                <a:latin typeface="+mj-lt"/>
                <a:ea typeface="+mj-ea"/>
                <a:cs typeface="Trebuchet MS"/>
              </a:rPr>
              <a:t>s</a:t>
            </a:r>
            <a:r>
              <a:rPr lang="en-US" altLang="zh-CN" sz="2400" dirty="0" smtClean="0"/>
              <a:t>: surface skin temperature</a:t>
            </a:r>
          </a:p>
          <a:p>
            <a:r>
              <a:rPr lang="el-GR" altLang="zh-CN" sz="2400" b="1" i="1" dirty="0" smtClean="0">
                <a:solidFill>
                  <a:srgbClr val="FFFF00"/>
                </a:solidFill>
              </a:rPr>
              <a:t>δ</a:t>
            </a:r>
            <a:r>
              <a:rPr lang="en-US" altLang="zh-CN" sz="2400" b="1" i="1" dirty="0" smtClean="0">
                <a:solidFill>
                  <a:srgbClr val="FFFF00"/>
                </a:solidFill>
              </a:rPr>
              <a:t>T</a:t>
            </a:r>
            <a:r>
              <a:rPr lang="en-US" altLang="zh-CN" sz="2400" dirty="0" smtClean="0"/>
              <a:t>: a function of cloud amount, </a:t>
            </a:r>
          </a:p>
          <a:p>
            <a:r>
              <a:rPr lang="en-US" altLang="zh-CN" sz="2400" b="1" i="1" dirty="0" err="1" smtClean="0">
                <a:solidFill>
                  <a:srgbClr val="FFFF00"/>
                </a:solidFill>
              </a:rPr>
              <a:t>C</a:t>
            </a:r>
            <a:r>
              <a:rPr lang="en-US" altLang="zh-CN" sz="2400" b="1" i="1" baseline="-25000" dirty="0" err="1">
                <a:solidFill>
                  <a:srgbClr val="FFFF00"/>
                </a:solidFill>
                <a:latin typeface="+mj-lt"/>
                <a:ea typeface="+mj-ea"/>
                <a:cs typeface="Trebuchet MS"/>
              </a:rPr>
              <a:t>f</a:t>
            </a:r>
            <a:r>
              <a:rPr lang="en-US" altLang="zh-CN" sz="2400" dirty="0" smtClean="0"/>
              <a:t>: cloud amount</a:t>
            </a:r>
            <a:endParaRPr lang="zh-CN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2" y="3192607"/>
            <a:ext cx="2412891" cy="45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8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6" y="1700808"/>
            <a:ext cx="8784976" cy="1316161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00070"/>
            <a:ext cx="8424937" cy="126222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67544" y="112474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OTIM in daytime</a:t>
            </a:r>
            <a:endParaRPr lang="zh-CN" alt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3221249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OTIM in night time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196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5113" cy="924475"/>
          </a:xfrm>
        </p:spPr>
        <p:txBody>
          <a:bodyPr/>
          <a:lstStyle/>
          <a:p>
            <a:r>
              <a:rPr lang="en-US" altLang="zh-CN" dirty="0" smtClean="0"/>
              <a:t>Application of OTIM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484785"/>
            <a:ext cx="7125112" cy="5040560"/>
          </a:xfrm>
        </p:spPr>
        <p:txBody>
          <a:bodyPr>
            <a:noAutofit/>
          </a:bodyPr>
          <a:lstStyle/>
          <a:p>
            <a:r>
              <a:rPr lang="en-US" altLang="zh-CN" sz="2000" dirty="0" smtClean="0"/>
              <a:t>Satellite data: AVHRR, MODIS and SEVERI</a:t>
            </a:r>
          </a:p>
          <a:p>
            <a:r>
              <a:rPr lang="en-US" altLang="zh-CN" sz="2000" dirty="0" smtClean="0"/>
              <a:t>Input parameters from satellite: </a:t>
            </a:r>
          </a:p>
          <a:p>
            <a:pPr lvl="1"/>
            <a:r>
              <a:rPr lang="en-US" altLang="zh-CN" sz="2000" dirty="0" smtClean="0"/>
              <a:t>cloud amount, </a:t>
            </a:r>
          </a:p>
          <a:p>
            <a:pPr lvl="1"/>
            <a:r>
              <a:rPr lang="en-US" altLang="zh-CN" sz="2000" dirty="0" smtClean="0"/>
              <a:t>surface skin temperature, </a:t>
            </a:r>
          </a:p>
          <a:p>
            <a:pPr lvl="1"/>
            <a:r>
              <a:rPr lang="en-US" altLang="zh-CN" sz="2000" dirty="0" smtClean="0"/>
              <a:t>surface broadband albedo, </a:t>
            </a:r>
          </a:p>
          <a:p>
            <a:pPr lvl="1"/>
            <a:r>
              <a:rPr lang="en-US" altLang="zh-CN" sz="2000" dirty="0" smtClean="0"/>
              <a:t>surface downward shortwave radiation fluxes</a:t>
            </a:r>
          </a:p>
          <a:p>
            <a:r>
              <a:rPr lang="en-US" altLang="zh-CN" sz="2000" dirty="0" smtClean="0"/>
              <a:t>Other input:</a:t>
            </a:r>
          </a:p>
          <a:p>
            <a:pPr lvl="1"/>
            <a:r>
              <a:rPr lang="en-US" altLang="zh-CN" sz="2000" dirty="0" smtClean="0"/>
              <a:t>Air pressure</a:t>
            </a:r>
          </a:p>
          <a:p>
            <a:pPr lvl="1"/>
            <a:r>
              <a:rPr lang="en-US" altLang="zh-CN" sz="2000" dirty="0" smtClean="0"/>
              <a:t>Wind speed</a:t>
            </a:r>
          </a:p>
          <a:p>
            <a:pPr lvl="1"/>
            <a:r>
              <a:rPr lang="en-US" altLang="zh-CN" sz="2000" dirty="0" smtClean="0"/>
              <a:t>Air humidity</a:t>
            </a:r>
          </a:p>
          <a:p>
            <a:pPr lvl="1"/>
            <a:r>
              <a:rPr lang="en-US" altLang="zh-CN" sz="2000" dirty="0" smtClean="0"/>
              <a:t>Snow </a:t>
            </a:r>
            <a:r>
              <a:rPr lang="en-US" altLang="zh-CN" sz="2000" dirty="0" smtClean="0"/>
              <a:t>density, depth, temperature if available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6199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50626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6" y="548680"/>
            <a:ext cx="7988268" cy="103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8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3656"/>
            <a:ext cx="5976664" cy="593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OTIM ice thickness result with MODIS data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193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Validation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573967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Using the data from:</a:t>
            </a:r>
          </a:p>
          <a:p>
            <a:pPr lvl="1"/>
            <a:r>
              <a:rPr lang="en-US" altLang="zh-CN" sz="2000" dirty="0" smtClean="0"/>
              <a:t>Ice thickness from submarine cruises (</a:t>
            </a:r>
            <a:r>
              <a:rPr lang="en-US" altLang="zh-CN" sz="2000" dirty="0"/>
              <a:t>SCICES</a:t>
            </a:r>
            <a:r>
              <a:rPr lang="en-US" altLang="zh-CN" sz="2000" dirty="0" smtClean="0"/>
              <a:t>)</a:t>
            </a:r>
          </a:p>
          <a:p>
            <a:pPr lvl="1"/>
            <a:r>
              <a:rPr lang="en-US" altLang="zh-CN" sz="2000" dirty="0" smtClean="0"/>
              <a:t>Meteorological stations (Canada )</a:t>
            </a:r>
          </a:p>
          <a:p>
            <a:pPr lvl="1"/>
            <a:r>
              <a:rPr lang="en-US" altLang="zh-CN" sz="2000" dirty="0" smtClean="0"/>
              <a:t>Mooring sites</a:t>
            </a:r>
          </a:p>
          <a:p>
            <a:pPr lvl="1"/>
            <a:r>
              <a:rPr lang="en-US" altLang="zh-CN" sz="2000" dirty="0" smtClean="0"/>
              <a:t>Numerical model simulations (PIOMAS)</a:t>
            </a:r>
          </a:p>
          <a:p>
            <a:r>
              <a:rPr lang="en-US" altLang="zh-CN" sz="2400" dirty="0" smtClean="0"/>
              <a:t>Comparison:</a:t>
            </a:r>
          </a:p>
          <a:p>
            <a:pPr lvl="1"/>
            <a:r>
              <a:rPr lang="en-US" altLang="zh-CN" sz="2000" dirty="0" smtClean="0"/>
              <a:t>Cumulative frequency</a:t>
            </a:r>
          </a:p>
          <a:p>
            <a:pPr lvl="1"/>
            <a:r>
              <a:rPr lang="en-US" altLang="zh-CN" sz="2000" dirty="0" smtClean="0"/>
              <a:t>Point-to-point comparison by spatial matching</a:t>
            </a:r>
          </a:p>
        </p:txBody>
      </p:sp>
    </p:spTree>
    <p:extLst>
      <p:ext uri="{BB962C8B-B14F-4D97-AF65-F5344CB8AC3E}">
        <p14:creationId xmlns:p14="http://schemas.microsoft.com/office/powerpoint/2010/main" val="185431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Changes in sea ice significantly affect the exchanges of momentum, heat, and mass between the sea and the atmosphere.</a:t>
            </a:r>
          </a:p>
          <a:p>
            <a:r>
              <a:rPr lang="en-US" altLang="zh-CN" sz="2400" b="1" dirty="0" smtClean="0">
                <a:solidFill>
                  <a:srgbClr val="FFFF00"/>
                </a:solidFill>
              </a:rPr>
              <a:t>Sea </a:t>
            </a:r>
            <a:r>
              <a:rPr lang="en-US" altLang="zh-CN" sz="2400" b="1" dirty="0">
                <a:solidFill>
                  <a:srgbClr val="FFFF00"/>
                </a:solidFill>
              </a:rPr>
              <a:t>ice extent </a:t>
            </a:r>
            <a:r>
              <a:rPr lang="en-US" altLang="zh-CN" sz="2400" dirty="0"/>
              <a:t>is an important indicator and effective modulator of regional and global climate change</a:t>
            </a:r>
          </a:p>
          <a:p>
            <a:r>
              <a:rPr lang="en-US" altLang="zh-CN" sz="2400" b="1" dirty="0" smtClean="0">
                <a:solidFill>
                  <a:srgbClr val="FFFF00"/>
                </a:solidFill>
              </a:rPr>
              <a:t>Sea </a:t>
            </a:r>
            <a:r>
              <a:rPr lang="en-US" altLang="zh-CN" sz="2400" b="1" dirty="0">
                <a:solidFill>
                  <a:srgbClr val="FFFF00"/>
                </a:solidFill>
              </a:rPr>
              <a:t>ice thickness </a:t>
            </a:r>
            <a:r>
              <a:rPr lang="en-US" altLang="zh-CN" sz="2400" dirty="0"/>
              <a:t>is the more important parameter from a thermodynamic perspective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12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561" y="477150"/>
            <a:ext cx="7125113" cy="924475"/>
          </a:xfrm>
        </p:spPr>
        <p:txBody>
          <a:bodyPr/>
          <a:lstStyle/>
          <a:p>
            <a:r>
              <a:rPr lang="en-US" altLang="zh-CN" dirty="0" smtClean="0"/>
              <a:t>Validation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41277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Using SCICES (Scientific Ice Expeditions) in 1996, 1997 and 1999 ice draft data </a:t>
            </a:r>
            <a:r>
              <a:rPr lang="en-US" altLang="zh-CN" sz="2400" dirty="0"/>
              <a:t>and Moored ULS </a:t>
            </a:r>
            <a:r>
              <a:rPr lang="en-US" altLang="zh-CN" sz="2400" dirty="0" smtClean="0"/>
              <a:t>Measurements</a:t>
            </a:r>
            <a:endParaRPr lang="zh-CN" alt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686" y="2783962"/>
            <a:ext cx="4106044" cy="388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36123" y="3501008"/>
            <a:ext cx="2629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Submarine trajectories for SCICES 96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29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69" y="188640"/>
            <a:ext cx="4298627" cy="323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98" y="188640"/>
            <a:ext cx="4081162" cy="323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69" y="3560813"/>
            <a:ext cx="4298627" cy="32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391" y="3560813"/>
            <a:ext cx="4190263" cy="328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528" y="127050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Cumulative frequency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62417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Point to point comparison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74" y="44624"/>
            <a:ext cx="436245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310" y="44624"/>
            <a:ext cx="4178239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74" y="3368849"/>
            <a:ext cx="54578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7" y="3789040"/>
            <a:ext cx="2802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Overall mean absolute bias: 0.18m</a:t>
            </a:r>
          </a:p>
        </p:txBody>
      </p:sp>
    </p:spTree>
    <p:extLst>
      <p:ext uri="{BB962C8B-B14F-4D97-AF65-F5344CB8AC3E}">
        <p14:creationId xmlns:p14="http://schemas.microsoft.com/office/powerpoint/2010/main" val="35011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Validation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697507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Comparison with Canadian Meteorological Station measurements, and Moored ULS Measurements</a:t>
            </a:r>
            <a:endParaRPr lang="zh-CN" alt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33278"/>
            <a:ext cx="4529791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5" y="2933278"/>
            <a:ext cx="451485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0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580643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7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Uncertainty and Sensitivity Analysis</a:t>
            </a:r>
            <a:endParaRPr lang="zh-CN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48271"/>
            <a:ext cx="5109139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2564904"/>
            <a:ext cx="468000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04" y="2564904"/>
            <a:ext cx="4599441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5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Validation result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400" dirty="0" smtClean="0"/>
              <a:t>OTIM is capable of retrieving ice thickness up to 2.8 meter</a:t>
            </a:r>
          </a:p>
          <a:p>
            <a:r>
              <a:rPr lang="en-US" altLang="zh-CN" sz="2400" dirty="0" smtClean="0"/>
              <a:t>With </a:t>
            </a:r>
            <a:r>
              <a:rPr lang="en-US" altLang="zh-CN" sz="2400" dirty="0"/>
              <a:t>submarine </a:t>
            </a:r>
            <a:r>
              <a:rPr lang="en-US" altLang="zh-CN" sz="2400" dirty="0" smtClean="0"/>
              <a:t>data, the mean absolute error is about 0.18m for samples with a mean ice thickness of 1.62m (11% mean absolute error)</a:t>
            </a:r>
          </a:p>
          <a:p>
            <a:r>
              <a:rPr lang="en-US" altLang="zh-CN" sz="2400" dirty="0" smtClean="0"/>
              <a:t>With meteorological stations data, the mean absolute error can be 18%.</a:t>
            </a:r>
          </a:p>
          <a:p>
            <a:r>
              <a:rPr lang="en-US" altLang="zh-CN" sz="2400" dirty="0" smtClean="0"/>
              <a:t>With moored ULS measurements, the error is about 15%.</a:t>
            </a:r>
          </a:p>
        </p:txBody>
      </p:sp>
    </p:spTree>
    <p:extLst>
      <p:ext uri="{BB962C8B-B14F-4D97-AF65-F5344CB8AC3E}">
        <p14:creationId xmlns:p14="http://schemas.microsoft.com/office/powerpoint/2010/main" val="18223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Uncertainty and Sensitivity Analysis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sz="2400" dirty="0"/>
              <a:t>The largest error comes from the surface </a:t>
            </a:r>
            <a:r>
              <a:rPr lang="en-US" altLang="zh-CN" sz="2400" dirty="0" smtClean="0"/>
              <a:t>broadband albedo </a:t>
            </a:r>
            <a:r>
              <a:rPr lang="el-GR" altLang="zh-CN" sz="2400" b="1" i="1" dirty="0">
                <a:solidFill>
                  <a:srgbClr val="FFFF00"/>
                </a:solidFill>
              </a:rPr>
              <a:t>α</a:t>
            </a:r>
            <a:r>
              <a:rPr lang="en-US" altLang="zh-CN" sz="2400" b="1" i="1" baseline="-25000" dirty="0">
                <a:solidFill>
                  <a:srgbClr val="FFFF00"/>
                </a:solidFill>
              </a:rPr>
              <a:t>s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uncertainty, which can cause more than </a:t>
            </a:r>
            <a:r>
              <a:rPr lang="en-US" altLang="zh-CN" sz="2400" dirty="0" smtClean="0"/>
              <a:t>200% error </a:t>
            </a:r>
            <a:r>
              <a:rPr lang="en-US" altLang="zh-CN" sz="2400" dirty="0"/>
              <a:t>in ice thickness </a:t>
            </a:r>
            <a:r>
              <a:rPr lang="en-US" altLang="zh-CN" sz="2400" dirty="0" smtClean="0"/>
              <a:t>estimation</a:t>
            </a:r>
          </a:p>
          <a:p>
            <a:r>
              <a:rPr lang="en-US" altLang="zh-CN" sz="2400" dirty="0"/>
              <a:t>Other error sources </a:t>
            </a:r>
            <a:r>
              <a:rPr lang="en-US" altLang="zh-CN" sz="2400" dirty="0" smtClean="0"/>
              <a:t>are uncertainties </a:t>
            </a:r>
            <a:r>
              <a:rPr lang="en-US" altLang="zh-CN" sz="2400" dirty="0"/>
              <a:t>in snow </a:t>
            </a:r>
            <a:r>
              <a:rPr lang="en-US" altLang="zh-CN" sz="2400" dirty="0" smtClean="0"/>
              <a:t>depth, cloud amount, </a:t>
            </a:r>
            <a:r>
              <a:rPr lang="en-US" altLang="zh-CN" sz="2400" dirty="0"/>
              <a:t>surface </a:t>
            </a:r>
            <a:r>
              <a:rPr lang="en-US" altLang="zh-CN" sz="2400" dirty="0" smtClean="0"/>
              <a:t>downward</a:t>
            </a:r>
          </a:p>
          <a:p>
            <a:r>
              <a:rPr lang="en-US" altLang="zh-CN" sz="2400" dirty="0"/>
              <a:t>Uncertainties also come from model design </a:t>
            </a:r>
            <a:r>
              <a:rPr lang="en-US" altLang="zh-CN" sz="2400" dirty="0" smtClean="0"/>
              <a:t>structure and </a:t>
            </a:r>
            <a:r>
              <a:rPr lang="en-US" altLang="zh-CN" sz="2400" dirty="0"/>
              <a:t>parameterization schemes such as the assumed </a:t>
            </a:r>
            <a:r>
              <a:rPr lang="en-US" altLang="zh-CN" sz="2400" dirty="0" smtClean="0"/>
              <a:t>linear vertical </a:t>
            </a:r>
            <a:r>
              <a:rPr lang="en-US" altLang="zh-CN" sz="2400" dirty="0"/>
              <a:t>temperature profile in the ice slab.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solar radiation </a:t>
            </a:r>
            <a:r>
              <a:rPr lang="en-US" altLang="zh-CN" sz="2400" dirty="0" smtClean="0"/>
              <a:t>flux…….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591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400" dirty="0" smtClean="0"/>
              <a:t>The One-dimensional </a:t>
            </a:r>
            <a:r>
              <a:rPr lang="en-US" altLang="zh-CN" sz="2400" dirty="0"/>
              <a:t>Thermodynamic </a:t>
            </a:r>
            <a:r>
              <a:rPr lang="en-US" altLang="zh-CN" sz="2400" dirty="0" smtClean="0"/>
              <a:t>Ice Model</a:t>
            </a:r>
            <a:r>
              <a:rPr lang="en-US" altLang="zh-CN" sz="2400" dirty="0"/>
              <a:t>, OTIM, based on the surface energy budget </a:t>
            </a:r>
            <a:r>
              <a:rPr lang="en-US" altLang="zh-CN" sz="2400" dirty="0" smtClean="0"/>
              <a:t>can instantaneously </a:t>
            </a:r>
            <a:r>
              <a:rPr lang="en-US" altLang="zh-CN" sz="2400" dirty="0"/>
              <a:t>estimate sea and lake ice thickness </a:t>
            </a:r>
            <a:r>
              <a:rPr lang="en-US" altLang="zh-CN" sz="2400" dirty="0" smtClean="0"/>
              <a:t>with products </a:t>
            </a:r>
            <a:r>
              <a:rPr lang="en-US" altLang="zh-CN" sz="2400" dirty="0"/>
              <a:t>derived from optical satellite data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Products or Parameters retrieved from optical satellite data can be used as input in OTIM and obtain good results.</a:t>
            </a:r>
          </a:p>
        </p:txBody>
      </p:sp>
    </p:spTree>
    <p:extLst>
      <p:ext uri="{BB962C8B-B14F-4D97-AF65-F5344CB8AC3E}">
        <p14:creationId xmlns:p14="http://schemas.microsoft.com/office/powerpoint/2010/main" val="6650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306973" cy="4645975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400" dirty="0"/>
              <a:t>The model can be used for quantitative estimates of ice thickness up to approximately 2.8 m with an correct accuracy of over 80%.</a:t>
            </a:r>
          </a:p>
          <a:p>
            <a:r>
              <a:rPr lang="en-US" altLang="zh-CN" sz="2400" dirty="0"/>
              <a:t>This model is more suitable for nighttime ice thickness estimation. </a:t>
            </a:r>
            <a:r>
              <a:rPr lang="en-US" altLang="zh-CN" sz="2400" dirty="0" smtClean="0"/>
              <a:t>During daytime, </a:t>
            </a:r>
            <a:r>
              <a:rPr lang="en-US" altLang="zh-CN" sz="2400" dirty="0"/>
              <a:t>i</a:t>
            </a:r>
            <a:r>
              <a:rPr lang="en-US" altLang="zh-CN" sz="2400" dirty="0" smtClean="0"/>
              <a:t>n </a:t>
            </a:r>
            <a:r>
              <a:rPr lang="en-US" altLang="zh-CN" sz="2400" dirty="0"/>
              <a:t>the presence of solar radiation, it is difficult </a:t>
            </a:r>
            <a:r>
              <a:rPr lang="en-US" altLang="zh-CN" sz="2400" dirty="0" smtClean="0"/>
              <a:t>to solve </a:t>
            </a:r>
            <a:r>
              <a:rPr lang="en-US" altLang="zh-CN" sz="2400" dirty="0"/>
              <a:t>the energy budget equation for ice thickness </a:t>
            </a:r>
            <a:r>
              <a:rPr lang="en-US" altLang="zh-CN" sz="2400" dirty="0" smtClean="0"/>
              <a:t>analytically due </a:t>
            </a:r>
            <a:r>
              <a:rPr lang="en-US" altLang="zh-CN" sz="2400" dirty="0"/>
              <a:t>to the complex interaction of ice/snow </a:t>
            </a:r>
            <a:r>
              <a:rPr lang="en-US" altLang="zh-CN" sz="2400" dirty="0" smtClean="0"/>
              <a:t>physical properties </a:t>
            </a:r>
            <a:r>
              <a:rPr lang="en-US" altLang="zh-CN" sz="2400" dirty="0"/>
              <a:t>with solar radiation, which varies </a:t>
            </a:r>
            <a:r>
              <a:rPr lang="en-US" altLang="zh-CN" sz="2400" dirty="0" smtClean="0"/>
              <a:t>considerably with </a:t>
            </a:r>
            <a:r>
              <a:rPr lang="en-US" altLang="zh-CN" sz="2400" dirty="0"/>
              <a:t>changes in ice/snow clarity, density, </a:t>
            </a:r>
            <a:r>
              <a:rPr lang="en-US" altLang="zh-CN" sz="2400" dirty="0" smtClean="0"/>
              <a:t>chemicals contained</a:t>
            </a:r>
            <a:r>
              <a:rPr lang="en-US" altLang="zh-CN" sz="2400" dirty="0"/>
              <a:t>, salinity, particle size and shape, and </a:t>
            </a:r>
            <a:r>
              <a:rPr lang="en-US" altLang="zh-CN" sz="2400" dirty="0" smtClean="0"/>
              <a:t>structure. This makes the daytime retrieval with OTIM more complicated.</a:t>
            </a:r>
            <a:endParaRPr lang="zh-CN" altLang="en-US" sz="2400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40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667014" cy="1512168"/>
          </a:xfrm>
        </p:spPr>
        <p:txBody>
          <a:bodyPr/>
          <a:lstStyle/>
          <a:p>
            <a:r>
              <a:rPr lang="en-US" altLang="zh-CN" dirty="0" smtClean="0"/>
              <a:t>Problem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sz="2400" dirty="0"/>
              <a:t>Not enough observations on ice thickness data:</a:t>
            </a:r>
          </a:p>
          <a:p>
            <a:pPr lvl="1"/>
            <a:r>
              <a:rPr lang="en-US" altLang="zh-CN" sz="2000" dirty="0"/>
              <a:t>Submarine Upward Looking Sonar</a:t>
            </a:r>
          </a:p>
          <a:p>
            <a:pPr lvl="1"/>
            <a:r>
              <a:rPr lang="en-US" altLang="zh-CN" sz="2000" dirty="0"/>
              <a:t>In situ measurements of ice thickness by the Canadian Ice Service (CIS) starting in 2002</a:t>
            </a:r>
          </a:p>
          <a:p>
            <a:r>
              <a:rPr lang="en-US" altLang="zh-CN" sz="2400" dirty="0"/>
              <a:t>Few numerical ocean sea ice atmosphere models can simulate ice thickness </a:t>
            </a:r>
            <a:r>
              <a:rPr lang="en-US" altLang="zh-CN" sz="2400" dirty="0" smtClean="0"/>
              <a:t>distribution, and the result is generally </a:t>
            </a:r>
            <a:r>
              <a:rPr lang="en-US" altLang="zh-CN" sz="2400" dirty="0"/>
              <a:t>with low </a:t>
            </a:r>
            <a:r>
              <a:rPr lang="en-US" altLang="zh-CN" sz="2400" dirty="0" smtClean="0"/>
              <a:t>resolution</a:t>
            </a:r>
          </a:p>
          <a:p>
            <a:r>
              <a:rPr lang="en-US" altLang="zh-CN" sz="2400" dirty="0"/>
              <a:t>How to get accurate, consistent ice thickness data with high spatial </a:t>
            </a:r>
            <a:r>
              <a:rPr lang="en-US" altLang="zh-CN" sz="2400" dirty="0" smtClean="0"/>
              <a:t>resolution?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80847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996952"/>
            <a:ext cx="7125113" cy="924475"/>
          </a:xfrm>
        </p:spPr>
        <p:txBody>
          <a:bodyPr/>
          <a:lstStyle/>
          <a:p>
            <a:r>
              <a:rPr lang="en-US" altLang="zh-CN" sz="7200" dirty="0" smtClean="0"/>
              <a:t>Thanks!</a:t>
            </a:r>
            <a:endParaRPr lang="zh-CN" altLang="en-US" sz="7200" dirty="0"/>
          </a:p>
        </p:txBody>
      </p:sp>
    </p:spTree>
    <p:extLst>
      <p:ext uri="{BB962C8B-B14F-4D97-AF65-F5344CB8AC3E}">
        <p14:creationId xmlns:p14="http://schemas.microsoft.com/office/powerpoint/2010/main" val="7231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Satellite data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sz="2400" dirty="0"/>
              <a:t>P</a:t>
            </a:r>
            <a:r>
              <a:rPr lang="en-US" altLang="zh-CN" sz="2400" dirty="0" smtClean="0"/>
              <a:t>assive microwave</a:t>
            </a:r>
          </a:p>
          <a:p>
            <a:pPr lvl="1"/>
            <a:r>
              <a:rPr lang="en-US" altLang="zh-CN" sz="2200" dirty="0" smtClean="0"/>
              <a:t>EOS/AMSR-E</a:t>
            </a:r>
            <a:endParaRPr lang="en-US" altLang="zh-CN" sz="2200" dirty="0"/>
          </a:p>
          <a:p>
            <a:r>
              <a:rPr lang="en-US" altLang="zh-CN" sz="2400" dirty="0"/>
              <a:t>R</a:t>
            </a:r>
            <a:r>
              <a:rPr lang="en-US" altLang="zh-CN" sz="2400" dirty="0" smtClean="0"/>
              <a:t>adiometers </a:t>
            </a:r>
            <a:r>
              <a:rPr lang="en-US" altLang="zh-CN" sz="2400" dirty="0"/>
              <a:t>and synthetic aperture </a:t>
            </a:r>
            <a:r>
              <a:rPr lang="en-US" altLang="zh-CN" sz="2400" dirty="0" smtClean="0"/>
              <a:t>radar</a:t>
            </a:r>
          </a:p>
          <a:p>
            <a:pPr lvl="1"/>
            <a:r>
              <a:rPr lang="es-ES" altLang="zh-CN" sz="2400" dirty="0" smtClean="0"/>
              <a:t>ESA CryoSat-2</a:t>
            </a:r>
          </a:p>
          <a:p>
            <a:r>
              <a:rPr lang="en-US" altLang="zh-CN" sz="2600" dirty="0" err="1"/>
              <a:t>ICESat’s</a:t>
            </a:r>
            <a:r>
              <a:rPr lang="en-US" altLang="zh-CN" sz="2600" dirty="0"/>
              <a:t> laser </a:t>
            </a:r>
            <a:r>
              <a:rPr lang="en-US" altLang="zh-CN" sz="2600" dirty="0" smtClean="0"/>
              <a:t>altimeter (2003)</a:t>
            </a:r>
            <a:endParaRPr lang="en-US" altLang="zh-CN" sz="2400" dirty="0" smtClean="0"/>
          </a:p>
          <a:p>
            <a:r>
              <a:rPr lang="en-US" altLang="zh-CN" sz="2400" dirty="0" smtClean="0"/>
              <a:t>Optical satellite</a:t>
            </a:r>
          </a:p>
          <a:p>
            <a:pPr lvl="1"/>
            <a:r>
              <a:rPr lang="en-US" altLang="zh-CN" sz="2200" dirty="0" smtClean="0"/>
              <a:t>NOAA/AVHRR (long-term data)</a:t>
            </a:r>
          </a:p>
          <a:p>
            <a:pPr lvl="1"/>
            <a:r>
              <a:rPr lang="en-US" altLang="zh-CN" sz="2200" dirty="0" smtClean="0"/>
              <a:t>EOS/MODIS</a:t>
            </a:r>
          </a:p>
          <a:p>
            <a:pPr lvl="1"/>
            <a:r>
              <a:rPr lang="en-US" altLang="zh-CN" sz="2200" dirty="0" smtClean="0"/>
              <a:t>MSG/SEVIRI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369276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Optical satellites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645975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Advantages of optical </a:t>
            </a:r>
            <a:r>
              <a:rPr lang="en-US" altLang="zh-CN" sz="2400" dirty="0"/>
              <a:t>satellite data</a:t>
            </a:r>
            <a:endParaRPr lang="en-US" altLang="zh-CN" sz="2400" dirty="0" smtClean="0"/>
          </a:p>
          <a:p>
            <a:pPr lvl="1"/>
            <a:r>
              <a:rPr lang="en-US" altLang="zh-CN" sz="2200" dirty="0" smtClean="0"/>
              <a:t>Long-term data:  TIROS series since 1962</a:t>
            </a:r>
          </a:p>
          <a:p>
            <a:pPr lvl="1"/>
            <a:r>
              <a:rPr lang="en-US" altLang="zh-CN" sz="2200" dirty="0" smtClean="0"/>
              <a:t>Continuous observation</a:t>
            </a:r>
          </a:p>
          <a:p>
            <a:pPr lvl="1"/>
            <a:r>
              <a:rPr lang="en-US" altLang="zh-CN" sz="2200" dirty="0" smtClean="0"/>
              <a:t>High spatial resolution: 1km</a:t>
            </a:r>
          </a:p>
          <a:p>
            <a:pPr lvl="1"/>
            <a:r>
              <a:rPr lang="en-US" altLang="zh-CN" sz="2200" dirty="0" smtClean="0"/>
              <a:t>High temporal resolution</a:t>
            </a:r>
          </a:p>
          <a:p>
            <a:pPr lvl="1"/>
            <a:r>
              <a:rPr lang="en-US" altLang="zh-CN" sz="2200" dirty="0" smtClean="0"/>
              <a:t>Large observation network</a:t>
            </a:r>
          </a:p>
          <a:p>
            <a:r>
              <a:rPr lang="en-US" altLang="zh-CN" sz="2400" dirty="0" smtClean="0"/>
              <a:t>Problem: only detect surface layer</a:t>
            </a:r>
          </a:p>
          <a:p>
            <a:r>
              <a:rPr lang="en-US" altLang="zh-CN" sz="2200" dirty="0" smtClean="0">
                <a:solidFill>
                  <a:srgbClr val="FFFF00"/>
                </a:solidFill>
              </a:rPr>
              <a:t>Can a </a:t>
            </a:r>
            <a:r>
              <a:rPr lang="en-US" altLang="zh-CN" sz="2200" dirty="0">
                <a:solidFill>
                  <a:srgbClr val="FFFF00"/>
                </a:solidFill>
              </a:rPr>
              <a:t>model </a:t>
            </a:r>
            <a:r>
              <a:rPr lang="en-US" altLang="zh-CN" sz="2200" dirty="0" smtClean="0">
                <a:solidFill>
                  <a:srgbClr val="FFFF00"/>
                </a:solidFill>
              </a:rPr>
              <a:t>be developed based </a:t>
            </a:r>
            <a:r>
              <a:rPr lang="en-US" altLang="zh-CN" sz="2200" dirty="0">
                <a:solidFill>
                  <a:srgbClr val="FFFF00"/>
                </a:solidFill>
              </a:rPr>
              <a:t>on ice surface energy budget to estimate sea and lake ice thickness with optical satellite </a:t>
            </a:r>
            <a:r>
              <a:rPr lang="en-US" altLang="zh-CN" sz="2200" dirty="0" smtClean="0">
                <a:solidFill>
                  <a:srgbClr val="FFFF00"/>
                </a:solidFill>
              </a:rPr>
              <a:t>data?</a:t>
            </a:r>
            <a:endParaRPr lang="en-US" altLang="zh-CN" sz="2200" dirty="0">
              <a:solidFill>
                <a:srgbClr val="FFFF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33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984776" cy="924475"/>
          </a:xfrm>
        </p:spPr>
        <p:txBody>
          <a:bodyPr/>
          <a:lstStyle/>
          <a:p>
            <a:r>
              <a:rPr lang="en-US" altLang="zh-CN" sz="2800" dirty="0" smtClean="0"/>
              <a:t>OTIM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412777"/>
            <a:ext cx="7450989" cy="5256584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2400" dirty="0"/>
              <a:t>OTIM </a:t>
            </a:r>
            <a:r>
              <a:rPr lang="en-US" altLang="zh-CN" sz="2400" dirty="0" smtClean="0"/>
              <a:t>(One-Dimension </a:t>
            </a:r>
            <a:r>
              <a:rPr lang="en-US" altLang="zh-CN" sz="2400" dirty="0"/>
              <a:t>Thermodynamic Ice </a:t>
            </a:r>
            <a:r>
              <a:rPr lang="en-US" altLang="zh-CN" sz="2400" dirty="0" smtClean="0"/>
              <a:t>Model):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r>
              <a:rPr lang="el-GR" altLang="zh-CN" sz="2400" b="1" i="1" dirty="0" smtClean="0">
                <a:solidFill>
                  <a:srgbClr val="FFFF00"/>
                </a:solidFill>
              </a:rPr>
              <a:t>α</a:t>
            </a:r>
            <a:r>
              <a:rPr lang="en-US" altLang="zh-CN" sz="2400" b="1" i="1" baseline="-25000" dirty="0" smtClean="0">
                <a:solidFill>
                  <a:srgbClr val="FFFF00"/>
                </a:solidFill>
              </a:rPr>
              <a:t>s</a:t>
            </a:r>
            <a:r>
              <a:rPr lang="en-US" altLang="zh-CN" sz="2400" dirty="0" smtClean="0"/>
              <a:t> : ice </a:t>
            </a:r>
            <a:r>
              <a:rPr lang="en-US" altLang="zh-CN" sz="2400" dirty="0"/>
              <a:t>or snow </a:t>
            </a:r>
            <a:r>
              <a:rPr lang="en-US" altLang="zh-CN" sz="2400" dirty="0" smtClean="0"/>
              <a:t>surface shortwave broadband </a:t>
            </a:r>
            <a:r>
              <a:rPr lang="en-US" altLang="zh-CN" sz="2400" dirty="0"/>
              <a:t>albedo</a:t>
            </a:r>
          </a:p>
          <a:p>
            <a:r>
              <a:rPr lang="en-US" altLang="zh-CN" sz="2400" b="1" i="1" dirty="0" err="1" smtClean="0">
                <a:solidFill>
                  <a:srgbClr val="FFFF00"/>
                </a:solidFill>
              </a:rPr>
              <a:t>F</a:t>
            </a:r>
            <a:r>
              <a:rPr lang="en-US" altLang="zh-CN" sz="2400" b="1" i="1" baseline="-25000" dirty="0" err="1" smtClean="0">
                <a:solidFill>
                  <a:srgbClr val="FFFF00"/>
                </a:solidFill>
              </a:rPr>
              <a:t>r</a:t>
            </a:r>
            <a:r>
              <a:rPr lang="en-US" altLang="zh-CN" sz="2400" dirty="0" smtClean="0"/>
              <a:t>: </a:t>
            </a:r>
            <a:r>
              <a:rPr lang="en-US" altLang="zh-CN" sz="2400" dirty="0"/>
              <a:t>downward shortwave </a:t>
            </a:r>
            <a:r>
              <a:rPr lang="en-US" altLang="zh-CN" sz="2400" dirty="0" smtClean="0"/>
              <a:t>radiation flux </a:t>
            </a:r>
            <a:r>
              <a:rPr lang="en-US" altLang="zh-CN" sz="2400" dirty="0"/>
              <a:t>at the </a:t>
            </a:r>
            <a:r>
              <a:rPr lang="en-US" altLang="zh-CN" sz="2400" dirty="0" smtClean="0"/>
              <a:t>surface</a:t>
            </a:r>
          </a:p>
          <a:p>
            <a:r>
              <a:rPr lang="en-US" altLang="zh-CN" sz="2400" b="1" i="1" dirty="0" smtClean="0">
                <a:solidFill>
                  <a:srgbClr val="FFFF00"/>
                </a:solidFill>
              </a:rPr>
              <a:t>I</a:t>
            </a:r>
            <a:r>
              <a:rPr lang="en-US" altLang="zh-CN" sz="2400" b="1" i="1" baseline="-25000" dirty="0" smtClean="0">
                <a:solidFill>
                  <a:srgbClr val="FFFF00"/>
                </a:solidFill>
              </a:rPr>
              <a:t>0</a:t>
            </a:r>
            <a:r>
              <a:rPr lang="en-US" altLang="zh-CN" sz="2400" dirty="0" smtClean="0"/>
              <a:t>: shortwave </a:t>
            </a:r>
            <a:r>
              <a:rPr lang="en-US" altLang="zh-CN" sz="2400" dirty="0"/>
              <a:t>radiation flux </a:t>
            </a:r>
            <a:r>
              <a:rPr lang="en-US" altLang="zh-CN" sz="2400" dirty="0" smtClean="0"/>
              <a:t>passing through </a:t>
            </a:r>
            <a:r>
              <a:rPr lang="en-US" altLang="zh-CN" sz="2400" dirty="0"/>
              <a:t>the ice interior with ice slab transmittance </a:t>
            </a:r>
            <a:r>
              <a:rPr lang="en-US" altLang="zh-CN" sz="2400" b="1" i="1" dirty="0" smtClean="0">
                <a:solidFill>
                  <a:srgbClr val="FFFF00"/>
                </a:solidFill>
              </a:rPr>
              <a:t>i</a:t>
            </a:r>
            <a:r>
              <a:rPr lang="en-US" altLang="zh-CN" sz="2400" b="1" i="1" baseline="-25000" dirty="0" smtClean="0">
                <a:solidFill>
                  <a:srgbClr val="FFFF00"/>
                </a:solidFill>
              </a:rPr>
              <a:t>0</a:t>
            </a:r>
          </a:p>
          <a:p>
            <a:r>
              <a:rPr lang="en-US" altLang="zh-CN" sz="2400" b="1" i="1" dirty="0" smtClean="0">
                <a:solidFill>
                  <a:srgbClr val="FFFF00"/>
                </a:solidFill>
              </a:rPr>
              <a:t>F</a:t>
            </a:r>
            <a:r>
              <a:rPr lang="en-US" altLang="zh-CN" sz="2400" b="1" i="1" baseline="-25000" dirty="0" smtClean="0">
                <a:solidFill>
                  <a:srgbClr val="FFFF00"/>
                </a:solidFill>
              </a:rPr>
              <a:t>l</a:t>
            </a:r>
            <a:r>
              <a:rPr lang="en-US" altLang="zh-CN" sz="2400" b="1" i="1" baseline="30000" dirty="0" smtClean="0">
                <a:solidFill>
                  <a:srgbClr val="FFFF00"/>
                </a:solidFill>
              </a:rPr>
              <a:t>up</a:t>
            </a:r>
            <a:r>
              <a:rPr lang="en-US" altLang="zh-CN" sz="2400" dirty="0" smtClean="0"/>
              <a:t>: upward long-wave </a:t>
            </a:r>
            <a:r>
              <a:rPr lang="en-US" altLang="zh-CN" sz="2400" dirty="0"/>
              <a:t>radiation </a:t>
            </a:r>
            <a:r>
              <a:rPr lang="en-US" altLang="zh-CN" sz="2400" dirty="0" smtClean="0"/>
              <a:t>flux</a:t>
            </a:r>
          </a:p>
          <a:p>
            <a:r>
              <a:rPr lang="en-US" altLang="zh-CN" sz="2400" b="1" i="1" dirty="0" err="1" smtClean="0">
                <a:solidFill>
                  <a:srgbClr val="FFFF00"/>
                </a:solidFill>
              </a:rPr>
              <a:t>F</a:t>
            </a:r>
            <a:r>
              <a:rPr lang="en-US" altLang="zh-CN" sz="2400" b="1" i="1" baseline="-25000" dirty="0" err="1" smtClean="0">
                <a:solidFill>
                  <a:srgbClr val="FFFF00"/>
                </a:solidFill>
              </a:rPr>
              <a:t>l</a:t>
            </a:r>
            <a:r>
              <a:rPr lang="en-US" altLang="zh-CN" sz="2400" b="1" i="1" dirty="0" smtClean="0">
                <a:solidFill>
                  <a:srgbClr val="FFFF00"/>
                </a:solidFill>
              </a:rPr>
              <a:t> </a:t>
            </a:r>
            <a:r>
              <a:rPr lang="en-US" altLang="zh-CN" sz="2400" b="1" i="1" baseline="30000" dirty="0" err="1" smtClean="0">
                <a:solidFill>
                  <a:srgbClr val="FFFF00"/>
                </a:solidFill>
              </a:rPr>
              <a:t>dn</a:t>
            </a:r>
            <a:r>
              <a:rPr lang="en-US" altLang="zh-CN" sz="2400" i="1" dirty="0" smtClean="0"/>
              <a:t>:</a:t>
            </a:r>
            <a:r>
              <a:rPr lang="en-US" altLang="zh-CN" sz="2400" i="1" baseline="30000" dirty="0" smtClean="0"/>
              <a:t> </a:t>
            </a:r>
            <a:r>
              <a:rPr lang="en-US" altLang="zh-CN" sz="2400" dirty="0" smtClean="0"/>
              <a:t>downward long-wave </a:t>
            </a:r>
            <a:r>
              <a:rPr lang="en-US" altLang="zh-CN" sz="2400" dirty="0"/>
              <a:t>radiation flux</a:t>
            </a:r>
            <a:endParaRPr lang="en-US" altLang="zh-CN" sz="2400" dirty="0" smtClean="0"/>
          </a:p>
          <a:p>
            <a:r>
              <a:rPr lang="en-US" altLang="zh-CN" sz="2400" b="1" i="1" dirty="0" err="1" smtClean="0">
                <a:solidFill>
                  <a:srgbClr val="FFFF00"/>
                </a:solidFill>
              </a:rPr>
              <a:t>F</a:t>
            </a:r>
            <a:r>
              <a:rPr lang="en-US" altLang="zh-CN" sz="2400" b="1" i="1" baseline="-25000" dirty="0" err="1" smtClean="0">
                <a:solidFill>
                  <a:srgbClr val="FFFF00"/>
                </a:solidFill>
              </a:rPr>
              <a:t>s</a:t>
            </a:r>
            <a:r>
              <a:rPr lang="en-US" altLang="zh-CN" sz="2400" dirty="0" smtClean="0"/>
              <a:t>: sensible heat</a:t>
            </a:r>
          </a:p>
          <a:p>
            <a:r>
              <a:rPr lang="en-US" altLang="zh-CN" sz="2400" b="1" i="1" dirty="0">
                <a:solidFill>
                  <a:srgbClr val="FFFF00"/>
                </a:solidFill>
              </a:rPr>
              <a:t>F</a:t>
            </a:r>
            <a:r>
              <a:rPr lang="en-US" altLang="zh-CN" sz="2500" b="1" i="1" baseline="-25000" dirty="0">
                <a:solidFill>
                  <a:srgbClr val="FFFF00"/>
                </a:solidFill>
              </a:rPr>
              <a:t>e</a:t>
            </a:r>
            <a:r>
              <a:rPr lang="en-US" altLang="zh-CN" sz="2400" b="1" dirty="0">
                <a:solidFill>
                  <a:srgbClr val="FFFF00"/>
                </a:solidFill>
              </a:rPr>
              <a:t> </a:t>
            </a:r>
            <a:r>
              <a:rPr lang="en-US" altLang="zh-CN" sz="2400" dirty="0"/>
              <a:t>: latent heat</a:t>
            </a:r>
            <a:r>
              <a:rPr lang="en-US" altLang="zh-CN" sz="2400" dirty="0" smtClean="0"/>
              <a:t>, </a:t>
            </a:r>
            <a:r>
              <a:rPr lang="en-US" altLang="zh-CN" sz="2400" b="1" i="1" dirty="0">
                <a:solidFill>
                  <a:srgbClr val="FFFF00"/>
                </a:solidFill>
              </a:rPr>
              <a:t>F</a:t>
            </a:r>
            <a:r>
              <a:rPr lang="en-US" altLang="zh-CN" sz="2500" b="1" i="1" baseline="-25000" dirty="0">
                <a:solidFill>
                  <a:srgbClr val="FFFF00"/>
                </a:solidFill>
              </a:rPr>
              <a:t>c</a:t>
            </a:r>
            <a:r>
              <a:rPr lang="en-US" altLang="zh-CN" sz="2400" dirty="0"/>
              <a:t> : conductive heat flux within the ice slab; </a:t>
            </a:r>
          </a:p>
          <a:p>
            <a:r>
              <a:rPr lang="en-US" altLang="zh-CN" sz="2400" b="1" i="1" dirty="0" err="1">
                <a:solidFill>
                  <a:srgbClr val="FFFF00"/>
                </a:solidFill>
              </a:rPr>
              <a:t>F</a:t>
            </a:r>
            <a:r>
              <a:rPr lang="en-US" altLang="zh-CN" sz="2500" b="1" i="1" baseline="-25000" dirty="0" err="1">
                <a:solidFill>
                  <a:srgbClr val="FFFF00"/>
                </a:solidFill>
              </a:rPr>
              <a:t>a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: the </a:t>
            </a:r>
            <a:r>
              <a:rPr lang="en-US" altLang="zh-CN" sz="2400" dirty="0"/>
              <a:t>residual heat </a:t>
            </a:r>
            <a:r>
              <a:rPr lang="en-US" altLang="zh-CN" sz="2400" dirty="0" smtClean="0"/>
              <a:t>flux, usually assumed as 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94793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68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125113" cy="924475"/>
          </a:xfrm>
        </p:spPr>
        <p:txBody>
          <a:bodyPr/>
          <a:lstStyle/>
          <a:p>
            <a:r>
              <a:rPr lang="en-US" altLang="zh-CN" dirty="0" smtClean="0"/>
              <a:t>Shortwave Radiation Calculation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230464"/>
            <a:ext cx="6768752" cy="1073784"/>
          </a:xfrm>
        </p:spPr>
        <p:txBody>
          <a:bodyPr>
            <a:normAutofit/>
          </a:bodyPr>
          <a:lstStyle/>
          <a:p>
            <a:endParaRPr lang="en-US" altLang="zh-CN" b="1" i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73724"/>
            <a:ext cx="434155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697764"/>
            <a:ext cx="5328592" cy="48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728197"/>
            <a:ext cx="2150288" cy="36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628800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400" b="1" i="1" dirty="0">
                <a:solidFill>
                  <a:srgbClr val="FFFF00"/>
                </a:solidFill>
              </a:rPr>
              <a:t>α</a:t>
            </a:r>
            <a:r>
              <a:rPr lang="en-US" altLang="zh-CN" sz="2400" b="1" i="1" baseline="-25000" dirty="0">
                <a:solidFill>
                  <a:srgbClr val="FFFF00"/>
                </a:solidFill>
              </a:rPr>
              <a:t>s</a:t>
            </a:r>
            <a:r>
              <a:rPr lang="en-US" altLang="zh-CN" sz="2400" dirty="0"/>
              <a:t> : ice or snow surface shortwave broadband albedo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3068960"/>
            <a:ext cx="6192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2200" dirty="0"/>
              <a:t>where A, B, C, and D are empirically derived coefficients, and </a:t>
            </a:r>
            <a:r>
              <a:rPr lang="en-US" altLang="zh-CN" sz="2200" b="1" i="1" dirty="0">
                <a:solidFill>
                  <a:srgbClr val="FFFF00"/>
                </a:solidFill>
              </a:rPr>
              <a:t>h</a:t>
            </a:r>
            <a:r>
              <a:rPr lang="en-US" altLang="zh-CN" sz="2200" dirty="0"/>
              <a:t> is the ice thickness (</a:t>
            </a:r>
            <a:r>
              <a:rPr lang="en-US" altLang="zh-CN" sz="2200" b="1" i="1" dirty="0">
                <a:solidFill>
                  <a:srgbClr val="FFFF00"/>
                </a:solidFill>
              </a:rPr>
              <a:t>h</a:t>
            </a:r>
            <a:r>
              <a:rPr lang="en-US" altLang="zh-CN" sz="2200" b="1" i="1" baseline="-25000" dirty="0">
                <a:solidFill>
                  <a:srgbClr val="FFFF00"/>
                </a:solidFill>
              </a:rPr>
              <a:t>i</a:t>
            </a:r>
            <a:r>
              <a:rPr lang="en-US" altLang="zh-CN" sz="2200" dirty="0"/>
              <a:t>) or snow depth (</a:t>
            </a:r>
            <a:r>
              <a:rPr lang="en-US" altLang="zh-CN" sz="2200" b="1" i="1" dirty="0" err="1">
                <a:solidFill>
                  <a:srgbClr val="FFFF00"/>
                </a:solidFill>
              </a:rPr>
              <a:t>h</a:t>
            </a:r>
            <a:r>
              <a:rPr lang="en-US" altLang="zh-CN" sz="2200" b="1" i="1" baseline="-25000" dirty="0" err="1">
                <a:solidFill>
                  <a:srgbClr val="FFFF00"/>
                </a:solidFill>
              </a:rPr>
              <a:t>s</a:t>
            </a:r>
            <a:r>
              <a:rPr lang="en-US" altLang="zh-CN" sz="2200" dirty="0"/>
              <a:t>) in meter if snow is present over the ice.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0130" y="4659526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FFFF00"/>
                </a:solidFill>
              </a:rPr>
              <a:t>I</a:t>
            </a:r>
            <a:r>
              <a:rPr lang="en-US" altLang="zh-CN" sz="2400" b="1" i="1" baseline="-25000" dirty="0">
                <a:solidFill>
                  <a:srgbClr val="FFFF00"/>
                </a:solidFill>
              </a:rPr>
              <a:t>0</a:t>
            </a:r>
            <a:r>
              <a:rPr lang="en-US" altLang="zh-CN" sz="2400" dirty="0"/>
              <a:t>: shortwave radiation flux passing through the ice interior with ice slab transmittance </a:t>
            </a:r>
            <a:r>
              <a:rPr lang="en-US" altLang="zh-CN" sz="2400" b="1" i="1" dirty="0">
                <a:solidFill>
                  <a:srgbClr val="FFFF00"/>
                </a:solidFill>
              </a:rPr>
              <a:t>i</a:t>
            </a:r>
            <a:r>
              <a:rPr lang="en-US" altLang="zh-CN" sz="2400" b="1" i="1" baseline="-25000" dirty="0">
                <a:solidFill>
                  <a:srgbClr val="FFFF00"/>
                </a:solidFill>
              </a:rPr>
              <a:t>0</a:t>
            </a:r>
            <a:endParaRPr lang="en-US" altLang="zh-CN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2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Long-wave </a:t>
            </a:r>
            <a:r>
              <a:rPr lang="en-US" altLang="zh-CN" dirty="0"/>
              <a:t>Radiation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185" y="2411760"/>
            <a:ext cx="164781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16289"/>
            <a:ext cx="4483796" cy="6648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67" y="5806070"/>
            <a:ext cx="341168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1590" y="1642172"/>
            <a:ext cx="5986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FF00"/>
                </a:solidFill>
              </a:rPr>
              <a:t>F</a:t>
            </a:r>
            <a:r>
              <a:rPr lang="en-US" altLang="zh-CN" sz="2400" b="1" i="1" baseline="-25000" dirty="0" smtClean="0">
                <a:solidFill>
                  <a:srgbClr val="FFFF00"/>
                </a:solidFill>
              </a:rPr>
              <a:t>l</a:t>
            </a:r>
            <a:r>
              <a:rPr lang="en-US" altLang="zh-CN" sz="2400" b="1" i="1" baseline="30000" dirty="0" smtClean="0">
                <a:solidFill>
                  <a:srgbClr val="FFFF00"/>
                </a:solidFill>
              </a:rPr>
              <a:t>up</a:t>
            </a:r>
            <a:r>
              <a:rPr lang="en-US" altLang="zh-CN" sz="2400" dirty="0" smtClean="0"/>
              <a:t>: upward long-wave radiation flux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304118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 smtClean="0">
                <a:solidFill>
                  <a:srgbClr val="FFFF00"/>
                </a:solidFill>
              </a:rPr>
              <a:t>F</a:t>
            </a:r>
            <a:r>
              <a:rPr lang="en-US" altLang="zh-CN" sz="2400" b="1" i="1" baseline="-25000" dirty="0" err="1" smtClean="0">
                <a:solidFill>
                  <a:srgbClr val="FFFF00"/>
                </a:solidFill>
              </a:rPr>
              <a:t>l</a:t>
            </a:r>
            <a:r>
              <a:rPr lang="en-US" altLang="zh-CN" sz="2400" b="1" i="1" dirty="0" smtClean="0">
                <a:solidFill>
                  <a:srgbClr val="FFFF00"/>
                </a:solidFill>
              </a:rPr>
              <a:t> </a:t>
            </a:r>
            <a:r>
              <a:rPr lang="en-US" altLang="zh-CN" sz="2400" b="1" i="1" baseline="30000" dirty="0" err="1" smtClean="0">
                <a:solidFill>
                  <a:srgbClr val="FFFF00"/>
                </a:solidFill>
              </a:rPr>
              <a:t>dn</a:t>
            </a:r>
            <a:r>
              <a:rPr lang="en-US" altLang="zh-CN" sz="2400" i="1" dirty="0" smtClean="0"/>
              <a:t>:</a:t>
            </a:r>
            <a:r>
              <a:rPr lang="en-US" altLang="zh-CN" sz="2400" i="1" baseline="30000" dirty="0" smtClean="0"/>
              <a:t> </a:t>
            </a:r>
            <a:r>
              <a:rPr lang="en-US" altLang="zh-CN" sz="2400" dirty="0" smtClean="0"/>
              <a:t>downward long-wave radiation flux in clear-sky conditions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1156" y="481169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 smtClean="0">
                <a:solidFill>
                  <a:srgbClr val="FFFF00"/>
                </a:solidFill>
              </a:rPr>
              <a:t>F</a:t>
            </a:r>
            <a:r>
              <a:rPr lang="en-US" altLang="zh-CN" sz="2400" b="1" i="1" baseline="-25000" dirty="0" err="1" smtClean="0">
                <a:solidFill>
                  <a:srgbClr val="FFFF00"/>
                </a:solidFill>
              </a:rPr>
              <a:t>l</a:t>
            </a:r>
            <a:r>
              <a:rPr lang="en-US" altLang="zh-CN" sz="2400" b="1" i="1" dirty="0" smtClean="0">
                <a:solidFill>
                  <a:srgbClr val="FFFF00"/>
                </a:solidFill>
              </a:rPr>
              <a:t> </a:t>
            </a:r>
            <a:r>
              <a:rPr lang="en-US" altLang="zh-CN" sz="2400" b="1" i="1" baseline="30000" dirty="0" err="1" smtClean="0">
                <a:solidFill>
                  <a:srgbClr val="FFFF00"/>
                </a:solidFill>
              </a:rPr>
              <a:t>dn</a:t>
            </a:r>
            <a:r>
              <a:rPr lang="en-US" altLang="zh-CN" sz="2400" i="1" dirty="0" smtClean="0"/>
              <a:t>:</a:t>
            </a:r>
            <a:r>
              <a:rPr lang="en-US" altLang="zh-CN" sz="2400" i="1" baseline="30000" dirty="0" smtClean="0"/>
              <a:t> </a:t>
            </a:r>
            <a:r>
              <a:rPr lang="en-US" altLang="zh-CN" sz="2400" dirty="0" smtClean="0"/>
              <a:t>downward long-wave radiation flux in cloudy conditions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0032" y="580607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 is cloud fraction</a:t>
            </a:r>
          </a:p>
        </p:txBody>
      </p:sp>
    </p:spTree>
    <p:extLst>
      <p:ext uri="{BB962C8B-B14F-4D97-AF65-F5344CB8AC3E}">
        <p14:creationId xmlns:p14="http://schemas.microsoft.com/office/powerpoint/2010/main" val="29404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2656"/>
            <a:ext cx="7125113" cy="924475"/>
          </a:xfrm>
        </p:spPr>
        <p:txBody>
          <a:bodyPr/>
          <a:lstStyle/>
          <a:p>
            <a:r>
              <a:rPr lang="en-US" altLang="zh-CN" b="1" i="1" dirty="0" err="1">
                <a:solidFill>
                  <a:srgbClr val="FFFF00"/>
                </a:solidFill>
              </a:rPr>
              <a:t>F</a:t>
            </a:r>
            <a:r>
              <a:rPr lang="en-US" altLang="zh-CN" b="1" i="1" baseline="-25000" dirty="0" err="1">
                <a:solidFill>
                  <a:srgbClr val="FFFF00"/>
                </a:solidFill>
              </a:rPr>
              <a:t>s</a:t>
            </a:r>
            <a:r>
              <a:rPr lang="en-US" altLang="zh-CN" dirty="0"/>
              <a:t>: sensible </a:t>
            </a:r>
            <a:r>
              <a:rPr lang="en-US" altLang="zh-CN" dirty="0" smtClean="0"/>
              <a:t>heat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97" y="1274464"/>
            <a:ext cx="3170171" cy="7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39" y="1162173"/>
            <a:ext cx="2881582" cy="93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8135" y="2569344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000" b="1" i="1" dirty="0" smtClean="0">
                <a:solidFill>
                  <a:srgbClr val="FFFF00"/>
                </a:solidFill>
              </a:rPr>
              <a:t>ρ</a:t>
            </a:r>
            <a:r>
              <a:rPr lang="en-US" altLang="zh-CN" sz="2000" b="1" i="1" baseline="-25000" dirty="0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smtClean="0"/>
              <a:t>: </a:t>
            </a:r>
            <a:r>
              <a:rPr lang="en-US" altLang="zh-CN" sz="2000" dirty="0" smtClean="0"/>
              <a:t>Air density, 1.275kg m-3 at 0 and 1000hpa</a:t>
            </a:r>
          </a:p>
          <a:p>
            <a:r>
              <a:rPr lang="en-US" altLang="zh-CN" sz="2000" b="1" i="1" dirty="0" err="1" smtClean="0">
                <a:solidFill>
                  <a:srgbClr val="FFFF00"/>
                </a:solidFill>
              </a:rPr>
              <a:t>C</a:t>
            </a:r>
            <a:r>
              <a:rPr lang="en-US" altLang="zh-CN" sz="2000" b="1" i="1" baseline="-25000" dirty="0" err="1">
                <a:solidFill>
                  <a:srgbClr val="FFFF00"/>
                </a:solidFill>
              </a:rPr>
              <a:t>p</a:t>
            </a:r>
            <a:r>
              <a:rPr lang="en-US" altLang="zh-CN" sz="2000" dirty="0" smtClean="0"/>
              <a:t>: specific heat of wet air with humidity </a:t>
            </a:r>
            <a:r>
              <a:rPr lang="en-US" altLang="zh-CN" sz="2000" b="1" i="1" dirty="0" smtClean="0">
                <a:solidFill>
                  <a:srgbClr val="FFFF00"/>
                </a:solidFill>
              </a:rPr>
              <a:t>q</a:t>
            </a:r>
            <a:r>
              <a:rPr lang="en-US" altLang="zh-CN" sz="2000" dirty="0" smtClean="0"/>
              <a:t>,</a:t>
            </a:r>
          </a:p>
          <a:p>
            <a:r>
              <a:rPr lang="en-US" altLang="zh-CN" sz="2000" b="1" i="1" dirty="0" smtClean="0">
                <a:solidFill>
                  <a:srgbClr val="FFFF00"/>
                </a:solidFill>
              </a:rPr>
              <a:t>C</a:t>
            </a:r>
            <a:r>
              <a:rPr lang="en-US" altLang="zh-CN" sz="2000" b="1" i="1" baseline="-25000" dirty="0">
                <a:solidFill>
                  <a:srgbClr val="FFFF00"/>
                </a:solidFill>
              </a:rPr>
              <a:t>s</a:t>
            </a:r>
            <a:r>
              <a:rPr lang="en-US" altLang="zh-CN" sz="2000" dirty="0" smtClean="0"/>
              <a:t>: bulk transfer coefficient (</a:t>
            </a:r>
            <a:r>
              <a:rPr lang="en-US" altLang="zh-CN" sz="2000" b="1" i="1" dirty="0" smtClean="0">
                <a:solidFill>
                  <a:srgbClr val="FFFF00"/>
                </a:solidFill>
              </a:rPr>
              <a:t>C</a:t>
            </a:r>
            <a:r>
              <a:rPr lang="en-US" altLang="zh-CN" sz="2000" b="1" i="1" baseline="-25000" dirty="0">
                <a:solidFill>
                  <a:srgbClr val="FFFF00"/>
                </a:solidFill>
              </a:rPr>
              <a:t>s</a:t>
            </a:r>
            <a:r>
              <a:rPr lang="en-US" altLang="zh-CN" sz="2000" dirty="0" smtClean="0"/>
              <a:t> = 0.003 for thin ice, 0.00175 for thick ice, 0.0023 for neutral stratification) </a:t>
            </a:r>
          </a:p>
          <a:p>
            <a:r>
              <a:rPr lang="en-US" altLang="zh-CN" sz="2000" b="1" i="1" dirty="0" err="1" smtClean="0">
                <a:solidFill>
                  <a:srgbClr val="FFFF00"/>
                </a:solidFill>
              </a:rPr>
              <a:t>C</a:t>
            </a:r>
            <a:r>
              <a:rPr lang="en-US" altLang="zh-CN" sz="2000" b="1" i="1" baseline="-25000" dirty="0" err="1" smtClean="0">
                <a:solidFill>
                  <a:srgbClr val="FFFF00"/>
                </a:solidFill>
              </a:rPr>
              <a:t>pv</a:t>
            </a:r>
            <a:r>
              <a:rPr lang="en-US" altLang="zh-CN" sz="2000" dirty="0" smtClean="0"/>
              <a:t> :specific heat of water vapor at constant pressure, 1952JK</a:t>
            </a:r>
            <a:r>
              <a:rPr lang="en-US" altLang="zh-CN" sz="2000" baseline="30000" dirty="0" smtClean="0"/>
              <a:t>-1</a:t>
            </a:r>
            <a:r>
              <a:rPr lang="en-US" altLang="zh-CN" sz="2000" dirty="0" smtClean="0"/>
              <a:t>kg</a:t>
            </a:r>
            <a:r>
              <a:rPr lang="en-US" altLang="zh-CN" sz="2000" baseline="30000" dirty="0" smtClean="0"/>
              <a:t>-1</a:t>
            </a:r>
          </a:p>
          <a:p>
            <a:r>
              <a:rPr lang="en-US" altLang="zh-CN" sz="2000" b="1" i="1" dirty="0" err="1" smtClean="0">
                <a:solidFill>
                  <a:srgbClr val="FFFF00"/>
                </a:solidFill>
              </a:rPr>
              <a:t>C</a:t>
            </a:r>
            <a:r>
              <a:rPr lang="en-US" altLang="zh-CN" sz="2000" b="1" i="1" baseline="-25000" dirty="0" err="1" smtClean="0">
                <a:solidFill>
                  <a:srgbClr val="FFFF00"/>
                </a:solidFill>
              </a:rPr>
              <a:t>pd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:specific heat of </a:t>
            </a:r>
            <a:r>
              <a:rPr lang="en-US" altLang="zh-CN" sz="2000" dirty="0" smtClean="0"/>
              <a:t>dry air at </a:t>
            </a:r>
            <a:r>
              <a:rPr lang="en-US" altLang="zh-CN" sz="2000" dirty="0"/>
              <a:t>constant pressure, </a:t>
            </a:r>
            <a:r>
              <a:rPr lang="en-US" altLang="zh-CN" sz="2000" dirty="0" smtClean="0"/>
              <a:t>1004.5JK</a:t>
            </a:r>
            <a:r>
              <a:rPr lang="en-US" altLang="zh-CN" sz="2000" baseline="30000" dirty="0" smtClean="0"/>
              <a:t>-1</a:t>
            </a:r>
            <a:r>
              <a:rPr lang="en-US" altLang="zh-CN" sz="2000" dirty="0" smtClean="0"/>
              <a:t>kg</a:t>
            </a:r>
            <a:r>
              <a:rPr lang="en-US" altLang="zh-CN" sz="2000" baseline="30000" dirty="0" smtClean="0"/>
              <a:t>-1</a:t>
            </a:r>
          </a:p>
          <a:p>
            <a:r>
              <a:rPr lang="en-US" altLang="zh-CN" sz="2000" b="1" i="1" dirty="0" smtClean="0">
                <a:solidFill>
                  <a:srgbClr val="FFFF00"/>
                </a:solidFill>
              </a:rPr>
              <a:t>u</a:t>
            </a:r>
            <a:r>
              <a:rPr lang="en-US" altLang="zh-CN" sz="2000" dirty="0" smtClean="0"/>
              <a:t>: surface wind speed</a:t>
            </a:r>
          </a:p>
          <a:p>
            <a:r>
              <a:rPr lang="en-US" altLang="zh-CN" sz="2000" b="1" i="1" dirty="0" smtClean="0">
                <a:solidFill>
                  <a:srgbClr val="FFFF00"/>
                </a:solidFill>
              </a:rPr>
              <a:t>T</a:t>
            </a:r>
            <a:r>
              <a:rPr lang="en-US" altLang="zh-CN" sz="2000" b="1" i="1" baseline="-25000" dirty="0">
                <a:solidFill>
                  <a:srgbClr val="FFFF00"/>
                </a:solidFill>
              </a:rPr>
              <a:t>a</a:t>
            </a:r>
            <a:r>
              <a:rPr lang="en-US" altLang="zh-CN" sz="2000" dirty="0" smtClean="0"/>
              <a:t>: surface air temperature</a:t>
            </a:r>
          </a:p>
          <a:p>
            <a:r>
              <a:rPr lang="en-US" altLang="zh-CN" sz="2000" b="1" i="1" dirty="0" err="1" smtClean="0">
                <a:solidFill>
                  <a:srgbClr val="FFFF00"/>
                </a:solidFill>
              </a:rPr>
              <a:t>T</a:t>
            </a:r>
            <a:r>
              <a:rPr lang="en-US" altLang="zh-CN" sz="2000" b="1" i="1" baseline="-25000" dirty="0" err="1">
                <a:solidFill>
                  <a:srgbClr val="FFFF00"/>
                </a:solidFill>
              </a:rPr>
              <a:t>s</a:t>
            </a:r>
            <a:r>
              <a:rPr lang="en-US" altLang="zh-CN" sz="2000" dirty="0" smtClean="0"/>
              <a:t>: surface skin temperature</a:t>
            </a:r>
          </a:p>
          <a:p>
            <a:r>
              <a:rPr lang="en-US" altLang="zh-CN" sz="2000" b="1" i="1" dirty="0" smtClean="0">
                <a:solidFill>
                  <a:srgbClr val="FFFF00"/>
                </a:solidFill>
              </a:rPr>
              <a:t>P</a:t>
            </a:r>
            <a:r>
              <a:rPr lang="en-US" altLang="zh-CN" sz="2000" b="1" i="1" baseline="-25000" dirty="0">
                <a:solidFill>
                  <a:srgbClr val="FFFF00"/>
                </a:solidFill>
              </a:rPr>
              <a:t>a</a:t>
            </a:r>
            <a:r>
              <a:rPr lang="en-US" altLang="zh-CN" sz="2000" dirty="0" smtClean="0"/>
              <a:t>: surface air pressure</a:t>
            </a:r>
          </a:p>
          <a:p>
            <a:r>
              <a:rPr lang="en-US" altLang="zh-CN" sz="2000" b="1" i="1" dirty="0" err="1" smtClean="0">
                <a:solidFill>
                  <a:srgbClr val="FFFF00"/>
                </a:solidFill>
              </a:rPr>
              <a:t>T</a:t>
            </a:r>
            <a:r>
              <a:rPr lang="en-US" altLang="zh-CN" sz="2000" b="1" i="1" baseline="-25000" dirty="0" err="1">
                <a:solidFill>
                  <a:srgbClr val="FFFF00"/>
                </a:solidFill>
              </a:rPr>
              <a:t>v</a:t>
            </a:r>
            <a:r>
              <a:rPr lang="en-US" altLang="zh-CN" sz="2000" dirty="0" smtClean="0"/>
              <a:t>: surface virtual air temperature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723" y="2132856"/>
            <a:ext cx="1227623" cy="43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00" y="2150998"/>
            <a:ext cx="3008866" cy="41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2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785</TotalTime>
  <Words>1101</Words>
  <Application>Microsoft Office PowerPoint</Application>
  <PresentationFormat>On-screen Show (4:3)</PresentationFormat>
  <Paragraphs>144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Winter</vt:lpstr>
      <vt:lpstr>A thermodynamic model for estimating sea and lake ice thickness with optical satellite data</vt:lpstr>
      <vt:lpstr>Background</vt:lpstr>
      <vt:lpstr>Problem</vt:lpstr>
      <vt:lpstr>Satellite data</vt:lpstr>
      <vt:lpstr>Optical satellites</vt:lpstr>
      <vt:lpstr>OTIM</vt:lpstr>
      <vt:lpstr>Shortwave Radiation Calculation</vt:lpstr>
      <vt:lpstr>Long-wave Radiation</vt:lpstr>
      <vt:lpstr>Fs: sensible heat</vt:lpstr>
      <vt:lpstr>Fe : latent heat</vt:lpstr>
      <vt:lpstr>Fc : conductive heat flux</vt:lpstr>
      <vt:lpstr>Relationship between snow depth and ice depth</vt:lpstr>
      <vt:lpstr>Relationship between ice thickness and sea ice salinity</vt:lpstr>
      <vt:lpstr>Surface air temperature</vt:lpstr>
      <vt:lpstr>PowerPoint Presentation</vt:lpstr>
      <vt:lpstr>Application of OTIM</vt:lpstr>
      <vt:lpstr>PowerPoint Presentation</vt:lpstr>
      <vt:lpstr>PowerPoint Presentation</vt:lpstr>
      <vt:lpstr>Validation</vt:lpstr>
      <vt:lpstr>Validation</vt:lpstr>
      <vt:lpstr>PowerPoint Presentation</vt:lpstr>
      <vt:lpstr>PowerPoint Presentation</vt:lpstr>
      <vt:lpstr>Validation</vt:lpstr>
      <vt:lpstr>PowerPoint Presentation</vt:lpstr>
      <vt:lpstr>Uncertainty and Sensitivity Analysis</vt:lpstr>
      <vt:lpstr>Validation result</vt:lpstr>
      <vt:lpstr>Uncertainty and Sensitivity Analysis</vt:lpstr>
      <vt:lpstr>Conclusion</vt:lpstr>
      <vt:lpstr>Conclusion</vt:lpstr>
      <vt:lpstr>Thanks!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thermodynamic model for estimating sea and lake ice thickness with optical satellite data</dc:title>
  <dc:creator>shuhan</dc:creator>
  <cp:lastModifiedBy>shuhan</cp:lastModifiedBy>
  <cp:revision>48</cp:revision>
  <dcterms:created xsi:type="dcterms:W3CDTF">2012-04-16T17:32:15Z</dcterms:created>
  <dcterms:modified xsi:type="dcterms:W3CDTF">2012-04-17T19:46:38Z</dcterms:modified>
</cp:coreProperties>
</file>