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8" r:id="rId3"/>
    <p:sldId id="259" r:id="rId4"/>
    <p:sldId id="261" r:id="rId5"/>
    <p:sldId id="262" r:id="rId6"/>
    <p:sldId id="266" r:id="rId7"/>
    <p:sldId id="263" r:id="rId8"/>
    <p:sldId id="264" r:id="rId9"/>
    <p:sldId id="265" r:id="rId10"/>
    <p:sldId id="267" r:id="rId11"/>
    <p:sldId id="260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4325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00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8519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056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3298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449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90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0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5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567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56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472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72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73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63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01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5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9206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Color Theory </a:t>
            </a:r>
            <a:br>
              <a:rPr lang="en-US" dirty="0" smtClean="0"/>
            </a:br>
            <a:r>
              <a:rPr lang="en-US" dirty="0" smtClean="0"/>
              <a:t>and </a:t>
            </a:r>
            <a:br>
              <a:rPr lang="en-US" dirty="0" smtClean="0"/>
            </a:br>
            <a:r>
              <a:rPr lang="en-US" dirty="0" smtClean="0"/>
              <a:t>Accessibility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Nicole Roth</a:t>
            </a:r>
          </a:p>
          <a:p>
            <a:r>
              <a:rPr lang="en-US" dirty="0" smtClean="0"/>
              <a:t>ENGH 507</a:t>
            </a:r>
          </a:p>
          <a:p>
            <a:r>
              <a:rPr lang="en-US" dirty="0" smtClean="0"/>
              <a:t>Spring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07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Takeaways: Pay Attention to color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619" y="2251249"/>
            <a:ext cx="10131425" cy="3649133"/>
          </a:xfrm>
        </p:spPr>
        <p:txBody>
          <a:bodyPr/>
          <a:lstStyle/>
          <a:p>
            <a:r>
              <a:rPr lang="en-US" dirty="0" smtClean="0"/>
              <a:t>It is impossible to account for all variations (but that doesn’t mean you shouldn’t try!)</a:t>
            </a:r>
          </a:p>
          <a:p>
            <a:r>
              <a:rPr lang="en-US" dirty="0" smtClean="0"/>
              <a:t>Following basic rules will help those who are visually impaired to better access your site</a:t>
            </a:r>
          </a:p>
          <a:p>
            <a:pPr lvl="1"/>
            <a:r>
              <a:rPr lang="en-US" dirty="0" smtClean="0"/>
              <a:t>Use a </a:t>
            </a:r>
            <a:r>
              <a:rPr lang="en-US" b="1" dirty="0" smtClean="0"/>
              <a:t>high contrast </a:t>
            </a:r>
            <a:r>
              <a:rPr lang="en-US" dirty="0" smtClean="0"/>
              <a:t>color palette </a:t>
            </a:r>
          </a:p>
          <a:p>
            <a:pPr lvl="1"/>
            <a:r>
              <a:rPr lang="en-US" dirty="0" smtClean="0"/>
              <a:t>Provide background that also complements your page </a:t>
            </a:r>
          </a:p>
          <a:p>
            <a:pPr lvl="1"/>
            <a:r>
              <a:rPr lang="en-US" dirty="0" smtClean="0"/>
              <a:t>Use a monochrome palette—tints of one color with deep contrast—to assist viewers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30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referenced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“A Quick Introduction to Colorblindness.” </a:t>
            </a:r>
            <a:r>
              <a:rPr lang="en-US" i="1" dirty="0"/>
              <a:t>We are colorblind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2016.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Color Psychology in Web Design - Big Websites Case Studies - Pixel77.”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23 Feb. 2016</a:t>
            </a:r>
            <a:r>
              <a:rPr lang="en-US" dirty="0" smtClean="0"/>
              <a:t>.</a:t>
            </a:r>
          </a:p>
          <a:p>
            <a:r>
              <a:rPr lang="en-US" dirty="0"/>
              <a:t>Garrett, Jesse James. </a:t>
            </a:r>
            <a:r>
              <a:rPr lang="en-US" i="1" dirty="0"/>
              <a:t>The Elements of User Experience, Second Edition: User-Centered Design for the Web and Beyond</a:t>
            </a:r>
            <a:r>
              <a:rPr lang="en-US" dirty="0"/>
              <a:t>. 2nd ed. New Riders, 2010. </a:t>
            </a:r>
            <a:r>
              <a:rPr lang="en-US" i="1" dirty="0"/>
              <a:t>Safari Books Online</a:t>
            </a:r>
            <a:r>
              <a:rPr lang="en-US" dirty="0"/>
              <a:t>. Web. 23 Mar. 2016.</a:t>
            </a:r>
          </a:p>
          <a:p>
            <a:r>
              <a:rPr lang="en-US" dirty="0" smtClean="0"/>
              <a:t>“</a:t>
            </a:r>
            <a:r>
              <a:rPr lang="en-US" dirty="0"/>
              <a:t>HTML Color Picker.”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</a:t>
            </a:r>
            <a:r>
              <a:rPr lang="en-US" dirty="0" smtClean="0"/>
              <a:t>.</a:t>
            </a:r>
          </a:p>
          <a:p>
            <a:r>
              <a:rPr lang="en-US" dirty="0" smtClean="0"/>
              <a:t>“</a:t>
            </a:r>
            <a:r>
              <a:rPr lang="en-US" dirty="0"/>
              <a:t>The Physics of Color - the Color Wheel and Color Spectrum.”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</a:t>
            </a:r>
            <a:r>
              <a:rPr lang="en-US" dirty="0" smtClean="0"/>
              <a:t>.</a:t>
            </a:r>
          </a:p>
          <a:p>
            <a:r>
              <a:rPr lang="en-US" dirty="0"/>
              <a:t>“WAI-ARIA 1.0 Authoring Practices.”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216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Logo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“Coca-Cola Logo - Design and History of Coca-Cola Logo.”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</a:t>
            </a:r>
            <a:r>
              <a:rPr lang="en-US" dirty="0" smtClean="0"/>
              <a:t>.</a:t>
            </a:r>
          </a:p>
          <a:p>
            <a:r>
              <a:rPr lang="en-US" dirty="0"/>
              <a:t>“Facebook Logo - Design and History of Facebook Logo.”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</a:t>
            </a:r>
            <a:r>
              <a:rPr lang="en-US" dirty="0" smtClean="0"/>
              <a:t>2016.</a:t>
            </a:r>
          </a:p>
          <a:p>
            <a:r>
              <a:rPr lang="en-US" dirty="0"/>
              <a:t>“IBM - Smarter Planet - United States.” CT402. </a:t>
            </a:r>
            <a:r>
              <a:rPr lang="en-US" dirty="0" err="1"/>
              <a:t>N.p</a:t>
            </a:r>
            <a:r>
              <a:rPr lang="en-US" dirty="0"/>
              <a:t>., 12 Nov. 2015. Web. 30 Mar. 2016.</a:t>
            </a:r>
            <a:endParaRPr lang="en-US" b="1" dirty="0"/>
          </a:p>
          <a:p>
            <a:r>
              <a:rPr lang="en-US" dirty="0"/>
              <a:t>“IMDb - Movies, TV and Celebrities.” </a:t>
            </a:r>
            <a:r>
              <a:rPr lang="en-US" i="1" dirty="0"/>
              <a:t>IMDb</a:t>
            </a:r>
            <a:r>
              <a:rPr lang="en-US" dirty="0"/>
              <a:t>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2016.</a:t>
            </a:r>
          </a:p>
          <a:p>
            <a:r>
              <a:rPr lang="en-US" dirty="0"/>
              <a:t>“McDonald’s Logo - Design and History of McDonald’s Logo.”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2016.</a:t>
            </a:r>
          </a:p>
          <a:p>
            <a:r>
              <a:rPr lang="en-US" dirty="0"/>
              <a:t>“Pepsi Logo - Design and History of Pepsi Logo.”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30 Mar. 2016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color Theory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250" y="413658"/>
            <a:ext cx="2962275" cy="2895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Color can be associated with memory, emotions, and can hold several meanings at once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Presenting on the surface plane, the color palette chosen for a site can impact the meaning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22" y="413658"/>
            <a:ext cx="3453996" cy="2895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0129" y="3445933"/>
            <a:ext cx="5127578" cy="29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31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and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Used in marketing, a color scheme can stay with you for long </a:t>
            </a:r>
            <a:r>
              <a:rPr lang="en-US" dirty="0" smtClean="0"/>
              <a:t>time particularly when presented in a logo—see Facebook, Pepsi, Coca-Cola, McDonalds, IMDb</a:t>
            </a:r>
          </a:p>
          <a:p>
            <a:r>
              <a:rPr lang="en-US" dirty="0" smtClean="0"/>
              <a:t>Each logo carries a consistent color scheme through its products and websites</a:t>
            </a:r>
          </a:p>
          <a:p>
            <a:r>
              <a:rPr lang="en-US" dirty="0" smtClean="0"/>
              <a:t>High color contrast important</a:t>
            </a:r>
            <a:endParaRPr lang="en-US" dirty="0"/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000" y="2572964"/>
            <a:ext cx="1332363" cy="69085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375" y="3835793"/>
            <a:ext cx="2085612" cy="8730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959" y="2518940"/>
            <a:ext cx="3076575" cy="1200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136" y="962632"/>
            <a:ext cx="3848100" cy="1257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658" y="4272316"/>
            <a:ext cx="178117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9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Contrast: IBM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“Choosing the right colors is a very important aspect when creating a website, because the colors and the graphics are the first thing your visitor sees. Meaning, the background color, the color of the header, the color of the text, the headlines – all have a psychological impact on the website’s visitor.”</a:t>
            </a:r>
          </a:p>
          <a:p>
            <a:endParaRPr lang="en-US" dirty="0"/>
          </a:p>
          <a:p>
            <a:r>
              <a:rPr lang="en-US" dirty="0" smtClean="0"/>
              <a:t>The approach to the IBM site is “very professional” and gives the site a “serious, business aspect, creating an impression of seriousness and professionalism”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13" y="2065867"/>
            <a:ext cx="6173616" cy="3214972"/>
          </a:xfrm>
        </p:spPr>
      </p:pic>
      <p:sp>
        <p:nvSpPr>
          <p:cNvPr id="8" name="Oval 7"/>
          <p:cNvSpPr/>
          <p:nvPr/>
        </p:nvSpPr>
        <p:spPr>
          <a:xfrm>
            <a:off x="6318913" y="3084394"/>
            <a:ext cx="4080681" cy="12282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57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IBM Color Report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058322"/>
            <a:ext cx="7087981" cy="421641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Testing done through Access Keys shows that the contrast of the centered buttons on the IBM page fail to meet the minimum recommendations from W3C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6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256" y="674338"/>
            <a:ext cx="2576014" cy="3015555"/>
          </a:xfrm>
        </p:spPr>
        <p:txBody>
          <a:bodyPr/>
          <a:lstStyle/>
          <a:p>
            <a:r>
              <a:rPr lang="en-US" dirty="0" smtClean="0"/>
              <a:t>Module 6 </a:t>
            </a:r>
            <a:br>
              <a:rPr lang="en-US" dirty="0" smtClean="0"/>
            </a:br>
            <a:r>
              <a:rPr lang="en-US" dirty="0" smtClean="0"/>
              <a:t>Color choice and underlying theme		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952" y="590930"/>
            <a:ext cx="8421150" cy="295150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256" y="3837355"/>
            <a:ext cx="3680885" cy="1828800"/>
          </a:xfrm>
        </p:spPr>
        <p:txBody>
          <a:bodyPr/>
          <a:lstStyle/>
          <a:p>
            <a:r>
              <a:rPr lang="en-US" dirty="0" smtClean="0"/>
              <a:t>Drawing from the film </a:t>
            </a:r>
            <a:r>
              <a:rPr lang="en-US" i="1" dirty="0" smtClean="0"/>
              <a:t>Starship Troopers</a:t>
            </a:r>
            <a:r>
              <a:rPr lang="en-US" dirty="0" smtClean="0"/>
              <a:t> popular in-film videos</a:t>
            </a:r>
          </a:p>
          <a:p>
            <a:r>
              <a:rPr lang="en-US" dirty="0" smtClean="0"/>
              <a:t>Contrast is too low and the site’s colors, while showing only two errors in WAVE resulted in a failure rate on </a:t>
            </a:r>
            <a:r>
              <a:rPr lang="en-US" dirty="0" err="1" smtClean="0"/>
              <a:t>AccessColor</a:t>
            </a:r>
            <a:r>
              <a:rPr lang="en-US" dirty="0" smtClean="0"/>
              <a:t> Report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4" y="3964546"/>
            <a:ext cx="4735322" cy="771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4" y="4911484"/>
            <a:ext cx="4735322" cy="75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48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 Updates 	PROTAN Perspectiv</a:t>
            </a:r>
            <a:r>
              <a:rPr lang="en-US" dirty="0"/>
              <a:t>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56" y="766726"/>
            <a:ext cx="6169025" cy="199340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Protan</a:t>
            </a:r>
            <a:r>
              <a:rPr lang="en-US" dirty="0" smtClean="0"/>
              <a:t> color-blindness involves the lack of or deficiency of the red cone in the eye.</a:t>
            </a:r>
          </a:p>
          <a:p>
            <a:r>
              <a:rPr lang="en-US" dirty="0" smtClean="0"/>
              <a:t>The example shows a slight change in the color scheme of the page.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57" y="3128794"/>
            <a:ext cx="6169025" cy="21459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741994" y="5513696"/>
            <a:ext cx="4026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Comparison of original page and </a:t>
            </a:r>
            <a:r>
              <a:rPr lang="en-US" dirty="0" err="1" smtClean="0"/>
              <a:t>Protan</a:t>
            </a:r>
            <a:r>
              <a:rPr lang="en-US" dirty="0" smtClean="0"/>
              <a:t> Simulated 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147202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 Updates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dirty="0" err="1" smtClean="0"/>
              <a:t>Deuteran</a:t>
            </a:r>
            <a:r>
              <a:rPr lang="en-US" dirty="0" smtClean="0"/>
              <a:t> Perspective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41" y="3139243"/>
            <a:ext cx="6169025" cy="244217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Deuteran</a:t>
            </a:r>
            <a:r>
              <a:rPr lang="en-US" dirty="0" smtClean="0"/>
              <a:t> is the lack of or deficiency of the green cone in the eyes.</a:t>
            </a:r>
          </a:p>
          <a:p>
            <a:r>
              <a:rPr lang="en-US" dirty="0" smtClean="0"/>
              <a:t>As with the </a:t>
            </a:r>
            <a:r>
              <a:rPr lang="en-US" dirty="0" err="1" smtClean="0"/>
              <a:t>protan</a:t>
            </a:r>
            <a:r>
              <a:rPr lang="en-US" dirty="0" smtClean="0"/>
              <a:t>, the colors have not changed too much, but brightness has decreased.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871" y="765540"/>
            <a:ext cx="6172695" cy="19945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3379" y="5813946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Comparison of original page and </a:t>
            </a:r>
            <a:r>
              <a:rPr lang="en-US" dirty="0" err="1" smtClean="0"/>
              <a:t>Deuteran</a:t>
            </a:r>
            <a:r>
              <a:rPr lang="en-US" dirty="0" smtClean="0"/>
              <a:t> </a:t>
            </a:r>
            <a:r>
              <a:rPr lang="en-US" dirty="0"/>
              <a:t>Simulated Color Blindness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6 updates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err="1" smtClean="0"/>
              <a:t>Tritan</a:t>
            </a:r>
            <a:r>
              <a:rPr lang="en-US" dirty="0" smtClean="0"/>
              <a:t> Perspective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96" y="3094892"/>
            <a:ext cx="6169025" cy="253088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err="1" smtClean="0"/>
              <a:t>Tritan</a:t>
            </a:r>
            <a:r>
              <a:rPr lang="en-US" dirty="0" smtClean="0"/>
              <a:t> is a lack of or deficient blue cone in the eyes.</a:t>
            </a:r>
          </a:p>
          <a:p>
            <a:r>
              <a:rPr lang="en-US" dirty="0" smtClean="0"/>
              <a:t>Drastically changing the perspective, the </a:t>
            </a:r>
            <a:r>
              <a:rPr lang="en-US" dirty="0" err="1" smtClean="0"/>
              <a:t>Tritan</a:t>
            </a:r>
            <a:r>
              <a:rPr lang="en-US" dirty="0" smtClean="0"/>
              <a:t> type of colorblindness can actually change the meaning of the page.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996" y="766726"/>
            <a:ext cx="6169025" cy="19934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8221" y="5909481"/>
            <a:ext cx="4135272" cy="66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Comparison of original page and </a:t>
            </a:r>
            <a:r>
              <a:rPr lang="en-US" dirty="0" err="1" smtClean="0"/>
              <a:t>Tritan</a:t>
            </a:r>
            <a:r>
              <a:rPr lang="en-US" dirty="0" smtClean="0"/>
              <a:t> Simulated </a:t>
            </a:r>
            <a:r>
              <a:rPr lang="en-US" dirty="0"/>
              <a:t>Color Blindness</a:t>
            </a:r>
          </a:p>
        </p:txBody>
      </p:sp>
    </p:spTree>
    <p:extLst>
      <p:ext uri="{BB962C8B-B14F-4D97-AF65-F5344CB8AC3E}">
        <p14:creationId xmlns:p14="http://schemas.microsoft.com/office/powerpoint/2010/main" val="40943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261</TotalTime>
  <Words>590</Words>
  <Application>Microsoft Office PowerPoint</Application>
  <PresentationFormat>Widescreen</PresentationFormat>
  <Paragraphs>53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Celestial</vt:lpstr>
      <vt:lpstr>Color Theory  and  Accessibility</vt:lpstr>
      <vt:lpstr>Color and color Theory</vt:lpstr>
      <vt:lpstr>Color and Memory</vt:lpstr>
      <vt:lpstr>Color Contrast: IBM</vt:lpstr>
      <vt:lpstr>IBM Color Report</vt:lpstr>
      <vt:lpstr>Module 6  Color choice and underlying theme  </vt:lpstr>
      <vt:lpstr>Module 6 Updates  PROTAN Perspective</vt:lpstr>
      <vt:lpstr>Module 6 Updates  Deuteran Perspective</vt:lpstr>
      <vt:lpstr>Module 6 updates  Tritan Perspective</vt:lpstr>
      <vt:lpstr>Takeaways: Pay Attention to color</vt:lpstr>
      <vt:lpstr>Works referenced</vt:lpstr>
      <vt:lpstr>Logo citations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 Theory  and  Accessibility</dc:title>
  <dc:creator>Nicole A Roth</dc:creator>
  <cp:lastModifiedBy>Nicole A Roth</cp:lastModifiedBy>
  <cp:revision>25</cp:revision>
  <dcterms:created xsi:type="dcterms:W3CDTF">2016-03-30T17:49:56Z</dcterms:created>
  <dcterms:modified xsi:type="dcterms:W3CDTF">2016-03-30T22:11:21Z</dcterms:modified>
</cp:coreProperties>
</file>