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9" r:id="rId3"/>
    <p:sldId id="353" r:id="rId4"/>
    <p:sldId id="330" r:id="rId5"/>
    <p:sldId id="257" r:id="rId6"/>
    <p:sldId id="359" r:id="rId7"/>
    <p:sldId id="331" r:id="rId8"/>
    <p:sldId id="350" r:id="rId9"/>
    <p:sldId id="352" r:id="rId10"/>
    <p:sldId id="354" r:id="rId11"/>
    <p:sldId id="332" r:id="rId12"/>
    <p:sldId id="333" r:id="rId13"/>
    <p:sldId id="334" r:id="rId14"/>
    <p:sldId id="336" r:id="rId15"/>
    <p:sldId id="337" r:id="rId16"/>
    <p:sldId id="355" r:id="rId17"/>
    <p:sldId id="339" r:id="rId18"/>
    <p:sldId id="340" r:id="rId19"/>
    <p:sldId id="341" r:id="rId20"/>
    <p:sldId id="342" r:id="rId21"/>
    <p:sldId id="343" r:id="rId22"/>
    <p:sldId id="356" r:id="rId23"/>
    <p:sldId id="345" r:id="rId24"/>
    <p:sldId id="346" r:id="rId25"/>
    <p:sldId id="348" r:id="rId26"/>
    <p:sldId id="347" r:id="rId27"/>
    <p:sldId id="357" r:id="rId28"/>
    <p:sldId id="358" r:id="rId29"/>
    <p:sldId id="32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3605" autoAdjust="0"/>
  </p:normalViewPr>
  <p:slideViewPr>
    <p:cSldViewPr snapToGrid="0" snapToObjects="1">
      <p:cViewPr varScale="1">
        <p:scale>
          <a:sx n="65" d="100"/>
          <a:sy n="65" d="100"/>
        </p:scale>
        <p:origin x="690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91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35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5C94F-702B-485B-BE5E-B87029CD9AB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B3D26-86C5-4836-BB0D-6BA0AAE7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73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437E8-5FCF-4261-8201-175445872A24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9B922-1668-43DD-BEC2-AEC30F36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9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B922-1668-43DD-BEC2-AEC30F36A5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B922-1668-43DD-BEC2-AEC30F36A5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1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B922-1668-43DD-BEC2-AEC30F36A5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2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B922-1668-43DD-BEC2-AEC30F36A5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7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9277-122F-45AB-8736-78A7E0681239}" type="datetime1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Mingkui Wei, ECE, NC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6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266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8C58-5F28-49EB-81ED-9B936B2600BE}" type="datetime1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Mingkui Wei, ECE, NC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B77C-6011-463B-86FE-9D0B6215CCD4}" type="datetime1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Mingkui Wei, ECE, NC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02933"/>
            <a:ext cx="7543800" cy="54683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95375"/>
            <a:ext cx="7543800" cy="477371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457200" indent="-228600">
              <a:buFont typeface="Calibri" panose="020F0502020204030204" pitchFamily="34" charset="0"/>
              <a:buChar char="-"/>
              <a:defRPr sz="2400">
                <a:latin typeface="+mn-lt"/>
              </a:defRPr>
            </a:lvl2pPr>
            <a:lvl3pPr marL="685800" indent="-228600">
              <a:buFont typeface="Wingdings" panose="05000000000000000000" pitchFamily="2" charset="2"/>
              <a:buChar char="§"/>
              <a:defRPr sz="2000">
                <a:latin typeface="+mn-lt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8FC0-7382-42D4-9F6A-3EE19D515FA2}" type="datetime1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Mingkui Wei, ECE, NC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3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233-10D2-4006-AC12-320688A8DFE4}" type="datetime1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Mingkui Wei, ECE, NC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38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B835-7B6D-4191-8792-6CB6D8D00863}" type="datetime1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Mingkui Wei, ECE, NC State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2960" y="302933"/>
            <a:ext cx="7543800" cy="546833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5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F399-EB0C-4883-AD9C-5588353489E2}" type="datetime1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Mingkui Wei, ECE, NC State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2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266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5904-CE80-4256-9D82-7E4E097814F9}" type="datetime1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Mingkui Wei, ECE, NC State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9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5BA-1917-4082-8A1F-67BFB3B71FA4}" type="datetime1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Mingkui Wei, ECE, NC State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5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A788023-383B-47A6-B36C-7B5ECF4A49A5}" type="datetime1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Mingkui Wei, ECE, NC State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3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A85B-0DAC-42A7-A0D0-673F8D95533F}" type="datetime1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Mingkui Wei, ECE, NC State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9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01074"/>
            <a:ext cx="7543800" cy="43680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68ECB131-7916-4E8E-8B17-75642ED0FB2B}" type="datetime1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Mingkui Wei, ECE, NC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83978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26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2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791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/>
              <a:t>How They Interact?</a:t>
            </a:r>
            <a:br>
              <a:rPr lang="en-US" sz="3200" dirty="0"/>
            </a:br>
            <a:r>
              <a:rPr lang="en-US" sz="3200" dirty="0"/>
              <a:t>Understanding Cyber and Physical Interactions against Fault Propagation in Smart Grid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cap="none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Zhuo Lu, University Of South Florida</a:t>
            </a:r>
          </a:p>
          <a:p>
            <a:r>
              <a:rPr lang="en-US" sz="2000" b="1" u="sng" cap="none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Mingkui Wei</a:t>
            </a:r>
            <a:r>
              <a:rPr lang="en-US" sz="2000" cap="none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Sam Houston State University</a:t>
            </a:r>
          </a:p>
          <a:p>
            <a:r>
              <a:rPr lang="en-US" sz="2000" cap="none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Xiang Lu, Institute Of Information Engineering</a:t>
            </a:r>
            <a:endParaRPr lang="en-US" cap="none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20683"/>
            <a:ext cx="7543800" cy="4368020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sz="2800" dirty="0"/>
              <a:t>Problem statement and </a:t>
            </a:r>
            <a:r>
              <a:rPr lang="en-US" sz="2800" dirty="0" smtClean="0"/>
              <a:t>model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Analytical formulation and results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System level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simulation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System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Smart grid and network architecture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Smart grid as a multigraph: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dirty="0" smtClean="0"/>
                  <a:t> is the set of all nodes;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are the set of cyber and physical edges</a:t>
                </a:r>
              </a:p>
              <a:p>
                <a:pPr lvl="1"/>
                <a:r>
                  <a:rPr lang="en-US" dirty="0" smtClean="0"/>
                  <a:t>Cyber system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and power system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66" t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89" y="1563153"/>
            <a:ext cx="5747342" cy="23102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System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Fault propagation in the physical domain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2286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 smtClean="0"/>
                  <a:t>Definition 1: </a:t>
                </a:r>
              </a:p>
              <a:p>
                <a:pPr marL="228600" lvl="1" indent="0">
                  <a:buNone/>
                </a:pPr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i="1" dirty="0" smtClean="0"/>
                  <a:t>total number of failed lines, </a:t>
                </a:r>
                <a:r>
                  <a:rPr lang="en-US" dirty="0" smtClean="0"/>
                  <a:t>denoted as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is an inhomogeneous counting process with the </a:t>
                </a:r>
                <a:r>
                  <a:rPr lang="en-US" dirty="0" err="1" smtClean="0"/>
                  <a:t>i-th</a:t>
                </a:r>
                <a:r>
                  <a:rPr lang="en-US" dirty="0" smtClean="0"/>
                  <a:t> random counting interval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27" t="-2171" r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89" y="1563153"/>
            <a:ext cx="5747342" cy="23102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03428" y="1452579"/>
            <a:ext cx="950733" cy="829770"/>
            <a:chOff x="3203428" y="1452579"/>
            <a:chExt cx="950733" cy="829770"/>
          </a:xfrm>
        </p:grpSpPr>
        <p:sp>
          <p:nvSpPr>
            <p:cNvPr id="5" name="TextBox 4"/>
            <p:cNvSpPr txBox="1"/>
            <p:nvPr/>
          </p:nvSpPr>
          <p:spPr>
            <a:xfrm>
              <a:off x="3336649" y="1574463"/>
              <a:ext cx="508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x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3428" y="1452579"/>
              <a:ext cx="95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 = 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96678" y="2312593"/>
            <a:ext cx="950733" cy="891939"/>
            <a:chOff x="3123182" y="1390410"/>
            <a:chExt cx="950733" cy="891939"/>
          </a:xfrm>
        </p:grpSpPr>
        <p:sp>
          <p:nvSpPr>
            <p:cNvPr id="12" name="TextBox 11"/>
            <p:cNvSpPr txBox="1"/>
            <p:nvPr/>
          </p:nvSpPr>
          <p:spPr>
            <a:xfrm>
              <a:off x="3336649" y="1574463"/>
              <a:ext cx="508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x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3182" y="1390410"/>
              <a:ext cx="95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 = </a:t>
              </a:r>
              <a:r>
                <a:rPr lang="el-GR" sz="2400" dirty="0" smtClean="0">
                  <a:solidFill>
                    <a:srgbClr val="FF0000"/>
                  </a:solidFill>
                </a:rPr>
                <a:t>τ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37470" y="1912184"/>
            <a:ext cx="1385161" cy="877463"/>
            <a:chOff x="2644068" y="1404886"/>
            <a:chExt cx="1385161" cy="877463"/>
          </a:xfrm>
        </p:grpSpPr>
        <p:sp>
          <p:nvSpPr>
            <p:cNvPr id="18" name="TextBox 17"/>
            <p:cNvSpPr txBox="1"/>
            <p:nvPr/>
          </p:nvSpPr>
          <p:spPr>
            <a:xfrm>
              <a:off x="3336649" y="1574463"/>
              <a:ext cx="508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x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44068" y="1404886"/>
              <a:ext cx="1385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 = </a:t>
              </a:r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400" dirty="0" smtClean="0">
                  <a:solidFill>
                    <a:srgbClr val="FF0000"/>
                  </a:solidFill>
                </a:rPr>
                <a:t>+</a:t>
              </a:r>
              <a:r>
                <a:rPr lang="el-GR" sz="2400" dirty="0" smtClean="0">
                  <a:solidFill>
                    <a:srgbClr val="FF0000"/>
                  </a:solidFill>
                </a:rPr>
                <a:t> τ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2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System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Fault propagation in the physical domain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2286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 smtClean="0"/>
                  <a:t>Definition 2: </a:t>
                </a:r>
              </a:p>
              <a:p>
                <a:pPr marL="228600" lvl="1" indent="0">
                  <a:buNone/>
                </a:pPr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i="1" dirty="0" smtClean="0"/>
                  <a:t>failure probability</a:t>
                </a:r>
                <a:r>
                  <a:rPr lang="en-US" dirty="0" smtClean="0"/>
                  <a:t>, denoted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(∞)≥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is the probability that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lines eventually fail.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27" t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89" y="1563072"/>
            <a:ext cx="5747342" cy="23102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03428" y="1452579"/>
            <a:ext cx="950733" cy="829770"/>
            <a:chOff x="3203428" y="1452579"/>
            <a:chExt cx="950733" cy="829770"/>
          </a:xfrm>
        </p:grpSpPr>
        <p:sp>
          <p:nvSpPr>
            <p:cNvPr id="5" name="TextBox 4"/>
            <p:cNvSpPr txBox="1"/>
            <p:nvPr/>
          </p:nvSpPr>
          <p:spPr>
            <a:xfrm>
              <a:off x="3336649" y="1574463"/>
              <a:ext cx="508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x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3428" y="1452579"/>
              <a:ext cx="95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 = 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96678" y="2312593"/>
            <a:ext cx="950733" cy="891939"/>
            <a:chOff x="3123182" y="1390410"/>
            <a:chExt cx="950733" cy="891939"/>
          </a:xfrm>
        </p:grpSpPr>
        <p:sp>
          <p:nvSpPr>
            <p:cNvPr id="12" name="TextBox 11"/>
            <p:cNvSpPr txBox="1"/>
            <p:nvPr/>
          </p:nvSpPr>
          <p:spPr>
            <a:xfrm>
              <a:off x="3336649" y="1574463"/>
              <a:ext cx="508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x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3182" y="1390410"/>
              <a:ext cx="95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 = </a:t>
              </a:r>
              <a:r>
                <a:rPr lang="el-GR" sz="2400" dirty="0" smtClean="0">
                  <a:solidFill>
                    <a:srgbClr val="FF0000"/>
                  </a:solidFill>
                </a:rPr>
                <a:t>τ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37470" y="1912184"/>
            <a:ext cx="6392458" cy="1666240"/>
            <a:chOff x="2644068" y="1404886"/>
            <a:chExt cx="6392458" cy="1666240"/>
          </a:xfrm>
        </p:grpSpPr>
        <p:sp>
          <p:nvSpPr>
            <p:cNvPr id="18" name="TextBox 17"/>
            <p:cNvSpPr txBox="1"/>
            <p:nvPr/>
          </p:nvSpPr>
          <p:spPr>
            <a:xfrm>
              <a:off x="3311955" y="1564258"/>
              <a:ext cx="508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x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44068" y="1404886"/>
              <a:ext cx="1385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 = </a:t>
              </a:r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400" dirty="0" smtClean="0">
                  <a:solidFill>
                    <a:srgbClr val="FF0000"/>
                  </a:solidFill>
                </a:rPr>
                <a:t>+</a:t>
              </a:r>
              <a:r>
                <a:rPr lang="el-GR" sz="2400" dirty="0" smtClean="0">
                  <a:solidFill>
                    <a:srgbClr val="FF0000"/>
                  </a:solidFill>
                </a:rPr>
                <a:t> τ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2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07604" y="2609461"/>
              <a:ext cx="2328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 = </a:t>
              </a:r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400" dirty="0" smtClean="0">
                  <a:solidFill>
                    <a:srgbClr val="FF0000"/>
                  </a:solidFill>
                </a:rPr>
                <a:t>+</a:t>
              </a:r>
              <a:r>
                <a:rPr lang="el-GR" sz="2400" dirty="0" smtClean="0">
                  <a:solidFill>
                    <a:srgbClr val="FF0000"/>
                  </a:solidFill>
                </a:rPr>
                <a:t> τ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2400" dirty="0" smtClean="0">
                  <a:solidFill>
                    <a:srgbClr val="FF0000"/>
                  </a:solidFill>
                </a:rPr>
                <a:t>+</a:t>
              </a:r>
              <a:r>
                <a:rPr lang="el-GR" sz="2400" dirty="0" smtClean="0">
                  <a:solidFill>
                    <a:srgbClr val="FF0000"/>
                  </a:solidFill>
                </a:rPr>
                <a:t> τ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sz="2400" dirty="0" smtClean="0">
                  <a:solidFill>
                    <a:srgbClr val="FF0000"/>
                  </a:solidFill>
                </a:rPr>
                <a:t>+…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88628" y="2112459"/>
              <a:ext cx="508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x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System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095375"/>
                <a:ext cx="7543800" cy="492392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Fault propagation in the physical domain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2286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Definition 3: </a:t>
                </a:r>
              </a:p>
              <a:p>
                <a:pPr marL="228600" lvl="1" indent="0">
                  <a:buNone/>
                </a:pPr>
                <a:r>
                  <a:rPr lang="en-US" dirty="0" smtClean="0"/>
                  <a:t>The delay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denote the duration between the </a:t>
                </a:r>
                <a:r>
                  <a:rPr lang="en-US" dirty="0" err="1"/>
                  <a:t>i-th</a:t>
                </a:r>
                <a:r>
                  <a:rPr lang="en-US" dirty="0"/>
                  <a:t> load shedding procedure starts, and the corresponding load is shed in the physical domain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095375"/>
                <a:ext cx="7543800" cy="4923920"/>
              </a:xfrm>
              <a:blipFill>
                <a:blip r:embed="rId2"/>
                <a:stretch>
                  <a:fillRect l="-2827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89" y="1563072"/>
            <a:ext cx="5747342" cy="23102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03428" y="1452579"/>
            <a:ext cx="950733" cy="829770"/>
            <a:chOff x="3203428" y="1452579"/>
            <a:chExt cx="950733" cy="829770"/>
          </a:xfrm>
        </p:grpSpPr>
        <p:sp>
          <p:nvSpPr>
            <p:cNvPr id="5" name="TextBox 4"/>
            <p:cNvSpPr txBox="1"/>
            <p:nvPr/>
          </p:nvSpPr>
          <p:spPr>
            <a:xfrm>
              <a:off x="3336649" y="1574463"/>
              <a:ext cx="508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x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3428" y="1452579"/>
              <a:ext cx="95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 = 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29118" y="2246908"/>
            <a:ext cx="950733" cy="1000897"/>
            <a:chOff x="3203428" y="1550511"/>
            <a:chExt cx="950733" cy="1000897"/>
          </a:xfrm>
        </p:grpSpPr>
        <p:sp>
          <p:nvSpPr>
            <p:cNvPr id="27" name="TextBox 26"/>
            <p:cNvSpPr txBox="1"/>
            <p:nvPr/>
          </p:nvSpPr>
          <p:spPr>
            <a:xfrm>
              <a:off x="3280755" y="1550511"/>
              <a:ext cx="5086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FF0000"/>
                  </a:solidFill>
                </a:rPr>
                <a:t>x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3428" y="2089743"/>
              <a:ext cx="95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 = 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d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700" dirty="0" smtClean="0"/>
                  <a:t>How to formulate and characterize the failure probability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700" dirty="0" smtClean="0"/>
                  <a:t>?</a:t>
                </a:r>
              </a:p>
              <a:p>
                <a:endParaRPr lang="en-US" sz="2700" dirty="0" smtClean="0"/>
              </a:p>
              <a:p>
                <a:r>
                  <a:rPr lang="en-US" sz="2700" dirty="0" smtClean="0"/>
                  <a:t>What are the most important factors to use global and local load shedding to stop fault propagation? </a:t>
                </a:r>
                <a:endParaRPr lang="en-US" sz="2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85" t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20683"/>
            <a:ext cx="7543800" cy="4368020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Problem statement and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model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/>
              <a:t>Analytical formulation and results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System level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simulation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Cyber-Physical Interactions during Fault Propagation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730752"/>
            <a:ext cx="7543800" cy="2138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 smtClean="0"/>
              <a:t>Why fault propagation won’t be stopped by global load shedding?</a:t>
            </a:r>
            <a:r>
              <a:rPr lang="en-US" sz="2200" dirty="0" smtClean="0"/>
              <a:t> </a:t>
            </a:r>
          </a:p>
          <a:p>
            <a:r>
              <a:rPr lang="en-US" sz="2000" dirty="0" smtClean="0"/>
              <a:t>act 1: detection of fault in event 0.</a:t>
            </a:r>
          </a:p>
          <a:p>
            <a:r>
              <a:rPr lang="en-US" sz="2000" dirty="0" smtClean="0"/>
              <a:t>act 3: delivering of control message in reaction to fault in event 0.</a:t>
            </a:r>
          </a:p>
          <a:p>
            <a:r>
              <a:rPr lang="en-US" sz="2000" dirty="0" smtClean="0"/>
              <a:t>Problem: act 3 is delivered after new fault (event 1) has been caused.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115945"/>
            <a:ext cx="7543800" cy="2036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3312" y="1053389"/>
            <a:ext cx="892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 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Analytical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i="1" dirty="0" smtClean="0"/>
                  <a:t>Theorem 1</a:t>
                </a:r>
              </a:p>
              <a:p>
                <a:pPr marL="228600" lvl="1" indent="0">
                  <a:buNone/>
                </a:pPr>
                <a:r>
                  <a:rPr lang="en-US" dirty="0" smtClean="0"/>
                  <a:t>Given the physical and cyber interactions in Definition 1 and 3, the failure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satisfies: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pPr marL="228600" lvl="1" indent="0">
                  <a:buNone/>
                </a:pPr>
                <a:endParaRPr lang="en-US" dirty="0" smtClean="0"/>
              </a:p>
              <a:p>
                <a:pPr marL="228600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hr m:val="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  <m:e>
                                  <m:nary>
                                    <m:naryPr>
                                      <m:chr m:val="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28600" lvl="1" indent="0">
                  <a:buNone/>
                </a:pPr>
                <a:endParaRPr lang="en-US" dirty="0" smtClean="0"/>
              </a:p>
              <a:p>
                <a:pPr marL="228600" lvl="1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w</a:t>
                </a:r>
                <a:r>
                  <a:rPr lang="en-US" dirty="0" smtClean="0">
                    <a:ea typeface="Cambria Math" panose="02040503050406030204" pitchFamily="18" charset="0"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|1≤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…≤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2286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27" t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Analytic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3560710"/>
                <a:ext cx="7543800" cy="230838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is the event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i="1" dirty="0" smtClean="0"/>
                  <a:t>-</a:t>
                </a:r>
                <a:r>
                  <a:rPr lang="en-US" sz="2400" i="1" dirty="0" err="1" smtClean="0"/>
                  <a:t>th</a:t>
                </a:r>
                <a:r>
                  <a:rPr lang="en-US" sz="2400" dirty="0" smtClean="0"/>
                  <a:t> load shedding happens after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i="1" dirty="0" smtClean="0"/>
                  <a:t>-</a:t>
                </a:r>
                <a:r>
                  <a:rPr lang="en-US" sz="2400" i="1" dirty="0" err="1" smtClean="0"/>
                  <a:t>th</a:t>
                </a:r>
                <a:r>
                  <a:rPr lang="en-US" sz="2400" dirty="0" smtClean="0"/>
                  <a:t> failure.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means </a:t>
                </a:r>
                <a:r>
                  <a:rPr lang="en-US" dirty="0" smtClean="0"/>
                  <a:t>the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load </a:t>
                </a:r>
                <a:r>
                  <a:rPr lang="en-US" dirty="0"/>
                  <a:t>shedding occurred after the </a:t>
                </a:r>
                <a:r>
                  <a:rPr lang="en-US" dirty="0" smtClean="0"/>
                  <a:t>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failure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dirty="0"/>
                  <a:t> means the </a:t>
                </a:r>
                <a:r>
                  <a:rPr lang="en-US" dirty="0" smtClean="0"/>
                  <a:t>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load </a:t>
                </a:r>
                <a:r>
                  <a:rPr lang="en-US" dirty="0"/>
                  <a:t>shedding occurred after the </a:t>
                </a:r>
                <a:r>
                  <a:rPr lang="en-US" dirty="0" smtClean="0"/>
                  <a:t>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failure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3560710"/>
                <a:ext cx="7543800" cy="2308384"/>
              </a:xfrm>
              <a:blipFill>
                <a:blip r:embed="rId2"/>
                <a:stretch>
                  <a:fillRect l="-2262" t="-3166" r="-969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50" y="1245587"/>
            <a:ext cx="7701019" cy="191930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44645" y="1652588"/>
            <a:ext cx="2470355" cy="845581"/>
            <a:chOff x="3244645" y="1652588"/>
            <a:chExt cx="2470355" cy="845581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244645" y="2241755"/>
              <a:ext cx="20988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219701" y="2128837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①</a:t>
              </a:r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467350" y="1652588"/>
              <a:ext cx="0" cy="476249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20683"/>
            <a:ext cx="7543800" cy="4368020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sz="2800" dirty="0" smtClean="0"/>
              <a:t>Introduction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sz="2800" dirty="0"/>
              <a:t>Problem statement and </a:t>
            </a:r>
            <a:r>
              <a:rPr lang="en-US" sz="2800" dirty="0" smtClean="0"/>
              <a:t>model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/>
              <a:t>Analytical formulation and results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sz="2800" dirty="0"/>
              <a:t>System level </a:t>
            </a:r>
            <a:r>
              <a:rPr lang="en-US" sz="2800" dirty="0" smtClean="0"/>
              <a:t>simulation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/>
              <a:t>Conclusion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Analytic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i="1" dirty="0" smtClean="0"/>
                  <a:t>Theorem 2</a:t>
                </a:r>
              </a:p>
              <a:p>
                <a:pPr marL="228600" lvl="1" indent="0" algn="just">
                  <a:buNone/>
                </a:pPr>
                <a:r>
                  <a:rPr lang="en-US" dirty="0" smtClean="0"/>
                  <a:t>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the number of nodes in the network. If the </a:t>
                </a:r>
                <a:r>
                  <a:rPr lang="en-US" i="1" dirty="0" smtClean="0"/>
                  <a:t>delay in the cyber domain is exponentially distributed</a:t>
                </a:r>
                <a:r>
                  <a:rPr lang="en-US" dirty="0" smtClean="0"/>
                  <a:t>, with mean denoted in the asymptotic notation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 smtClean="0"/>
                  <a:t> for some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has a finite mean, it holds that:</a:t>
                </a:r>
              </a:p>
              <a:p>
                <a:pPr lvl="1"/>
                <a:endParaRPr lang="en-US" dirty="0" smtClean="0"/>
              </a:p>
              <a:p>
                <a:pPr marL="228600" lvl="1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({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,</a:t>
                </a:r>
              </a:p>
              <a:p>
                <a:pPr marL="228600" lvl="1" indent="0">
                  <a:buNone/>
                </a:pPr>
                <a:endParaRPr lang="en-US" dirty="0" smtClean="0"/>
              </a:p>
              <a:p>
                <a:pPr marL="228600" lvl="1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dirty="0" smtClean="0"/>
                  <a:t> is a function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27" t="-2171" r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Analytical Result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4586748"/>
                <a:ext cx="7543800" cy="162893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 a wired network,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For a wireless network,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For local shedding,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Global shedding is not uniformly better than local shedding!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4586748"/>
                <a:ext cx="7543800" cy="1628933"/>
              </a:xfrm>
              <a:blipFill>
                <a:blip r:embed="rId2"/>
                <a:stretch>
                  <a:fillRect l="-2423" t="-8582" r="-485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982" y="907826"/>
            <a:ext cx="4161974" cy="3127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6199" y="403508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a numerical example comparing lower bound of wired and wireless.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20683"/>
            <a:ext cx="7543800" cy="4368020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Problem statement and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model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Analytical formulation and results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sz="2800" dirty="0"/>
              <a:t>System level </a:t>
            </a:r>
            <a:r>
              <a:rPr lang="en-US" sz="2800" dirty="0" smtClean="0"/>
              <a:t>simulation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Global Load Shedding with Practical Link Performances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4129547"/>
            <a:ext cx="7649988" cy="1547817"/>
          </a:xfrm>
        </p:spPr>
        <p:txBody>
          <a:bodyPr/>
          <a:lstStyle/>
          <a:p>
            <a:r>
              <a:rPr lang="en-US" sz="2400" dirty="0" smtClean="0"/>
              <a:t>Simulation is conducted on the IEEE 57-Bus system </a:t>
            </a:r>
          </a:p>
          <a:p>
            <a:pPr lvl="1"/>
            <a:r>
              <a:rPr lang="en-US" sz="2000" dirty="0" smtClean="0"/>
              <a:t>57 buses,  80 transmission lines, 1,250,800 Kilowatts load. </a:t>
            </a:r>
          </a:p>
          <a:p>
            <a:r>
              <a:rPr lang="en-US" sz="2400" dirty="0" smtClean="0"/>
              <a:t>Average communication delay is set to be 0.1, 1, and 10 </a:t>
            </a:r>
            <a:r>
              <a:rPr lang="en-US" sz="2400" dirty="0" err="1" smtClean="0"/>
              <a:t>ms.</a:t>
            </a:r>
            <a:r>
              <a:rPr lang="en-US" sz="2400" dirty="0" smtClean="0"/>
              <a:t>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32" y="927860"/>
            <a:ext cx="3802998" cy="2863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501" y="901946"/>
            <a:ext cx="3669259" cy="28668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Global Load Shedding with Practical Link Performances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124" y="4181168"/>
            <a:ext cx="7797472" cy="168792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10 </a:t>
            </a:r>
            <a:r>
              <a:rPr lang="en-US" sz="2600" dirty="0" err="1" smtClean="0"/>
              <a:t>ms</a:t>
            </a:r>
            <a:r>
              <a:rPr lang="en-US" sz="2600" dirty="0" smtClean="0"/>
              <a:t> delay results in more than half line failure and about half load lost (out of 80 lines and 1,250,800 KW).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Shorter delay brings better result.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Even very small delay can still not completely prevent fault propagation.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32" y="927860"/>
            <a:ext cx="3802998" cy="2863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501" y="901946"/>
            <a:ext cx="3669259" cy="28668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Global Load Shedding in Wired and Wireless Networks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4623618"/>
                <a:ext cx="7543800" cy="1606811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Change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 smtClean="0"/>
                  <a:t> as number of nodes increase, while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fixed to be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i="1" dirty="0" smtClean="0"/>
                  <a:t>=32.</a:t>
                </a:r>
                <a:endParaRPr lang="en-US" sz="2400" dirty="0" smtClean="0"/>
              </a:p>
              <a:p>
                <a:r>
                  <a:rPr lang="en-US" sz="2400" dirty="0" smtClean="0"/>
                  <a:t>Follows analytical results.</a:t>
                </a:r>
              </a:p>
              <a:p>
                <a:r>
                  <a:rPr lang="en-US" sz="2400" dirty="0" smtClean="0"/>
                  <a:t>Wireless incurs much higher failure probability.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4623618"/>
                <a:ext cx="7543800" cy="1606811"/>
              </a:xfrm>
              <a:blipFill>
                <a:blip r:embed="rId2"/>
                <a:stretch>
                  <a:fillRect l="-2262" t="-530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678" y="849766"/>
            <a:ext cx="4572103" cy="34842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v. Local Load Shedding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4483509"/>
            <a:ext cx="7543800" cy="14667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Delay in</a:t>
            </a:r>
            <a:r>
              <a:rPr lang="en-US" sz="2400" dirty="0"/>
              <a:t> Global load shedding</a:t>
            </a:r>
            <a:r>
              <a:rPr lang="en-US" sz="2400" dirty="0" smtClean="0"/>
              <a:t> is set to 0.1, 1, and 10 </a:t>
            </a:r>
            <a:r>
              <a:rPr lang="en-US" sz="2400" dirty="0" err="1" smtClean="0"/>
              <a:t>ms.</a:t>
            </a:r>
            <a:endParaRPr lang="en-US" sz="2400" dirty="0" smtClean="0"/>
          </a:p>
          <a:p>
            <a:r>
              <a:rPr lang="en-US" sz="2400" dirty="0" smtClean="0"/>
              <a:t>Local load shedding without communication.</a:t>
            </a:r>
          </a:p>
          <a:p>
            <a:r>
              <a:rPr lang="en-US" sz="2400" dirty="0" smtClean="0"/>
              <a:t>Local load shedding outperforms the 10 </a:t>
            </a:r>
            <a:r>
              <a:rPr lang="en-US" sz="2400" dirty="0" err="1" smtClean="0"/>
              <a:t>ms</a:t>
            </a:r>
            <a:r>
              <a:rPr lang="en-US" sz="2400" dirty="0" smtClean="0"/>
              <a:t> case.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966019"/>
            <a:ext cx="3689502" cy="2942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276" y="917295"/>
            <a:ext cx="3800484" cy="29911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20683"/>
            <a:ext cx="7543800" cy="4368020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Problem statement and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model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Analytical formulation and results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System level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simulation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/>
              <a:t>Conclusion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Characterized the cyber-physical interaction of fault propagation using both analytical modeling and system-level simulation.</a:t>
            </a:r>
          </a:p>
          <a:p>
            <a:r>
              <a:rPr lang="en-US" dirty="0" smtClean="0"/>
              <a:t>Demonstrated that:</a:t>
            </a:r>
          </a:p>
          <a:p>
            <a:pPr lvl="1"/>
            <a:r>
              <a:rPr lang="en-US" dirty="0" smtClean="0"/>
              <a:t>Global load shedding is sensitive to the performance in the cyber domain;</a:t>
            </a:r>
          </a:p>
          <a:p>
            <a:pPr lvl="1"/>
            <a:r>
              <a:rPr lang="en-US" dirty="0" smtClean="0"/>
              <a:t>Local load shedding may perform better in the presence of an imperfect cyber domain. </a:t>
            </a:r>
          </a:p>
          <a:p>
            <a:r>
              <a:rPr lang="en-US" dirty="0" smtClean="0"/>
              <a:t>Necessitate a joint view for any design in the smart grid.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</a:p>
        </p:txBody>
      </p:sp>
      <p:pic>
        <p:nvPicPr>
          <p:cNvPr id="4" name="Picture 4" descr="https://committee100.org/wp-content/uploads/2015/02/Thank-y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47" y="2385472"/>
            <a:ext cx="46958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20683"/>
            <a:ext cx="7543800" cy="4368020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sz="2800" dirty="0" smtClean="0"/>
              <a:t>Introduction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Problem statement and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model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Analytical formulation and results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System level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simulation</a:t>
            </a:r>
          </a:p>
          <a:p>
            <a:pPr marL="1143000" lvl="2" indent="-514350">
              <a:buFont typeface="+mj-lt"/>
              <a:buAutoNum type="arabicPeriod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Cascading </a:t>
            </a:r>
            <a:r>
              <a:rPr lang="en-US" dirty="0" smtClean="0"/>
              <a:t>Failure in the Power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17758"/>
            <a:ext cx="7543800" cy="4368020"/>
          </a:xfrm>
        </p:spPr>
        <p:txBody>
          <a:bodyPr/>
          <a:lstStyle/>
          <a:p>
            <a:r>
              <a:rPr lang="en-US" dirty="0" smtClean="0"/>
              <a:t>Failure on one transmission line can propagate and cause consecutive overload and failure on a large number of lines.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234" y="2536723"/>
            <a:ext cx="6083252" cy="35783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Cascading </a:t>
            </a:r>
            <a:r>
              <a:rPr lang="en-US" dirty="0" smtClean="0"/>
              <a:t>Failure in the Power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17758"/>
            <a:ext cx="7543800" cy="4368020"/>
          </a:xfrm>
        </p:spPr>
        <p:txBody>
          <a:bodyPr/>
          <a:lstStyle/>
          <a:p>
            <a:r>
              <a:rPr lang="en-US" dirty="0"/>
              <a:t>Failure on one transmission line can propagate and cause consecutive overload and failure on a large number of lines. </a:t>
            </a:r>
          </a:p>
        </p:txBody>
      </p:sp>
      <p:pic>
        <p:nvPicPr>
          <p:cNvPr id="4" name="Picture 2" descr="http://www.globalsecurity.org/eye/images/blackout-081403-ny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2760398"/>
            <a:ext cx="3141396" cy="2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lobalsecurity.org/eye/images/blackout-081503-ny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03" y="2756473"/>
            <a:ext cx="3141396" cy="235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7785" y="5384438"/>
            <a:ext cx="653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2003 US northeast blackout, before and after the event.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Cascading </a:t>
            </a:r>
            <a:r>
              <a:rPr lang="en-US" dirty="0" smtClean="0"/>
              <a:t>Failure in the Power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17758"/>
            <a:ext cx="7543800" cy="4368020"/>
          </a:xfrm>
        </p:spPr>
        <p:txBody>
          <a:bodyPr/>
          <a:lstStyle/>
          <a:p>
            <a:r>
              <a:rPr lang="en-US" dirty="0"/>
              <a:t>Failure on one transmission line can propagate and cause consecutive overload and failure on a large number of lines. </a:t>
            </a:r>
          </a:p>
          <a:p>
            <a:endParaRPr lang="en-US" dirty="0"/>
          </a:p>
          <a:p>
            <a:r>
              <a:rPr lang="en-US" dirty="0" smtClean="0"/>
              <a:t>Load shedding is an effective approach to stop the fault propagation</a:t>
            </a:r>
          </a:p>
          <a:p>
            <a:pPr lvl="1"/>
            <a:r>
              <a:rPr lang="en-US" dirty="0" smtClean="0"/>
              <a:t>Purposefully disconnects load from the system.</a:t>
            </a:r>
          </a:p>
          <a:p>
            <a:pPr lvl="1"/>
            <a:r>
              <a:rPr lang="en-US" dirty="0" smtClean="0"/>
              <a:t>Eliminate overload and thus stop fault propagation.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Load Shedding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945194"/>
            <a:ext cx="7543800" cy="19239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Legacy power grid </a:t>
            </a:r>
            <a:r>
              <a:rPr lang="en-US" dirty="0"/>
              <a:t>approach</a:t>
            </a:r>
          </a:p>
          <a:p>
            <a:pPr lvl="1"/>
            <a:r>
              <a:rPr lang="en-US" dirty="0" smtClean="0"/>
              <a:t>Load </a:t>
            </a:r>
            <a:r>
              <a:rPr lang="en-US" dirty="0"/>
              <a:t>is pre-configured with </a:t>
            </a:r>
            <a:r>
              <a:rPr lang="en-US" dirty="0" smtClean="0"/>
              <a:t>priority</a:t>
            </a:r>
            <a:endParaRPr lang="en-US" dirty="0"/>
          </a:p>
          <a:p>
            <a:pPr lvl="1"/>
            <a:r>
              <a:rPr lang="en-US" dirty="0"/>
              <a:t>Load is shed according to priority, rather than its contribution in stopping fault </a:t>
            </a:r>
            <a:r>
              <a:rPr lang="en-US" dirty="0" smtClean="0"/>
              <a:t>propagation</a:t>
            </a:r>
          </a:p>
          <a:p>
            <a:pPr lvl="1"/>
            <a:r>
              <a:rPr lang="en-US" b="1" dirty="0"/>
              <a:t>Local load </a:t>
            </a:r>
            <a:r>
              <a:rPr lang="en-US" b="1" dirty="0" smtClean="0"/>
              <a:t>shedding</a:t>
            </a:r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785" y="1098163"/>
            <a:ext cx="5146577" cy="2245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15697" y="1246239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3665" y="2434133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4609" y="1689339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1489" y="29740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68035" y="1560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6785" y="1707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4556" y="1569404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0575" y="2832340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0" grpId="0"/>
      <p:bldP spid="10" grpId="1"/>
      <p:bldP spid="8" grpId="0"/>
      <p:bldP spid="8" grpId="1"/>
      <p:bldP spid="8" grpId="2"/>
      <p:bldP spid="8" grpId="3"/>
      <p:bldP spid="8" grpId="4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Load Shedding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945194"/>
            <a:ext cx="7543800" cy="1923900"/>
          </a:xfrm>
        </p:spPr>
        <p:txBody>
          <a:bodyPr>
            <a:normAutofit/>
          </a:bodyPr>
          <a:lstStyle/>
          <a:p>
            <a:r>
              <a:rPr lang="en-US" dirty="0" smtClean="0"/>
              <a:t>Smart </a:t>
            </a:r>
            <a:r>
              <a:rPr lang="en-US" dirty="0"/>
              <a:t>grid approach</a:t>
            </a:r>
          </a:p>
          <a:p>
            <a:pPr lvl="1"/>
            <a:r>
              <a:rPr lang="en-US" dirty="0" smtClean="0"/>
              <a:t>Shed </a:t>
            </a:r>
            <a:r>
              <a:rPr lang="en-US" dirty="0"/>
              <a:t>load and eliminate </a:t>
            </a:r>
            <a:r>
              <a:rPr lang="en-US" dirty="0" smtClean="0"/>
              <a:t>overload </a:t>
            </a:r>
            <a:r>
              <a:rPr lang="en-US" dirty="0"/>
              <a:t>with the least cost</a:t>
            </a:r>
          </a:p>
          <a:p>
            <a:pPr lvl="1"/>
            <a:r>
              <a:rPr lang="en-US" dirty="0"/>
              <a:t>Relies on </a:t>
            </a:r>
            <a:r>
              <a:rPr lang="en-US" i="1" dirty="0"/>
              <a:t>communication </a:t>
            </a:r>
            <a:r>
              <a:rPr lang="en-US" i="1" dirty="0" smtClean="0"/>
              <a:t>networks</a:t>
            </a:r>
          </a:p>
          <a:p>
            <a:pPr lvl="1"/>
            <a:r>
              <a:rPr lang="en-US" b="1" dirty="0"/>
              <a:t>Global load shedding</a:t>
            </a:r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785" y="1098163"/>
            <a:ext cx="5146577" cy="2245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7034" y="1185946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4476" y="2731850"/>
            <a:ext cx="98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-10%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6295" y="955113"/>
            <a:ext cx="98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-10%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2978" y="2881691"/>
            <a:ext cx="98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-30%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2879" y="2408684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9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945194"/>
            <a:ext cx="7543800" cy="1923900"/>
          </a:xfrm>
        </p:spPr>
        <p:txBody>
          <a:bodyPr>
            <a:normAutofit/>
          </a:bodyPr>
          <a:lstStyle/>
          <a:p>
            <a:r>
              <a:rPr lang="en-US" dirty="0" smtClean="0"/>
              <a:t>Is the fundamental assumption of existing works.</a:t>
            </a:r>
          </a:p>
          <a:p>
            <a:r>
              <a:rPr lang="en-US" dirty="0" smtClean="0"/>
              <a:t>Global </a:t>
            </a:r>
            <a:r>
              <a:rPr lang="en-US" dirty="0" smtClean="0"/>
              <a:t>load shedding </a:t>
            </a:r>
            <a:r>
              <a:rPr lang="en-US" dirty="0" smtClean="0"/>
              <a:t>with </a:t>
            </a:r>
            <a:r>
              <a:rPr lang="en-US" altLang="zh-CN" dirty="0" smtClean="0"/>
              <a:t>message delay</a:t>
            </a:r>
            <a:endParaRPr lang="en-US" dirty="0" smtClean="0"/>
          </a:p>
          <a:p>
            <a:pPr lvl="1"/>
            <a:r>
              <a:rPr lang="en-US" dirty="0" smtClean="0"/>
              <a:t>What if the load is shed too late?</a:t>
            </a:r>
            <a:endParaRPr lang="en-US" dirty="0"/>
          </a:p>
          <a:p>
            <a:pPr lvl="1"/>
            <a:r>
              <a:rPr lang="en-US" dirty="0" smtClean="0"/>
              <a:t>Is communication always a helpful factor?</a:t>
            </a:r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785" y="1098163"/>
            <a:ext cx="5146577" cy="2245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7034" y="1185946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4476" y="2731850"/>
            <a:ext cx="98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-10%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6295" y="955113"/>
            <a:ext cx="98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-10%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8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suTemplate.potx" id="{C27E0694-68F5-4648-AE20-049BC2062770}" vid="{0A8990E7-E31D-4030-B025-8138A6A4A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1105</TotalTime>
  <Words>872</Words>
  <Application>Microsoft Office PowerPoint</Application>
  <PresentationFormat>On-screen Show (4:3)</PresentationFormat>
  <Paragraphs>255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Adobe Devanagari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Retrospect</vt:lpstr>
      <vt:lpstr>How They Interact? Understanding Cyber and Physical Interactions against Fault Propagation in Smart Grid</vt:lpstr>
      <vt:lpstr>Outline</vt:lpstr>
      <vt:lpstr>Outline</vt:lpstr>
      <vt:lpstr>Cascading Failure in the Power Grid</vt:lpstr>
      <vt:lpstr>Cascading Failure in the Power Grid</vt:lpstr>
      <vt:lpstr>Cascading Failure in the Power Grid</vt:lpstr>
      <vt:lpstr>Load Shedding in a Nutshell</vt:lpstr>
      <vt:lpstr>Load Shedding in a Nutshell</vt:lpstr>
      <vt:lpstr>Motivation</vt:lpstr>
      <vt:lpstr>Outline</vt:lpstr>
      <vt:lpstr>System Model</vt:lpstr>
      <vt:lpstr>System Model</vt:lpstr>
      <vt:lpstr>System Model</vt:lpstr>
      <vt:lpstr>System Model</vt:lpstr>
      <vt:lpstr>Problem Statement</vt:lpstr>
      <vt:lpstr>Outline</vt:lpstr>
      <vt:lpstr>Cyber-Physical Interactions during Fault Propagation</vt:lpstr>
      <vt:lpstr>Analytical Results</vt:lpstr>
      <vt:lpstr>Analytic Results</vt:lpstr>
      <vt:lpstr>Analytic Result</vt:lpstr>
      <vt:lpstr>Analytical Result</vt:lpstr>
      <vt:lpstr>Outline</vt:lpstr>
      <vt:lpstr>Global Load Shedding with Practical Link Performances</vt:lpstr>
      <vt:lpstr>Global Load Shedding with Practical Link Performances</vt:lpstr>
      <vt:lpstr>Global Load Shedding in Wired and Wireless Networks</vt:lpstr>
      <vt:lpstr>Global v. Local Load Shedding</vt:lpstr>
      <vt:lpstr>Outline</vt:lpstr>
      <vt:lpstr>Conclusion</vt:lpstr>
      <vt:lpstr>Thank you!</vt:lpstr>
    </vt:vector>
  </TitlesOfParts>
  <Company>Sam Houston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They Interact? Understanding Cyber and Physical Interactions against Fault Propagation in Smart Grid</dc:title>
  <dc:creator>Wei, Mingkui</dc:creator>
  <cp:lastModifiedBy>mingkui wei</cp:lastModifiedBy>
  <cp:revision>149</cp:revision>
  <dcterms:created xsi:type="dcterms:W3CDTF">2017-04-28T14:25:55Z</dcterms:created>
  <dcterms:modified xsi:type="dcterms:W3CDTF">2017-05-03T01:49:22Z</dcterms:modified>
</cp:coreProperties>
</file>