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2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1" autoAdjust="0"/>
    <p:restoredTop sz="93605" autoAdjust="0"/>
  </p:normalViewPr>
  <p:slideViewPr>
    <p:cSldViewPr snapToGrid="0" snapToObjects="1">
      <p:cViewPr>
        <p:scale>
          <a:sx n="66" d="100"/>
          <a:sy n="66" d="100"/>
        </p:scale>
        <p:origin x="798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91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5C94F-702B-485B-BE5E-B87029CD9AB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B3D26-86C5-4836-BB0D-6BA0AAE7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73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437E8-5FCF-4261-8201-175445872A24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9B922-1668-43DD-BEC2-AEC30F36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9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B922-1668-43DD-BEC2-AEC30F36A5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757-A137-48B2-AA6D-4B07A013D40E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Mingkui Wei, ECE, NC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6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266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A055-1C07-4001-B1B5-EED66E935726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Mingkui Wei, ECE, NC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7B81-6954-41D9-BC65-58075A3B89EC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Mingkui Wei, ECE, NC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02933"/>
            <a:ext cx="7543800" cy="54683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457200" indent="-228600">
              <a:buFont typeface="Calibri" panose="020F0502020204030204" pitchFamily="34" charset="0"/>
              <a:buChar char="-"/>
              <a:defRPr sz="2400">
                <a:latin typeface="+mn-lt"/>
              </a:defRPr>
            </a:lvl2pPr>
            <a:lvl3pPr marL="685800" indent="-228600">
              <a:buFont typeface="Wingdings" panose="05000000000000000000" pitchFamily="2" charset="2"/>
              <a:buChar char="§"/>
              <a:defRPr sz="2000">
                <a:latin typeface="+mn-lt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94FB-07D5-4F91-91A2-B7115A14863F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Mingkui Wei, ECE, NC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3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880B-2AE4-4859-9903-C3AFBFA0C94C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Mingkui Wei, ECE, NC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38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8E-51F8-4492-A8FC-58C6F7898C43}" type="datetime1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Mingkui Wei, ECE, NC State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2960" y="302933"/>
            <a:ext cx="7543800" cy="546833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5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002A-205A-4E4F-824E-778B1E5E50D8}" type="datetime1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Mingkui Wei, ECE, NC State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2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266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CA52-01A0-4DDC-A9B0-D47E59C6EF4D}" type="datetime1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Mingkui Wei, ECE, NC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9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CFA8-2AE8-48BF-863E-F0AB582ADED0}" type="datetime1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Mingkui Wei, ECE, NC State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5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31D6B2A-8888-4A88-884B-090AC6C7B251}" type="datetime1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Mingkui Wei, ECE, NC State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3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E757-34E7-4C96-8C97-3E0838ACB4B5}" type="datetime1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Mingkui Wei, ECE, NC State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9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01074"/>
            <a:ext cx="7543800" cy="43680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CCD3E61-132B-4518-AEFC-BB654DF37205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Mingkui Wei, ECE, NC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83978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2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2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791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On Modeling and Understand Vehicle Evacuation Attacks in VANETs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Mingkui Wei, Sam Houston state university</a:t>
            </a:r>
          </a:p>
          <a:p>
            <a:r>
              <a:rPr lang="en-US" sz="2000" dirty="0" err="1"/>
              <a:t>Zhuo</a:t>
            </a:r>
            <a:r>
              <a:rPr lang="en-US" sz="2000" dirty="0"/>
              <a:t> </a:t>
            </a:r>
            <a:r>
              <a:rPr lang="en-US" sz="2000" dirty="0" err="1"/>
              <a:t>lu</a:t>
            </a:r>
            <a:r>
              <a:rPr lang="en-US" sz="2000" dirty="0"/>
              <a:t>, university of south </a:t>
            </a:r>
            <a:r>
              <a:rPr lang="en-US" sz="2000" dirty="0" smtClean="0"/>
              <a:t>Florida</a:t>
            </a:r>
            <a:endParaRPr lang="en-US" sz="2000" dirty="0"/>
          </a:p>
          <a:p>
            <a:r>
              <a:rPr lang="en-US" sz="2000" dirty="0"/>
              <a:t>Wenye </a:t>
            </a:r>
            <a:r>
              <a:rPr lang="en-US" sz="2000" dirty="0" err="1"/>
              <a:t>wang</a:t>
            </a:r>
            <a:r>
              <a:rPr lang="en-US" sz="2000" dirty="0"/>
              <a:t>, north Carolina 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N(d) Increase According to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14400" y="1257300"/>
            <a:ext cx="6987397" cy="4791616"/>
            <a:chOff x="914400" y="1257300"/>
            <a:chExt cx="6987397" cy="4791616"/>
          </a:xfrm>
        </p:grpSpPr>
        <p:grpSp>
          <p:nvGrpSpPr>
            <p:cNvPr id="6" name="Group 5"/>
            <p:cNvGrpSpPr/>
            <p:nvPr/>
          </p:nvGrpSpPr>
          <p:grpSpPr>
            <a:xfrm>
              <a:off x="914400" y="1257300"/>
              <a:ext cx="6987397" cy="4791616"/>
              <a:chOff x="914400" y="1257300"/>
              <a:chExt cx="6987397" cy="479161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47800" y="4800600"/>
                <a:ext cx="6248400" cy="124831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l="5687" t="5194" r="6578" b="3054"/>
              <a:stretch/>
            </p:blipFill>
            <p:spPr>
              <a:xfrm>
                <a:off x="914400" y="1257300"/>
                <a:ext cx="6987397" cy="3429000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3962400" y="2971800"/>
                <a:ext cx="0" cy="2286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flipH="1">
                <a:off x="1447800" y="3505200"/>
                <a:ext cx="259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3949861" y="3913771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 bwMode="auto">
            <a:xfrm>
              <a:off x="1447800" y="5664888"/>
              <a:ext cx="6248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5257800" y="5562600"/>
              <a:ext cx="1447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= 5 Km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1447800" y="5105400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7696200" y="5243155"/>
              <a:ext cx="0" cy="7004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5"/>
          <p:cNvSpPr txBox="1"/>
          <p:nvPr/>
        </p:nvSpPr>
        <p:spPr>
          <a:xfrm>
            <a:off x="4140361" y="3343238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cars can be evacuated if d = 2000.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Theorem: Average Message Delay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143000"/>
                <a:ext cx="8016239" cy="1752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The average message delay is given by: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143000"/>
                <a:ext cx="8016239" cy="1752600"/>
              </a:xfrm>
              <a:blipFill>
                <a:blip r:embed="rId2"/>
                <a:stretch>
                  <a:fillRect l="-2281"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29000"/>
            <a:ext cx="8077200" cy="27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Comparison between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19" t="-20225" b="-38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5016501"/>
                <a:ext cx="8016240" cy="1308098"/>
              </a:xfrm>
            </p:spPr>
            <p:txBody>
              <a:bodyPr/>
              <a:lstStyle/>
              <a:p>
                <a:r>
                  <a:rPr lang="en-US" sz="2000" dirty="0" smtClean="0"/>
                  <a:t>Left figure: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 smtClean="0"/>
                  <a:t> changing.</a:t>
                </a:r>
              </a:p>
              <a:p>
                <a:r>
                  <a:rPr lang="en-US" sz="2000" dirty="0" smtClean="0"/>
                  <a:t>Right figure: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 smtClean="0"/>
                  <a:t>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 smtClean="0"/>
                  <a:t> changing. </a:t>
                </a:r>
              </a:p>
              <a:p>
                <a:r>
                  <a:rPr lang="en-US" sz="2000" dirty="0" smtClean="0"/>
                  <a:t>Observation: same trend, different scale.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5016501"/>
                <a:ext cx="8016240" cy="1308098"/>
              </a:xfrm>
              <a:blipFill>
                <a:blip r:embed="rId3"/>
                <a:stretch>
                  <a:fillRect l="-1825" t="-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76400"/>
            <a:ext cx="4553517" cy="3174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175" y="1676400"/>
            <a:ext cx="4553517" cy="317417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237428"/>
            <a:ext cx="7787639" cy="546100"/>
          </a:xfrm>
          <a:prstGeom prst="rect">
            <a:avLst/>
          </a:prstGeom>
        </p:spPr>
        <p:txBody>
          <a:bodyPr/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37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400" dirty="0" smtClean="0"/>
              <a:t>Question: correlation between delay and security?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14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Correlation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19" t="-20225" b="-38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5105400"/>
                <a:ext cx="8016240" cy="106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 smtClean="0"/>
                  <a:t>Plot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000" b="0" dirty="0" smtClean="0">
                    <a:ea typeface="Cambria Math" panose="02040503050406030204" pitchFamily="18" charset="0"/>
                  </a:rPr>
                  <a:t>: </a:t>
                </a:r>
                <a:r>
                  <a:rPr lang="en-US" sz="2000" b="0" i="1" dirty="0" smtClean="0">
                    <a:ea typeface="Cambria Math" panose="02040503050406030204" pitchFamily="18" charset="0"/>
                  </a:rPr>
                  <a:t>linear relationship</a:t>
                </a:r>
                <a:r>
                  <a:rPr lang="en-US" sz="2000" b="0" dirty="0" smtClean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sz="2000" dirty="0" smtClean="0"/>
                  <a:t>Reducing delay and enhancing security can be implemented at the same time.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5105400"/>
                <a:ext cx="8016240" cy="1066800"/>
              </a:xfrm>
              <a:blipFill>
                <a:blip r:embed="rId3"/>
                <a:stretch>
                  <a:fillRect l="-1825" t="-8571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009921"/>
            <a:ext cx="5410200" cy="37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7374"/>
            <a:ext cx="7543800" cy="43680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It is critical to study the cyber-system (VANET) in the context of the cyber-physical system (Intelligent Transportation System).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Message delay is linearly related to the significance of vehicle evacuation attack.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Identified statistical characters of vehicles on the highway system.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33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4" descr="https://committee100.org/wp-content/uploads/2015/02/Thank-y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47" y="1235099"/>
            <a:ext cx="46958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7624" y="3952554"/>
            <a:ext cx="7334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Please address any of your questions to Mingkui Wei (mwei@shsu.edu).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VANET Security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19200"/>
            <a:ext cx="8016239" cy="5105400"/>
          </a:xfrm>
        </p:spPr>
        <p:txBody>
          <a:bodyPr/>
          <a:lstStyle/>
          <a:p>
            <a:r>
              <a:rPr lang="en-US" sz="2400" dirty="0" smtClean="0"/>
              <a:t>Vehicular Ad-hoc Network </a:t>
            </a:r>
          </a:p>
          <a:p>
            <a:pPr lvl="1"/>
            <a:r>
              <a:rPr lang="en-US" sz="2000" dirty="0" smtClean="0"/>
              <a:t>V2V and V2I </a:t>
            </a:r>
            <a:r>
              <a:rPr lang="en-US" sz="2000" dirty="0"/>
              <a:t>network.</a:t>
            </a:r>
            <a:endParaRPr lang="en-US" sz="2000" dirty="0" smtClean="0"/>
          </a:p>
          <a:p>
            <a:pPr lvl="1"/>
            <a:r>
              <a:rPr lang="en-US" sz="2000" dirty="0" smtClean="0"/>
              <a:t>Authentication in partially </a:t>
            </a:r>
            <a:br>
              <a:rPr lang="en-US" sz="2000" dirty="0" smtClean="0"/>
            </a:br>
            <a:r>
              <a:rPr lang="en-US" sz="2000" dirty="0" smtClean="0"/>
              <a:t>connected, distributed and </a:t>
            </a:r>
            <a:br>
              <a:rPr lang="en-US" sz="2000" dirty="0" smtClean="0"/>
            </a:br>
            <a:r>
              <a:rPr lang="en-US" sz="2000" dirty="0" smtClean="0"/>
              <a:t>highly dynamic network.</a:t>
            </a:r>
            <a:br>
              <a:rPr lang="en-US" sz="2000" dirty="0" smtClean="0"/>
            </a:br>
            <a:endParaRPr lang="en-US" sz="2200" dirty="0" smtClean="0"/>
          </a:p>
          <a:p>
            <a:r>
              <a:rPr lang="en-US" sz="2400" dirty="0"/>
              <a:t>Existing works:</a:t>
            </a:r>
          </a:p>
          <a:p>
            <a:pPr lvl="1"/>
            <a:r>
              <a:rPr lang="en-US" sz="2000" dirty="0"/>
              <a:t>Secure authentication infrastructure [Li’07, Nowey’06</a:t>
            </a:r>
            <a:r>
              <a:rPr lang="en-US" sz="2000" dirty="0" smtClean="0"/>
              <a:t>].</a:t>
            </a:r>
            <a:endParaRPr lang="en-US" sz="2000" dirty="0"/>
          </a:p>
          <a:p>
            <a:pPr lvl="1"/>
            <a:r>
              <a:rPr lang="en-US" sz="2000" dirty="0"/>
              <a:t>Protocols to preserve user privacy [Zhang’11, Pan’13</a:t>
            </a:r>
            <a:r>
              <a:rPr lang="en-US" sz="2000" dirty="0" smtClean="0"/>
              <a:t>].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400" dirty="0" smtClean="0"/>
              <a:t>What’s </a:t>
            </a:r>
            <a:r>
              <a:rPr lang="en-US" sz="2400" dirty="0"/>
              <a:t>Missing:</a:t>
            </a:r>
          </a:p>
          <a:p>
            <a:pPr lvl="1"/>
            <a:r>
              <a:rPr lang="en-US" sz="2000" dirty="0"/>
              <a:t>Rely on communications, which are not reliable in VANET.</a:t>
            </a:r>
          </a:p>
          <a:p>
            <a:pPr lvl="1"/>
            <a:r>
              <a:rPr lang="en-US" sz="2000" dirty="0"/>
              <a:t>Not effective with extreme long delay.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 descr="http://www.hindawi.com/journals/ijdsn/2014/473151.fig.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0"/>
          <a:stretch/>
        </p:blipFill>
        <p:spPr bwMode="auto">
          <a:xfrm>
            <a:off x="4455934" y="933450"/>
            <a:ext cx="3787589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3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4879482"/>
            <a:ext cx="8016239" cy="1331060"/>
          </a:xfrm>
        </p:spPr>
        <p:txBody>
          <a:bodyPr/>
          <a:lstStyle/>
          <a:p>
            <a:r>
              <a:rPr lang="en-US" sz="2000" dirty="0" smtClean="0"/>
              <a:t>Physical character matters!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nherited from delayed information exchange, and is unavoidable. </a:t>
            </a:r>
          </a:p>
          <a:p>
            <a:r>
              <a:rPr lang="en-US" sz="2000" dirty="0" smtClean="0"/>
              <a:t>Understanding and minimizing the impact are imperative.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03141"/>
            <a:ext cx="6245326" cy="238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080723"/>
            <a:ext cx="698156" cy="27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827945"/>
            <a:ext cx="698156" cy="27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724" y="1219200"/>
            <a:ext cx="1595503" cy="1308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2537" y="3140075"/>
            <a:ext cx="1148463" cy="117926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33059" y="1916602"/>
            <a:ext cx="2335650" cy="2665409"/>
            <a:chOff x="733059" y="1916602"/>
            <a:chExt cx="2335650" cy="266540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3059" y="2270611"/>
              <a:ext cx="2335650" cy="2311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83352" y="1916602"/>
              <a:ext cx="1197278" cy="1148369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165" y="2813294"/>
            <a:ext cx="698156" cy="2794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469325" y="2294177"/>
            <a:ext cx="2429701" cy="2311400"/>
            <a:chOff x="4469325" y="2294177"/>
            <a:chExt cx="2429701" cy="23114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63376" y="2294177"/>
              <a:ext cx="2335650" cy="2311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69325" y="3290600"/>
              <a:ext cx="1321508" cy="1291411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1701" y="1300158"/>
            <a:ext cx="1700508" cy="1510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1427" y="2270611"/>
            <a:ext cx="368119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62923"/>
            <a:ext cx="7543800" cy="50235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Research </a:t>
            </a:r>
            <a:r>
              <a:rPr lang="en-US" sz="2400" dirty="0" smtClean="0"/>
              <a:t>Questions</a:t>
            </a:r>
          </a:p>
          <a:p>
            <a:pPr lvl="1"/>
            <a:r>
              <a:rPr lang="en-US" sz="2000" dirty="0" smtClean="0"/>
              <a:t>How message delay escalates the consequence of </a:t>
            </a:r>
            <a:r>
              <a:rPr lang="en-US" sz="2000" dirty="0" smtClean="0"/>
              <a:t>cyber-attacks in th</a:t>
            </a:r>
            <a:r>
              <a:rPr lang="en-US" sz="2000" dirty="0" smtClean="0"/>
              <a:t>e physical domain</a:t>
            </a:r>
            <a:r>
              <a:rPr lang="en-US" sz="2000" dirty="0" smtClean="0"/>
              <a:t>?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Objectives</a:t>
            </a:r>
            <a:endParaRPr lang="en-US" sz="2400" dirty="0" smtClean="0"/>
          </a:p>
          <a:p>
            <a:pPr lvl="1"/>
            <a:r>
              <a:rPr lang="en-US" sz="2000" i="1" dirty="0" smtClean="0"/>
              <a:t>Model</a:t>
            </a:r>
            <a:r>
              <a:rPr lang="en-US" sz="2000" dirty="0" smtClean="0"/>
              <a:t> the vehicle evacuation attack.</a:t>
            </a:r>
          </a:p>
          <a:p>
            <a:pPr lvl="1"/>
            <a:r>
              <a:rPr lang="en-US" sz="2000" i="1" dirty="0" smtClean="0"/>
              <a:t>Identify</a:t>
            </a:r>
            <a:r>
              <a:rPr lang="en-US" sz="2000" dirty="0" smtClean="0"/>
              <a:t> the correlation between delay and security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Vehicle Evacuation Attack: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657600"/>
            <a:ext cx="8016239" cy="2590800"/>
          </a:xfrm>
        </p:spPr>
        <p:txBody>
          <a:bodyPr/>
          <a:lstStyle/>
          <a:p>
            <a:r>
              <a:rPr lang="en-US" sz="2000" dirty="0" smtClean="0"/>
              <a:t>When the malicious and benign vehicles are in contact:</a:t>
            </a:r>
          </a:p>
          <a:p>
            <a:pPr lvl="1"/>
            <a:r>
              <a:rPr lang="en-US" sz="1800" dirty="0" smtClean="0"/>
              <a:t>Immune: vehicles that are still connected to RSU.</a:t>
            </a:r>
          </a:p>
          <a:p>
            <a:pPr lvl="1"/>
            <a:r>
              <a:rPr lang="en-US" sz="1800" dirty="0" smtClean="0"/>
              <a:t>Infected: vehicles that are not connected to RSU.</a:t>
            </a:r>
          </a:p>
          <a:p>
            <a:pPr lvl="1"/>
            <a:r>
              <a:rPr lang="en-US" sz="1800" dirty="0" smtClean="0"/>
              <a:t>Evacuated: infected vehicles that has an Exit in front.</a:t>
            </a:r>
          </a:p>
          <a:p>
            <a:r>
              <a:rPr lang="en-US" sz="2000" dirty="0" smtClean="0"/>
              <a:t>Objective:</a:t>
            </a:r>
          </a:p>
          <a:p>
            <a:pPr lvl="1"/>
            <a:r>
              <a:rPr lang="en-US" sz="1800" dirty="0" smtClean="0"/>
              <a:t>Number of infected/evacuated vehicles.</a:t>
            </a:r>
          </a:p>
          <a:p>
            <a:pPr lvl="1"/>
            <a:r>
              <a:rPr lang="en-US" sz="1800" dirty="0" smtClean="0"/>
              <a:t>Correlation between such number and message delay.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" y="1219200"/>
            <a:ext cx="8077200" cy="2099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1570" y="1858937"/>
            <a:ext cx="224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00727" y="1858937"/>
            <a:ext cx="224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1902" y="1858937"/>
            <a:ext cx="224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06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and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81100"/>
            <a:ext cx="7543799" cy="4687994"/>
          </a:xfrm>
        </p:spPr>
        <p:txBody>
          <a:bodyPr>
            <a:normAutofit/>
          </a:bodyPr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Model the Vehicle Evacuation Attack.</a:t>
            </a:r>
          </a:p>
          <a:p>
            <a:pPr lvl="2"/>
            <a:r>
              <a:rPr lang="en-US" dirty="0" smtClean="0"/>
              <a:t>Connectivity </a:t>
            </a:r>
            <a:r>
              <a:rPr lang="en-US" dirty="0"/>
              <a:t>of </a:t>
            </a:r>
            <a:r>
              <a:rPr lang="en-US" dirty="0" smtClean="0"/>
              <a:t>vehicles.</a:t>
            </a:r>
          </a:p>
          <a:p>
            <a:pPr lvl="2"/>
            <a:r>
              <a:rPr lang="en-US" dirty="0" smtClean="0"/>
              <a:t>Practical </a:t>
            </a:r>
            <a:r>
              <a:rPr lang="en-US" dirty="0"/>
              <a:t>distribution of vehicles on the highway.</a:t>
            </a:r>
          </a:p>
          <a:p>
            <a:pPr lvl="3">
              <a:buFont typeface="Arial" panose="020B0604020202020204" pitchFamily="34" charset="0"/>
              <a:buChar char="−"/>
            </a:pPr>
            <a:endParaRPr lang="en-US" sz="2000" dirty="0"/>
          </a:p>
          <a:p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Obtain a real-world transportation dataset.</a:t>
            </a:r>
          </a:p>
          <a:p>
            <a:pPr lvl="1"/>
            <a:r>
              <a:rPr lang="en-US" sz="2400" dirty="0" smtClean="0"/>
              <a:t>Derive statistical properties of vehicles and clusters.</a:t>
            </a:r>
          </a:p>
          <a:p>
            <a:pPr lvl="1"/>
            <a:r>
              <a:rPr lang="en-US" dirty="0" smtClean="0"/>
              <a:t>Mathematically model and evaluate the attack.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PeMS</a:t>
            </a:r>
            <a:r>
              <a:rPr lang="en-US" dirty="0" smtClean="0"/>
              <a:t>: the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28700"/>
            <a:ext cx="7543800" cy="4840394"/>
          </a:xfrm>
        </p:spPr>
        <p:txBody>
          <a:bodyPr>
            <a:normAutofit/>
          </a:bodyPr>
          <a:lstStyle/>
          <a:p>
            <a:r>
              <a:rPr lang="en-US" dirty="0" smtClean="0"/>
              <a:t>Caltrans Performance Measurement System (</a:t>
            </a:r>
            <a:r>
              <a:rPr lang="en-US" dirty="0" err="1" smtClean="0"/>
              <a:t>PeMS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Managed and released by the Department of Transportation.</a:t>
            </a:r>
          </a:p>
          <a:p>
            <a:pPr lvl="1"/>
            <a:r>
              <a:rPr lang="en-US" dirty="0" smtClean="0"/>
              <a:t>Chose the section Interstate 5 Northbound (I5-N), CA.</a:t>
            </a:r>
          </a:p>
          <a:p>
            <a:pPr lvl="1"/>
            <a:r>
              <a:rPr lang="en-US" dirty="0" smtClean="0"/>
              <a:t>44.4 miles long.</a:t>
            </a:r>
          </a:p>
          <a:p>
            <a:pPr lvl="1"/>
            <a:r>
              <a:rPr lang="en-US" dirty="0" smtClean="0"/>
              <a:t>333 sensors.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3" y="3116440"/>
            <a:ext cx="417588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Vehicles’ Statistical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10370"/>
            <a:ext cx="8458200" cy="1214229"/>
          </a:xfrm>
        </p:spPr>
        <p:txBody>
          <a:bodyPr/>
          <a:lstStyle/>
          <a:p>
            <a:r>
              <a:rPr lang="en-US" sz="2000" dirty="0" smtClean="0"/>
              <a:t>Lemma 1 &amp; 2: dataset analysis.</a:t>
            </a:r>
            <a:endParaRPr lang="en-US" sz="2000" dirty="0"/>
          </a:p>
          <a:p>
            <a:r>
              <a:rPr lang="en-US" sz="2000" dirty="0" smtClean="0"/>
              <a:t>Lemma 3 &amp; 4: Innovative proposal based on classic theory and simulation observation.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6570"/>
            <a:ext cx="8280652" cy="3271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20351"/>
            <a:ext cx="2942290" cy="910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778535"/>
            <a:ext cx="2891310" cy="910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321" y="4437159"/>
            <a:ext cx="5178140" cy="561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903" y="1264418"/>
            <a:ext cx="5376275" cy="3213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487" y="1311935"/>
            <a:ext cx="3471292" cy="3567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1" y="886844"/>
            <a:ext cx="4343400" cy="273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3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Theorem: Evacuated Vehicles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143000"/>
                <a:ext cx="8016240" cy="22768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The number of evacuated vehicles is given by: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e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nary>
                                <m:nary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e>
                              </m:nary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where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143000"/>
                <a:ext cx="8016240" cy="2276862"/>
              </a:xfrm>
              <a:blipFill>
                <a:blip r:embed="rId2"/>
                <a:stretch>
                  <a:fillRect l="-2281" t="-5094" b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73" y="3526518"/>
            <a:ext cx="7952054" cy="29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suTemplate.potx" id="{C27E0694-68F5-4648-AE20-049BC2062770}" vid="{0A8990E7-E31D-4030-B025-8138A6A4A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shsuTemplate</Template>
  <TotalTime>690</TotalTime>
  <Words>452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Bradley Hand ITC</vt:lpstr>
      <vt:lpstr>Calibri</vt:lpstr>
      <vt:lpstr>Calibri Light</vt:lpstr>
      <vt:lpstr>Cambria Math</vt:lpstr>
      <vt:lpstr>Times New Roman</vt:lpstr>
      <vt:lpstr>Wingdings</vt:lpstr>
      <vt:lpstr>Retrospect</vt:lpstr>
      <vt:lpstr>On Modeling and Understand Vehicle Evacuation Attacks in VANETs</vt:lpstr>
      <vt:lpstr>VANET Security </vt:lpstr>
      <vt:lpstr>Motivation</vt:lpstr>
      <vt:lpstr>Research Question</vt:lpstr>
      <vt:lpstr>Vehicle Evacuation Attack: the Model</vt:lpstr>
      <vt:lpstr>Challenges and Approaches</vt:lpstr>
      <vt:lpstr>PeMS: the Dataset</vt:lpstr>
      <vt:lpstr>Vehicles’ Statistical Properties</vt:lpstr>
      <vt:lpstr>Theorem: Evacuated Vehicles</vt:lpstr>
      <vt:lpstr>N(d) Increase According to d</vt:lpstr>
      <vt:lpstr>Theorem: Average Message Delay</vt:lpstr>
      <vt:lpstr>Comparison between τ and N(d)</vt:lpstr>
      <vt:lpstr>Correlation between τ and N(d)</vt:lpstr>
      <vt:lpstr>Conclusion</vt:lpstr>
      <vt:lpstr>Thank you!</vt:lpstr>
    </vt:vector>
  </TitlesOfParts>
  <Company>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 and Security-Driven Reliability in Cyber-Physical Systems</dc:title>
  <dc:creator>mingkui wei</dc:creator>
  <cp:lastModifiedBy>mingkui wei</cp:lastModifiedBy>
  <cp:revision>35</cp:revision>
  <dcterms:created xsi:type="dcterms:W3CDTF">2017-05-15T12:51:55Z</dcterms:created>
  <dcterms:modified xsi:type="dcterms:W3CDTF">2017-05-16T04:16:29Z</dcterms:modified>
</cp:coreProperties>
</file>