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82" r:id="rId3"/>
    <p:sldId id="263" r:id="rId4"/>
    <p:sldId id="264" r:id="rId5"/>
    <p:sldId id="265" r:id="rId6"/>
    <p:sldId id="266" r:id="rId7"/>
    <p:sldId id="287" r:id="rId8"/>
    <p:sldId id="268" r:id="rId9"/>
    <p:sldId id="269" r:id="rId10"/>
    <p:sldId id="267" r:id="rId11"/>
    <p:sldId id="270" r:id="rId12"/>
    <p:sldId id="288" r:id="rId13"/>
    <p:sldId id="271" r:id="rId14"/>
    <p:sldId id="272" r:id="rId15"/>
    <p:sldId id="273" r:id="rId16"/>
    <p:sldId id="274" r:id="rId17"/>
    <p:sldId id="275" r:id="rId18"/>
    <p:sldId id="276" r:id="rId19"/>
    <p:sldId id="289" r:id="rId20"/>
    <p:sldId id="277" r:id="rId21"/>
    <p:sldId id="278" r:id="rId22"/>
    <p:sldId id="279" r:id="rId23"/>
    <p:sldId id="290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5BBCDC-1187-4CFE-9A81-21B00B4A92A6}">
          <p14:sldIdLst>
            <p14:sldId id="256"/>
          </p14:sldIdLst>
        </p14:section>
        <p14:section name="Introduction" id="{E852BD06-B12D-4C4C-B9A7-182F1C3B8FA0}">
          <p14:sldIdLst>
            <p14:sldId id="282"/>
            <p14:sldId id="263"/>
            <p14:sldId id="264"/>
            <p14:sldId id="265"/>
            <p14:sldId id="266"/>
          </p14:sldIdLst>
        </p14:section>
        <p14:section name="Models" id="{0746F32F-1346-45FB-A423-756319D379F2}">
          <p14:sldIdLst>
            <p14:sldId id="287"/>
            <p14:sldId id="268"/>
            <p14:sldId id="269"/>
            <p14:sldId id="267"/>
            <p14:sldId id="270"/>
          </p14:sldIdLst>
        </p14:section>
        <p14:section name="Role Detection" id="{590C15F1-7694-4982-9A4A-87C554BF10D4}">
          <p14:sldIdLst>
            <p14:sldId id="288"/>
            <p14:sldId id="271"/>
            <p14:sldId id="272"/>
            <p14:sldId id="273"/>
            <p14:sldId id="274"/>
            <p14:sldId id="275"/>
            <p14:sldId id="276"/>
          </p14:sldIdLst>
        </p14:section>
        <p14:section name="Role Concealment" id="{D884906E-9CD9-4284-BB3F-AE5E7C94E17A}">
          <p14:sldIdLst>
            <p14:sldId id="289"/>
            <p14:sldId id="277"/>
            <p14:sldId id="278"/>
            <p14:sldId id="279"/>
          </p14:sldIdLst>
        </p14:section>
        <p14:section name="Conclusion" id="{65ED99BC-9B0E-4F0C-B640-7920F25673DF}">
          <p14:sldIdLst>
            <p14:sldId id="290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002">
          <p15:clr>
            <a:srgbClr val="A4A3A4"/>
          </p15:clr>
        </p15:guide>
        <p15:guide id="3" pos="2880">
          <p15:clr>
            <a:srgbClr val="A4A3A4"/>
          </p15:clr>
        </p15:guide>
        <p15:guide id="4" pos="2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73" autoAdjust="0"/>
  </p:normalViewPr>
  <p:slideViewPr>
    <p:cSldViewPr snapToGrid="0">
      <p:cViewPr varScale="1">
        <p:scale>
          <a:sx n="110" d="100"/>
          <a:sy n="110" d="100"/>
        </p:scale>
        <p:origin x="534" y="108"/>
      </p:cViewPr>
      <p:guideLst>
        <p:guide orient="horz" pos="2160"/>
        <p:guide orient="horz" pos="2002"/>
        <p:guide pos="2880"/>
        <p:guide pos="2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44FE2-BAC6-4EEA-BB1C-E3373A3E0FDF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79269-BB6A-499C-AB81-A8C911C5F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7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69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250" y="2514600"/>
            <a:ext cx="7772400" cy="1219200"/>
          </a:xfrm>
        </p:spPr>
        <p:txBody>
          <a:bodyPr>
            <a:normAutofit/>
          </a:bodyPr>
          <a:lstStyle>
            <a:lvl1pPr algn="l">
              <a:defRPr sz="3200" b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29167" y="5105400"/>
            <a:ext cx="1655805" cy="914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ADD LOGO HERE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946821" y="5105400"/>
            <a:ext cx="1655805" cy="914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ADD LOGO HERE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3064476" y="5105400"/>
            <a:ext cx="1655805" cy="914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ADD LOGO HERE</a:t>
            </a:r>
            <a:endParaRPr lang="en-US" dirty="0"/>
          </a:p>
        </p:txBody>
      </p:sp>
      <p:pic>
        <p:nvPicPr>
          <p:cNvPr id="1026" name="Picture 2" descr="I:\Marketing &amp; PR\MILCOM\MILCOM 2015\Look Files\PPT Header 10inch wid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143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314"/>
            <a:ext cx="8229600" cy="56356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714"/>
            <a:ext cx="8229600" cy="493848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686800" y="5943600"/>
            <a:ext cx="457200" cy="30777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fld id="{0B51AA23-F78A-40E2-9102-2C10C01CDDF3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 algn="r"/>
              <a:t>‹#›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314"/>
            <a:ext cx="8229600" cy="56356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226458"/>
            <a:ext cx="4038600" cy="4945742"/>
          </a:xfrm>
        </p:spPr>
        <p:txBody>
          <a:bodyPr vert="horz" lIns="91440" tIns="45720" rIns="91440" bIns="45720" rtlCol="0">
            <a:normAutofit/>
          </a:bodyPr>
          <a:lstStyle>
            <a:lvl1pPr marL="231775" indent="-231775">
              <a:defRPr lang="en-US" dirty="0" smtClean="0"/>
            </a:lvl1pPr>
            <a:lvl2pPr marL="688975" indent="-231775"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26458"/>
            <a:ext cx="4038600" cy="4945742"/>
          </a:xfrm>
        </p:spPr>
        <p:txBody>
          <a:bodyPr vert="horz" lIns="91440" tIns="45720" rIns="91440" bIns="45720" rtlCol="0">
            <a:normAutofit/>
          </a:bodyPr>
          <a:lstStyle>
            <a:lvl1pPr marL="231775" indent="-231775">
              <a:defRPr lang="en-US" dirty="0" smtClean="0"/>
            </a:lvl1pPr>
            <a:lvl2pPr marL="688975" indent="-231775"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686800" y="5943600"/>
            <a:ext cx="457200" cy="30777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fld id="{0B51AA23-F78A-40E2-9102-2C10C01CDDF3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 algn="r"/>
              <a:t>‹#›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02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314"/>
            <a:ext cx="8229600" cy="56356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686800" y="5943600"/>
            <a:ext cx="457200" cy="30777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fld id="{0B51AA23-F78A-40E2-9102-2C10C01CDDF3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 algn="r"/>
              <a:t>‹#›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4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686800" y="5943600"/>
            <a:ext cx="457200" cy="30777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fld id="{0B51AA23-F78A-40E2-9102-2C10C01CDDF3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 algn="r"/>
              <a:t>‹#›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661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3314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3714"/>
            <a:ext cx="8229600" cy="4938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686800" y="5943600"/>
            <a:ext cx="457200" cy="30777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fld id="{0B51AA23-F78A-40E2-9102-2C10C01CDDF3}" type="slidenum">
              <a:rPr lang="en-US" sz="1400" smtClean="0">
                <a:solidFill>
                  <a:schemeClr val="bg1">
                    <a:lumMod val="75000"/>
                  </a:schemeClr>
                </a:solidFill>
              </a:rPr>
              <a:pPr algn="r"/>
              <a:t>‹#›</a:t>
            </a:fld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050" name="Picture 2" descr="I:\Marketing &amp; PR\MILCOM\MILCOM 2015\Look Files\PPT Header 10inch wide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9"/>
            <a:ext cx="9144001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69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1pPr>
    </p:titleStyle>
    <p:bodyStyle>
      <a:lvl1pPr marL="231775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1pPr>
      <a:lvl2pPr marL="573088" indent="-231775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2pPr>
      <a:lvl3pPr marL="969963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3pPr>
      <a:lvl4pPr marL="1316038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i="1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4pPr>
      <a:lvl5pPr marL="165735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Detection and Concealment of Critical Roles in Tactical Wireless Networks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TextBox 9"/>
          <p:cNvSpPr txBox="1"/>
          <p:nvPr/>
        </p:nvSpPr>
        <p:spPr>
          <a:xfrm>
            <a:off x="747996" y="4459069"/>
            <a:ext cx="231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Zhuo</a:t>
            </a:r>
            <a:r>
              <a:rPr lang="en-US" dirty="0" smtClean="0"/>
              <a:t> Lu</a:t>
            </a:r>
          </a:p>
          <a:p>
            <a:pPr algn="ctr"/>
            <a:r>
              <a:rPr lang="en-US" dirty="0" smtClean="0"/>
              <a:t>University of Memphis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77210" y="4459069"/>
            <a:ext cx="231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Cliff Wang</a:t>
            </a:r>
          </a:p>
          <a:p>
            <a:pPr algn="ctr"/>
            <a:r>
              <a:rPr lang="en-US" dirty="0" smtClean="0"/>
              <a:t>Army Research Office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93690" y="4468058"/>
            <a:ext cx="231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Mingkui Wei</a:t>
            </a:r>
          </a:p>
          <a:p>
            <a:pPr algn="ctr"/>
            <a:r>
              <a:rPr lang="en-US" dirty="0" smtClean="0"/>
              <a:t>NC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7461"/>
            <a:ext cx="8229600" cy="563562"/>
          </a:xfrm>
        </p:spPr>
        <p:txBody>
          <a:bodyPr/>
          <a:lstStyle/>
          <a:p>
            <a:r>
              <a:rPr lang="en-US" dirty="0" smtClean="0"/>
              <a:t>Adversary Model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7861"/>
                <a:ext cx="8229600" cy="4938485"/>
              </a:xfrm>
            </p:spPr>
            <p:txBody>
              <a:bodyPr/>
              <a:lstStyle/>
              <a:p>
                <a:r>
                  <a:rPr lang="en-US" dirty="0" smtClean="0"/>
                  <a:t>Goal of attackers</a:t>
                </a:r>
              </a:p>
              <a:p>
                <a:pPr lvl="1"/>
                <a:r>
                  <a:rPr lang="en-US" dirty="0" smtClean="0"/>
                  <a:t>To successfully detect the role of each </a:t>
                </a:r>
                <a:r>
                  <a:rPr lang="en-US" dirty="0" smtClean="0"/>
                  <a:t>node, </a:t>
                </a:r>
                <a:r>
                  <a:rPr lang="en-US" dirty="0" smtClean="0"/>
                  <a:t>i.e.,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dirty="0" smtClean="0"/>
                  <a:t>, within a sufficiently long time period. </a:t>
                </a:r>
              </a:p>
              <a:p>
                <a:r>
                  <a:rPr lang="en-US" b="1" dirty="0" smtClean="0"/>
                  <a:t>Capability of attackers</a:t>
                </a:r>
              </a:p>
              <a:p>
                <a:pPr lvl="1"/>
                <a:r>
                  <a:rPr lang="en-US" dirty="0" smtClean="0"/>
                  <a:t>Can overhear the data transmissions on each link.</a:t>
                </a:r>
              </a:p>
              <a:p>
                <a:pPr lvl="1"/>
                <a:r>
                  <a:rPr lang="en-US" dirty="0"/>
                  <a:t>C</a:t>
                </a:r>
                <a:r>
                  <a:rPr lang="en-US" dirty="0" smtClean="0"/>
                  <a:t>an estimate the transmission rate at each link.</a:t>
                </a:r>
                <a:r>
                  <a:rPr lang="en-US" b="1" dirty="0" smtClean="0"/>
                  <a:t> </a:t>
                </a:r>
              </a:p>
              <a:p>
                <a:pPr lvl="1"/>
                <a:r>
                  <a:rPr lang="en-US" dirty="0" smtClean="0"/>
                  <a:t>Is aware of the network topology and knows the routing path between any source-destination pair.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7861"/>
                <a:ext cx="8229600" cy="4938485"/>
              </a:xfrm>
              <a:blipFill rotWithShape="0">
                <a:blip r:embed="rId2"/>
                <a:stretch>
                  <a:fillRect l="-963" t="-864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457200" y="1569720"/>
            <a:ext cx="8229600" cy="7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5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743"/>
            <a:ext cx="8229600" cy="563562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69143"/>
                <a:ext cx="8229600" cy="4938485"/>
              </a:xfrm>
            </p:spPr>
            <p:txBody>
              <a:bodyPr/>
              <a:lstStyle/>
              <a:p>
                <a:r>
                  <a:rPr lang="en-US" dirty="0" smtClean="0"/>
                  <a:t>Role detection</a:t>
                </a:r>
              </a:p>
              <a:p>
                <a:pPr lvl="1"/>
                <a:r>
                  <a:rPr lang="en-US" dirty="0" smtClean="0"/>
                  <a:t>The goal of the </a:t>
                </a:r>
                <a:r>
                  <a:rPr lang="en-US" i="1" dirty="0" smtClean="0"/>
                  <a:t>attacker</a:t>
                </a:r>
                <a:r>
                  <a:rPr lang="en-US" dirty="0" smtClean="0"/>
                  <a:t> is to find an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acc>
                  </m:oMath>
                </a14:m>
                <a:r>
                  <a:rPr lang="en-US" dirty="0" smtClean="0"/>
                  <a:t> which is close to the real role vector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In the best case,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d>
                  </m:oMath>
                </a14:m>
                <a:r>
                  <a:rPr lang="en-US" dirty="0" smtClean="0"/>
                  <a:t> should be minimized.</a:t>
                </a:r>
              </a:p>
              <a:p>
                <a:r>
                  <a:rPr lang="en-US" dirty="0" smtClean="0"/>
                  <a:t>Role concealment</a:t>
                </a:r>
              </a:p>
              <a:p>
                <a:pPr lvl="1"/>
                <a:r>
                  <a:rPr lang="en-US" dirty="0" smtClean="0"/>
                  <a:t>The goal of the defender is to make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dirty="0" smtClean="0"/>
                  <a:t> difficult be estimated. </a:t>
                </a:r>
              </a:p>
              <a:p>
                <a:pPr lvl="1"/>
                <a:r>
                  <a:rPr lang="en-US" dirty="0" smtClean="0"/>
                  <a:t>In the best case, the probability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dirty="0" smtClean="0"/>
                  <a:t> should be 0.5, i.e., a random 0/1 guess.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69143"/>
                <a:ext cx="8229600" cy="4938485"/>
              </a:xfrm>
              <a:blipFill rotWithShape="0">
                <a:blip r:embed="rId2"/>
                <a:stretch>
                  <a:fillRect l="-963" t="-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57200" y="156972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5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 Models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Role Detection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Role Concealment</a:t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743"/>
            <a:ext cx="8229600" cy="563562"/>
          </a:xfrm>
        </p:spPr>
        <p:txBody>
          <a:bodyPr/>
          <a:lstStyle/>
          <a:p>
            <a:r>
              <a:rPr lang="en-US" dirty="0" smtClean="0"/>
              <a:t>Role Detection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69143"/>
                <a:ext cx="8229600" cy="4938485"/>
              </a:xfrm>
            </p:spPr>
            <p:txBody>
              <a:bodyPr/>
              <a:lstStyle/>
              <a:p>
                <a:r>
                  <a:rPr lang="en-US" dirty="0" smtClean="0"/>
                  <a:t>Network tomography</a:t>
                </a:r>
              </a:p>
              <a:p>
                <a:pPr lvl="1"/>
                <a:r>
                  <a:rPr lang="en-US" dirty="0" smtClean="0"/>
                  <a:t>A network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nodes has at most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undirected flows.</a:t>
                </a:r>
              </a:p>
              <a:p>
                <a:pPr lvl="1"/>
                <a:r>
                  <a:rPr lang="en-US" dirty="0" smtClean="0"/>
                  <a:t>Estimate </a:t>
                </a:r>
                <a:r>
                  <a:rPr lang="en-US" dirty="0" smtClean="0"/>
                  <a:t>the real flow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</m:sup>
                    </m:sSup>
                  </m:oMath>
                </a14:m>
                <a:r>
                  <a:rPr lang="en-US" dirty="0" smtClean="0"/>
                  <a:t>, from the observed link rate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</m:t>
                        </m:r>
                      </m:sup>
                    </m:sSup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 smtClean="0"/>
                  <a:t> is the p2p links in the network).</a:t>
                </a:r>
              </a:p>
              <a:p>
                <a:pPr lvl="1"/>
                <a:r>
                  <a:rPr lang="en-US" dirty="0" smtClean="0"/>
                  <a:t>Linear relationship exist between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341313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𝐴𝑥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pPr marL="341313" lvl="1" indent="0">
                  <a:buNone/>
                </a:pPr>
                <a:r>
                  <a:rPr lang="en-US" dirty="0" smtClean="0"/>
                  <a:t> 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is 1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link is on the routing path of flow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69143"/>
                <a:ext cx="8229600" cy="4938485"/>
              </a:xfrm>
              <a:blipFill rotWithShape="0">
                <a:blip r:embed="rId2"/>
                <a:stretch>
                  <a:fillRect l="-963" t="-864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457200" y="156972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2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7459"/>
            <a:ext cx="8229600" cy="563562"/>
          </a:xfrm>
        </p:spPr>
        <p:txBody>
          <a:bodyPr/>
          <a:lstStyle/>
          <a:p>
            <a:r>
              <a:rPr lang="en-US" dirty="0" smtClean="0"/>
              <a:t>Detection Approach	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7859"/>
                <a:ext cx="8229600" cy="4938485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Flow rate estimation</a:t>
                </a:r>
              </a:p>
              <a:p>
                <a:pPr lvl="1"/>
                <a:r>
                  <a:rPr lang="en-US" b="0" dirty="0" smtClean="0"/>
                  <a:t>Make estimation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b="0" dirty="0" smtClean="0"/>
                  <a:t> </a:t>
                </a:r>
                <a:r>
                  <a:rPr lang="en-US" dirty="0" smtClean="0"/>
                  <a:t>to be close to the real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b="0" dirty="0" smtClean="0"/>
                  <a:t>.</a:t>
                </a:r>
              </a:p>
              <a:p>
                <a:pPr lvl="1"/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Role detection</a:t>
                </a:r>
              </a:p>
              <a:p>
                <a:pPr lvl="1"/>
                <a:r>
                  <a:rPr lang="en-US" dirty="0" smtClean="0"/>
                  <a:t>Estimate role of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b="0" dirty="0" smtClean="0"/>
                  <a:t>, </a:t>
                </a:r>
              </a:p>
              <a:p>
                <a:pPr marL="741363" lvl="2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sub>
                    </m:sSub>
                  </m:oMath>
                </a14:m>
                <a:r>
                  <a:rPr lang="en-US" b="0" dirty="0" smtClean="0"/>
                  <a:t>,</a:t>
                </a:r>
              </a:p>
              <a:p>
                <a:pPr marL="741363" lvl="2" indent="0">
                  <a:buNone/>
                </a:pPr>
                <a:r>
                  <a:rPr lang="en-US" b="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 smtClean="0"/>
                  <a:t>is the rate threshold range,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 smtClean="0"/>
                  <a:t> is the threshold for role detection.</a:t>
                </a:r>
              </a:p>
              <a:p>
                <a:pPr marL="741363" lvl="2" indent="0">
                  <a:buNone/>
                </a:pPr>
                <a:endParaRPr lang="en-US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7859"/>
                <a:ext cx="8229600" cy="4938485"/>
              </a:xfrm>
              <a:blipFill rotWithShape="0">
                <a:blip r:embed="rId2"/>
                <a:stretch>
                  <a:fillRect l="-963" t="-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457200" y="1577340"/>
            <a:ext cx="8229600" cy="7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6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748"/>
            <a:ext cx="8229600" cy="563562"/>
          </a:xfrm>
        </p:spPr>
        <p:txBody>
          <a:bodyPr/>
          <a:lstStyle/>
          <a:p>
            <a:r>
              <a:rPr lang="en-US" dirty="0" smtClean="0"/>
              <a:t>Evaluation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9148"/>
            <a:ext cx="8229600" cy="4938485"/>
          </a:xfrm>
        </p:spPr>
        <p:txBody>
          <a:bodyPr/>
          <a:lstStyle/>
          <a:p>
            <a:r>
              <a:rPr lang="en-US" dirty="0" smtClean="0"/>
              <a:t>Simulation </a:t>
            </a:r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100-nodes network with density 5;</a:t>
            </a:r>
          </a:p>
          <a:p>
            <a:pPr lvl="1"/>
            <a:r>
              <a:rPr lang="en-US" dirty="0" smtClean="0"/>
              <a:t>Transmission range is normalized to 1;</a:t>
            </a:r>
          </a:p>
          <a:p>
            <a:pPr lvl="1"/>
            <a:r>
              <a:rPr lang="en-US" dirty="0" smtClean="0"/>
              <a:t>2 commanding nodes and 98 acting nodes;</a:t>
            </a:r>
          </a:p>
          <a:p>
            <a:pPr lvl="1"/>
            <a:r>
              <a:rPr lang="en-US" dirty="0" smtClean="0"/>
              <a:t>Commanding nodes communicates to 10 other nodes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10 random acting to acting communication pairs. </a:t>
            </a:r>
            <a:endParaRPr lang="en-US" dirty="0" smtClean="0"/>
          </a:p>
          <a:p>
            <a:pPr lvl="1"/>
            <a:r>
              <a:rPr lang="en-US" dirty="0" smtClean="0"/>
              <a:t>Rate of each flow is random between 1M and 2M bps.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://www.army-technology.com/contractor_images/radmor/1-tactical-comm-rad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7469"/>
            <a:ext cx="805543" cy="168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57200" y="157231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4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740"/>
            <a:ext cx="8229600" cy="563562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9140"/>
            <a:ext cx="8229600" cy="4938485"/>
          </a:xfrm>
        </p:spPr>
        <p:txBody>
          <a:bodyPr>
            <a:normAutofit/>
          </a:bodyPr>
          <a:lstStyle/>
          <a:p>
            <a:r>
              <a:rPr lang="en-US" dirty="0" smtClean="0"/>
              <a:t>Result of flow rate estimation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Most of flow rates can be accurately estimated.</a:t>
            </a:r>
          </a:p>
          <a:p>
            <a:pPr lvl="1"/>
            <a:r>
              <a:rPr lang="en-US" dirty="0" smtClean="0"/>
              <a:t>Proper thresholds can help in role detection.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49" y="2474786"/>
            <a:ext cx="3765631" cy="2934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052" y="2474786"/>
            <a:ext cx="3908748" cy="293497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57200" y="1554480"/>
            <a:ext cx="8229600" cy="178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0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7457"/>
            <a:ext cx="8229600" cy="563562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7857"/>
                <a:ext cx="8229600" cy="4938485"/>
              </a:xfrm>
            </p:spPr>
            <p:txBody>
              <a:bodyPr/>
              <a:lstStyle/>
              <a:p>
                <a:r>
                  <a:rPr lang="en-US" dirty="0" smtClean="0"/>
                  <a:t>Result of role detection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=[700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𝐾𝑏𝑝𝑠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+∞)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Metrics:</a:t>
                </a:r>
              </a:p>
              <a:p>
                <a:pPr lvl="2"/>
                <a:r>
                  <a:rPr lang="en-US" dirty="0" smtClean="0"/>
                  <a:t>Flow detection error rate.</a:t>
                </a:r>
              </a:p>
              <a:p>
                <a:pPr lvl="2"/>
                <a:r>
                  <a:rPr lang="en-US" dirty="0" smtClean="0"/>
                  <a:t>Commanding role detection rate.</a:t>
                </a:r>
              </a:p>
              <a:p>
                <a:pPr lvl="2"/>
                <a:r>
                  <a:rPr lang="en-US" dirty="0" smtClean="0"/>
                  <a:t>Commanding role false alarm.</a:t>
                </a:r>
              </a:p>
              <a:p>
                <a:pPr lvl="2"/>
                <a:r>
                  <a:rPr lang="en-US" dirty="0" smtClean="0"/>
                  <a:t>Overall role detection error rate.</a:t>
                </a:r>
              </a:p>
              <a:p>
                <a:pPr marL="741363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7857"/>
                <a:ext cx="8229600" cy="4938485"/>
              </a:xfrm>
              <a:blipFill rotWithShape="0">
                <a:blip r:embed="rId2"/>
                <a:stretch>
                  <a:fillRect l="-963" t="-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291" y="2140914"/>
            <a:ext cx="4875977" cy="160268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57200" y="157734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6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750"/>
            <a:ext cx="8229600" cy="563562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69150"/>
                <a:ext cx="8229600" cy="4938485"/>
              </a:xfrm>
            </p:spPr>
            <p:txBody>
              <a:bodyPr/>
              <a:lstStyle/>
              <a:p>
                <a:r>
                  <a:rPr lang="en-US" dirty="0" smtClean="0"/>
                  <a:t>Impact of threshold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lvl="1"/>
                <a:r>
                  <a:rPr lang="en-US" dirty="0" smtClean="0"/>
                  <a:t>Keep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=[700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𝐾𝑏𝑝𝑠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+∞)</m:t>
                    </m:r>
                  </m:oMath>
                </a14:m>
                <a:r>
                  <a:rPr lang="en-US" dirty="0" smtClean="0"/>
                  <a:t>, and change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from 3 to 7.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 smtClean="0"/>
                  <a:t> provides good performance (can be application specific as well).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69150"/>
                <a:ext cx="8229600" cy="4938485"/>
              </a:xfrm>
              <a:blipFill rotWithShape="0">
                <a:blip r:embed="rId2"/>
                <a:stretch>
                  <a:fillRect l="-963" t="-864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39" y="2230747"/>
            <a:ext cx="3619501" cy="283816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457200" y="1569720"/>
            <a:ext cx="8229600" cy="7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 Models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Role Detection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Role Concealment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 Models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Role Detection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Role Concealment</a:t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028"/>
            <a:ext cx="8229600" cy="563562"/>
          </a:xfrm>
        </p:spPr>
        <p:txBody>
          <a:bodyPr/>
          <a:lstStyle/>
          <a:p>
            <a:r>
              <a:rPr lang="en-US" dirty="0" smtClean="0"/>
              <a:t>Role Concealment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428"/>
            <a:ext cx="8229600" cy="4938485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low detection and countermeasure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a: normal network operation.</a:t>
            </a:r>
          </a:p>
          <a:p>
            <a:pPr lvl="1"/>
            <a:r>
              <a:rPr lang="en-US" dirty="0" smtClean="0"/>
              <a:t>b: deception traffic.</a:t>
            </a:r>
          </a:p>
          <a:p>
            <a:pPr lvl="1"/>
            <a:r>
              <a:rPr lang="en-US" dirty="0" smtClean="0"/>
              <a:t>c: changing routing strategies.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456" y="2131053"/>
            <a:ext cx="6987788" cy="257048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57200" y="1554480"/>
            <a:ext cx="8229600" cy="15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6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749"/>
            <a:ext cx="8229600" cy="563562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9149"/>
            <a:ext cx="8229600" cy="4938485"/>
          </a:xfrm>
        </p:spPr>
        <p:txBody>
          <a:bodyPr/>
          <a:lstStyle/>
          <a:p>
            <a:r>
              <a:rPr lang="en-US" dirty="0" smtClean="0"/>
              <a:t>Deception traffic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Commanding role detection </a:t>
            </a:r>
            <a:r>
              <a:rPr lang="en-US" dirty="0"/>
              <a:t>ratio ≈ 75%.</a:t>
            </a:r>
          </a:p>
          <a:p>
            <a:pPr lvl="1"/>
            <a:r>
              <a:rPr lang="en-US" dirty="0"/>
              <a:t>Commanding role false alarm rise to 43.5%.</a:t>
            </a:r>
          </a:p>
          <a:p>
            <a:pPr lvl="1"/>
            <a:r>
              <a:rPr lang="en-US" dirty="0" smtClean="0"/>
              <a:t>Effective in conceal commanding roles.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579" y="2220289"/>
            <a:ext cx="3724337" cy="292340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56972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7461"/>
            <a:ext cx="8229600" cy="563562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7861"/>
            <a:ext cx="8229600" cy="4938485"/>
          </a:xfrm>
        </p:spPr>
        <p:txBody>
          <a:bodyPr>
            <a:normAutofit/>
          </a:bodyPr>
          <a:lstStyle/>
          <a:p>
            <a:r>
              <a:rPr lang="en-US" dirty="0" smtClean="0"/>
              <a:t>Routing changing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Use k-</a:t>
            </a:r>
            <a:r>
              <a:rPr lang="en-US" dirty="0" err="1" smtClean="0"/>
              <a:t>th</a:t>
            </a:r>
            <a:r>
              <a:rPr lang="en-US" dirty="0" smtClean="0"/>
              <a:t> shortest path, instead of the shortest path for routing. </a:t>
            </a:r>
          </a:p>
          <a:p>
            <a:pPr lvl="1"/>
            <a:r>
              <a:rPr lang="en-US" dirty="0" smtClean="0"/>
              <a:t>Commanding role detection ratio </a:t>
            </a:r>
            <a:r>
              <a:rPr lang="en-US" dirty="0"/>
              <a:t>≈ </a:t>
            </a:r>
            <a:r>
              <a:rPr lang="en-US" dirty="0" smtClean="0"/>
              <a:t>50%.</a:t>
            </a:r>
          </a:p>
          <a:p>
            <a:pPr lvl="1"/>
            <a:r>
              <a:rPr lang="en-US" dirty="0" smtClean="0"/>
              <a:t>Delay degradation is </a:t>
            </a:r>
            <a:r>
              <a:rPr lang="en-US" dirty="0" err="1" smtClean="0"/>
              <a:t>notecible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494" y="2265444"/>
            <a:ext cx="3055551" cy="2376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t="2562" r="56000" b="1105"/>
          <a:stretch/>
        </p:blipFill>
        <p:spPr>
          <a:xfrm>
            <a:off x="5337841" y="2300281"/>
            <a:ext cx="2194745" cy="234139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57734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0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 Models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Role Detection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Role Concealment</a:t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752"/>
            <a:ext cx="8229600" cy="56356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9152"/>
            <a:ext cx="8229600" cy="4938485"/>
          </a:xfrm>
        </p:spPr>
        <p:txBody>
          <a:bodyPr/>
          <a:lstStyle/>
          <a:p>
            <a:r>
              <a:rPr lang="en-US" dirty="0" smtClean="0"/>
              <a:t>Role detection in tactical wireless networks</a:t>
            </a:r>
          </a:p>
          <a:p>
            <a:pPr lvl="1"/>
            <a:r>
              <a:rPr lang="en-US" dirty="0" smtClean="0"/>
              <a:t>It is possible to identify critical role of nodes accurately.</a:t>
            </a:r>
          </a:p>
          <a:p>
            <a:pPr lvl="1"/>
            <a:endParaRPr lang="en-US" dirty="0"/>
          </a:p>
          <a:p>
            <a:r>
              <a:rPr lang="en-US" dirty="0" smtClean="0"/>
              <a:t>Role concealment in tactical wireless networks</a:t>
            </a:r>
          </a:p>
          <a:p>
            <a:pPr lvl="1"/>
            <a:r>
              <a:rPr lang="en-US" dirty="0" smtClean="0"/>
              <a:t>Deception traffic.</a:t>
            </a:r>
          </a:p>
          <a:p>
            <a:pPr lvl="1"/>
            <a:r>
              <a:rPr lang="en-US" dirty="0" smtClean="0"/>
              <a:t>Routing changing.</a:t>
            </a:r>
          </a:p>
          <a:p>
            <a:pPr lvl="1"/>
            <a:r>
              <a:rPr lang="en-US" dirty="0" smtClean="0"/>
              <a:t>Both can effectively conceal critical role of nodes with compromise in network performance.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56972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4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Thank you!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23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731"/>
            <a:ext cx="8229600" cy="5635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9131"/>
            <a:ext cx="8229600" cy="4938485"/>
          </a:xfrm>
        </p:spPr>
        <p:txBody>
          <a:bodyPr/>
          <a:lstStyle/>
          <a:p>
            <a:r>
              <a:rPr lang="en-US" dirty="0" smtClean="0"/>
              <a:t>Tactical wireless networks:</a:t>
            </a:r>
          </a:p>
          <a:p>
            <a:pPr lvl="1"/>
            <a:r>
              <a:rPr lang="en-US" dirty="0" smtClean="0"/>
              <a:t>Mission-critical mobile ad-hoc networks.</a:t>
            </a:r>
          </a:p>
          <a:p>
            <a:pPr lvl="1"/>
            <a:r>
              <a:rPr lang="en-US" dirty="0" smtClean="0"/>
              <a:t>Allows two-way communication for warfighters.</a:t>
            </a:r>
          </a:p>
          <a:p>
            <a:pPr lvl="1"/>
            <a:r>
              <a:rPr lang="en-US" dirty="0" smtClean="0"/>
              <a:t>Unique challenges due to tactical requirements, e.g., reliability and security in hostile environment.</a:t>
            </a:r>
            <a:endParaRPr lang="en-US" dirty="0"/>
          </a:p>
        </p:txBody>
      </p:sp>
      <p:pic>
        <p:nvPicPr>
          <p:cNvPr id="1026" name="Picture 2" descr="http://www.308systems.com/sites/default/files/tpmil_winds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4388290"/>
            <a:ext cx="29908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57200" y="1568450"/>
            <a:ext cx="8229600" cy="63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1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7452"/>
            <a:ext cx="8229600" cy="5635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7852"/>
            <a:ext cx="8229600" cy="4938485"/>
          </a:xfrm>
        </p:spPr>
        <p:txBody>
          <a:bodyPr/>
          <a:lstStyle/>
          <a:p>
            <a:r>
              <a:rPr lang="en-US" dirty="0" smtClean="0"/>
              <a:t>Characters of tactical wireless network:</a:t>
            </a:r>
          </a:p>
          <a:p>
            <a:pPr lvl="1"/>
            <a:r>
              <a:rPr lang="en-US" dirty="0" smtClean="0"/>
              <a:t>Nodes in the network are not homogenous.</a:t>
            </a:r>
            <a:endParaRPr lang="en-US" dirty="0"/>
          </a:p>
          <a:p>
            <a:pPr lvl="1"/>
            <a:r>
              <a:rPr lang="en-US" dirty="0" smtClean="0"/>
              <a:t>Commanding and control nodes lead to a one-to-multiple communication model.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21" y="3754398"/>
            <a:ext cx="6326292" cy="2610433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57200" y="1569720"/>
            <a:ext cx="8229600" cy="7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5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7459"/>
            <a:ext cx="8229600" cy="563562"/>
          </a:xfrm>
        </p:spPr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7859"/>
            <a:ext cx="8229600" cy="4938485"/>
          </a:xfrm>
        </p:spPr>
        <p:txBody>
          <a:bodyPr/>
          <a:lstStyle/>
          <a:p>
            <a:r>
              <a:rPr lang="en-US" dirty="0" smtClean="0"/>
              <a:t>How to detect and  conceal the roles of nodes in tactical wireless networks?</a:t>
            </a:r>
          </a:p>
          <a:p>
            <a:pPr lvl="1"/>
            <a:r>
              <a:rPr lang="en-US" dirty="0" smtClean="0"/>
              <a:t>Roles of nodes:</a:t>
            </a:r>
          </a:p>
          <a:p>
            <a:pPr lvl="2"/>
            <a:r>
              <a:rPr lang="en-US" dirty="0" smtClean="0"/>
              <a:t>Commanding role: # of active network flow with other nodes exceeds a given threshold (not necessarily real commanders).</a:t>
            </a:r>
          </a:p>
          <a:p>
            <a:pPr lvl="2"/>
            <a:r>
              <a:rPr lang="en-US" dirty="0" smtClean="0"/>
              <a:t>Acting role: otherwise.</a:t>
            </a:r>
          </a:p>
          <a:p>
            <a:pPr lvl="1"/>
            <a:r>
              <a:rPr lang="en-US" dirty="0" smtClean="0"/>
              <a:t>Two-fold questions: </a:t>
            </a:r>
          </a:p>
          <a:p>
            <a:pPr lvl="2"/>
            <a:r>
              <a:rPr lang="en-US" dirty="0" smtClean="0"/>
              <a:t>Whether we can accurately identify commanding nodes in a network from an </a:t>
            </a:r>
            <a:r>
              <a:rPr lang="en-US" i="1" dirty="0" smtClean="0"/>
              <a:t>adversary</a:t>
            </a:r>
            <a:r>
              <a:rPr lang="en-US" dirty="0" smtClean="0"/>
              <a:t>’s point of view.</a:t>
            </a:r>
          </a:p>
          <a:p>
            <a:pPr lvl="2"/>
            <a:r>
              <a:rPr lang="en-US" dirty="0" smtClean="0"/>
              <a:t>Whether we can protect such nodes from being identified from a </a:t>
            </a:r>
            <a:r>
              <a:rPr lang="en-US" i="1" dirty="0" smtClean="0"/>
              <a:t>defender</a:t>
            </a:r>
            <a:r>
              <a:rPr lang="en-US" dirty="0" smtClean="0"/>
              <a:t>’s point of view.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1569720"/>
            <a:ext cx="8229600" cy="15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7458"/>
            <a:ext cx="8229600" cy="563562"/>
          </a:xfrm>
        </p:spPr>
        <p:txBody>
          <a:bodyPr/>
          <a:lstStyle/>
          <a:p>
            <a:r>
              <a:rPr lang="en-US" dirty="0" smtClean="0"/>
              <a:t>Contributions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7858"/>
            <a:ext cx="8229600" cy="4938485"/>
          </a:xfrm>
        </p:spPr>
        <p:txBody>
          <a:bodyPr/>
          <a:lstStyle/>
          <a:p>
            <a:pPr lvl="1"/>
            <a:r>
              <a:rPr lang="en-US" dirty="0" smtClean="0"/>
              <a:t>Provide an initial study on role detection and concealment, which are important in tactical wireless networks.</a:t>
            </a:r>
          </a:p>
          <a:p>
            <a:pPr lvl="1"/>
            <a:r>
              <a:rPr lang="en-US" dirty="0" smtClean="0"/>
              <a:t>Propose role detection and concealment methods and comprehensively evaluate their performance.</a:t>
            </a:r>
          </a:p>
          <a:p>
            <a:endParaRPr lang="en-US" dirty="0"/>
          </a:p>
        </p:txBody>
      </p:sp>
      <p:pic>
        <p:nvPicPr>
          <p:cNvPr id="1026" name="Picture 2" descr="http://www.scannerdesk.com/joomla/images/stories/scandesk/sincga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232" y="4952364"/>
            <a:ext cx="2190568" cy="152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" y="157734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5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System Models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Role Detection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Role Concealment</a:t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7458"/>
            <a:ext cx="8229600" cy="563562"/>
          </a:xfrm>
        </p:spPr>
        <p:txBody>
          <a:bodyPr/>
          <a:lstStyle/>
          <a:p>
            <a:r>
              <a:rPr lang="en-US" dirty="0" smtClean="0"/>
              <a:t>Network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7858"/>
                <a:ext cx="8229600" cy="4938485"/>
              </a:xfrm>
            </p:spPr>
            <p:txBody>
              <a:bodyPr/>
              <a:lstStyle/>
              <a:p>
                <a:r>
                  <a:rPr lang="en-US" dirty="0" smtClean="0"/>
                  <a:t>Network Model</a:t>
                </a:r>
              </a:p>
              <a:p>
                <a:pPr lvl="1"/>
                <a:r>
                  <a:rPr lang="en-US" dirty="0" smtClean="0"/>
                  <a:t>Consider a network with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nodes distributed on region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[0, 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independently and </a:t>
                </a:r>
                <a:r>
                  <a:rPr lang="en-US" dirty="0" smtClean="0"/>
                  <a:t>uniformly.  </a:t>
                </a:r>
              </a:p>
              <a:p>
                <a:pPr lvl="1"/>
                <a:r>
                  <a:rPr lang="en-US" i="1" dirty="0"/>
                  <a:t>N</a:t>
                </a:r>
                <a:r>
                  <a:rPr lang="en-US" i="1" dirty="0" smtClean="0"/>
                  <a:t>ode density</a:t>
                </a:r>
                <a:r>
                  <a:rPr lang="en-US" dirty="0" smtClean="0"/>
                  <a:t>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/>
                  <a:t>is large enough such that the network is connected. </a:t>
                </a:r>
              </a:p>
              <a:p>
                <a:pPr lvl="1"/>
                <a:r>
                  <a:rPr lang="en-US" dirty="0"/>
                  <a:t>Two nodes are connected if within each other’s transmission range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7858"/>
                <a:ext cx="8229600" cy="4938485"/>
              </a:xfrm>
              <a:blipFill rotWithShape="0">
                <a:blip r:embed="rId2"/>
                <a:stretch>
                  <a:fillRect l="-963" t="-864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s://s-media-cache-ak0.pinimg.com/236x/a3/3e/c5/a33ec57f134b7b885fc5ace8df327c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5120917"/>
            <a:ext cx="22479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" y="1569720"/>
            <a:ext cx="8229600" cy="11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7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740"/>
            <a:ext cx="8229600" cy="563562"/>
          </a:xfrm>
        </p:spPr>
        <p:txBody>
          <a:bodyPr/>
          <a:lstStyle/>
          <a:p>
            <a:r>
              <a:rPr lang="en-US" dirty="0" smtClean="0"/>
              <a:t>Roles of Nodes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69140"/>
                <a:ext cx="8229600" cy="4938485"/>
              </a:xfrm>
            </p:spPr>
            <p:txBody>
              <a:bodyPr/>
              <a:lstStyle/>
              <a:p>
                <a:r>
                  <a:rPr lang="en-US" dirty="0" smtClean="0"/>
                  <a:t>Commanding and Acting roles:</a:t>
                </a:r>
              </a:p>
              <a:p>
                <a:pPr lvl="1"/>
                <a:r>
                  <a:rPr lang="en-US" dirty="0" smtClean="0"/>
                  <a:t>A node is </a:t>
                </a:r>
                <a:r>
                  <a:rPr lang="en-US" i="1" dirty="0" smtClean="0"/>
                  <a:t>commanding</a:t>
                </a:r>
                <a:r>
                  <a:rPr lang="en-US" dirty="0" smtClean="0"/>
                  <a:t> if it has network flows with rates in rate region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to/from at least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 smtClean="0"/>
                  <a:t> nodes.</a:t>
                </a:r>
              </a:p>
              <a:p>
                <a:pPr lvl="2"/>
                <a:r>
                  <a:rPr lang="en-US" dirty="0" smtClean="0">
                    <a:ea typeface="Cambria Math" panose="02040503050406030204" pitchFamily="18" charset="0"/>
                  </a:rPr>
                  <a:t>For example,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=[500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𝐾𝑏𝑝𝑠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+∞)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lvl="1"/>
                <a:r>
                  <a:rPr lang="en-US" dirty="0" smtClean="0"/>
                  <a:t>A node is </a:t>
                </a:r>
                <a:r>
                  <a:rPr lang="en-US" i="1" dirty="0"/>
                  <a:t>a</a:t>
                </a:r>
                <a:r>
                  <a:rPr lang="en-US" i="1" dirty="0" smtClean="0"/>
                  <a:t>cting</a:t>
                </a:r>
                <a:r>
                  <a:rPr lang="en-US" dirty="0" smtClean="0"/>
                  <a:t> otherwise. </a:t>
                </a:r>
              </a:p>
              <a:p>
                <a:pPr lvl="1"/>
                <a:r>
                  <a:rPr lang="en-US" dirty="0" smtClean="0"/>
                  <a:t>Mathematically representation: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𝑖𝑓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𝑛𝑜𝑑𝑒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𝑐𝑜𝑚𝑚𝑎𝑛𝑑𝑖𝑛𝑔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𝑖𝑓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𝑛𝑜𝑑𝑒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𝑎𝑐𝑡𝑖𝑛𝑔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.               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lvl="2"/>
                <a:r>
                  <a:rPr lang="en-US" dirty="0"/>
                  <a:t>A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role vector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𝑹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…,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</m:oMath>
                </a14:m>
                <a:r>
                  <a:rPr lang="en-US" dirty="0" smtClean="0"/>
                  <a:t> contains </a:t>
                </a:r>
                <a:r>
                  <a:rPr lang="en-US" dirty="0" smtClean="0"/>
                  <a:t>roles </a:t>
                </a:r>
                <a:r>
                  <a:rPr lang="en-US" dirty="0" smtClean="0"/>
                  <a:t>of all nodes.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69140"/>
                <a:ext cx="8229600" cy="4938485"/>
              </a:xfrm>
              <a:blipFill rotWithShape="0">
                <a:blip r:embed="rId2"/>
                <a:stretch>
                  <a:fillRect l="-963" t="-864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457200" y="1577340"/>
            <a:ext cx="822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1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548</Words>
  <Application>Microsoft Office PowerPoint</Application>
  <PresentationFormat>On-screen Show (4:3)</PresentationFormat>
  <Paragraphs>188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Times New Roman</vt:lpstr>
      <vt:lpstr>Verdana</vt:lpstr>
      <vt:lpstr>Office Theme</vt:lpstr>
      <vt:lpstr>On Detection and Concealment of Critical Roles in Tactical Wireless Networks</vt:lpstr>
      <vt:lpstr>PowerPoint Presentation</vt:lpstr>
      <vt:lpstr>Introduction</vt:lpstr>
      <vt:lpstr>Introduction</vt:lpstr>
      <vt:lpstr>Research Question</vt:lpstr>
      <vt:lpstr>Contributions </vt:lpstr>
      <vt:lpstr>PowerPoint Presentation</vt:lpstr>
      <vt:lpstr>Network Model</vt:lpstr>
      <vt:lpstr>Roles of Nodes</vt:lpstr>
      <vt:lpstr>Adversary Model</vt:lpstr>
      <vt:lpstr>Problem Statement</vt:lpstr>
      <vt:lpstr>PowerPoint Presentation</vt:lpstr>
      <vt:lpstr>Role Detection</vt:lpstr>
      <vt:lpstr>Detection Approach </vt:lpstr>
      <vt:lpstr>Evaluation </vt:lpstr>
      <vt:lpstr>Evaluation</vt:lpstr>
      <vt:lpstr>Evaluation</vt:lpstr>
      <vt:lpstr>Evaluation</vt:lpstr>
      <vt:lpstr>PowerPoint Presentation</vt:lpstr>
      <vt:lpstr>Role Concealment</vt:lpstr>
      <vt:lpstr>Evaluation</vt:lpstr>
      <vt:lpstr>Evaluation</vt:lpstr>
      <vt:lpstr>PowerPoint Presentation</vt:lpstr>
      <vt:lpstr>Conclusion</vt:lpstr>
      <vt:lpstr>PowerPoint Presentation</vt:lpstr>
    </vt:vector>
  </TitlesOfParts>
  <Company>BAE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Presentatation Template with Logos</dc:title>
  <dc:creator>Karwedsky, Kari M  (US SSA)</dc:creator>
  <cp:keywords>MILCOM 2013</cp:keywords>
  <cp:lastModifiedBy>Mingkui Wei</cp:lastModifiedBy>
  <cp:revision>95</cp:revision>
  <cp:lastPrinted>2014-07-18T18:30:47Z</cp:lastPrinted>
  <dcterms:created xsi:type="dcterms:W3CDTF">2012-10-22T20:44:37Z</dcterms:created>
  <dcterms:modified xsi:type="dcterms:W3CDTF">2015-10-18T20:40:20Z</dcterms:modified>
</cp:coreProperties>
</file>