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1" r:id="rId1"/>
  </p:sldMasterIdLst>
  <p:notesMasterIdLst>
    <p:notesMasterId r:id="rId31"/>
  </p:notesMasterIdLst>
  <p:handoutMasterIdLst>
    <p:handoutMasterId r:id="rId32"/>
  </p:handoutMasterIdLst>
  <p:sldIdLst>
    <p:sldId id="257" r:id="rId2"/>
    <p:sldId id="341" r:id="rId3"/>
    <p:sldId id="415" r:id="rId4"/>
    <p:sldId id="414" r:id="rId5"/>
    <p:sldId id="346" r:id="rId6"/>
    <p:sldId id="413" r:id="rId7"/>
    <p:sldId id="430" r:id="rId8"/>
    <p:sldId id="417" r:id="rId9"/>
    <p:sldId id="434" r:id="rId10"/>
    <p:sldId id="298" r:id="rId11"/>
    <p:sldId id="431" r:id="rId12"/>
    <p:sldId id="421" r:id="rId13"/>
    <p:sldId id="367" r:id="rId14"/>
    <p:sldId id="306" r:id="rId15"/>
    <p:sldId id="382" r:id="rId16"/>
    <p:sldId id="435" r:id="rId17"/>
    <p:sldId id="311" r:id="rId18"/>
    <p:sldId id="383" r:id="rId19"/>
    <p:sldId id="314" r:id="rId20"/>
    <p:sldId id="315" r:id="rId21"/>
    <p:sldId id="384" r:id="rId22"/>
    <p:sldId id="411" r:id="rId23"/>
    <p:sldId id="405" r:id="rId24"/>
    <p:sldId id="330" r:id="rId25"/>
    <p:sldId id="432" r:id="rId26"/>
    <p:sldId id="418" r:id="rId27"/>
    <p:sldId id="419" r:id="rId28"/>
    <p:sldId id="433" r:id="rId29"/>
    <p:sldId id="425" r:id="rId30"/>
  </p:sldIdLst>
  <p:sldSz cx="9144000" cy="6858000" type="screen4x3"/>
  <p:notesSz cx="9296400" cy="7010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B2D8A46-05C7-465F-BB98-A681A6E23534}">
          <p14:sldIdLst>
            <p14:sldId id="257"/>
            <p14:sldId id="341"/>
          </p14:sldIdLst>
        </p14:section>
        <p14:section name="Introduction" id="{9A450714-2536-47A3-B752-E2E582872692}">
          <p14:sldIdLst>
            <p14:sldId id="415"/>
            <p14:sldId id="414"/>
            <p14:sldId id="346"/>
            <p14:sldId id="413"/>
          </p14:sldIdLst>
        </p14:section>
        <p14:section name="Greenbench: System Framework and Design" id="{F32842AD-D8A6-454B-9A11-2E79308A8C5D}">
          <p14:sldIdLst>
            <p14:sldId id="430"/>
            <p14:sldId id="417"/>
            <p14:sldId id="434"/>
            <p14:sldId id="298"/>
          </p14:sldIdLst>
        </p14:section>
        <p14:section name="Data Centric Threats Evaluation in Smart Grid" id="{F73F3081-50EF-4CA1-AA2C-27F85A3DCE7B}">
          <p14:sldIdLst>
            <p14:sldId id="431"/>
            <p14:sldId id="421"/>
            <p14:sldId id="367"/>
            <p14:sldId id="306"/>
            <p14:sldId id="382"/>
            <p14:sldId id="435"/>
            <p14:sldId id="311"/>
            <p14:sldId id="383"/>
            <p14:sldId id="314"/>
            <p14:sldId id="315"/>
            <p14:sldId id="384"/>
          </p14:sldIdLst>
        </p14:section>
        <p14:section name="Conclusion" id="{397B4D3A-E414-4584-981B-D205C5773BF5}">
          <p14:sldIdLst>
            <p14:sldId id="411"/>
            <p14:sldId id="405"/>
            <p14:sldId id="330"/>
            <p14:sldId id="432"/>
            <p14:sldId id="418"/>
            <p14:sldId id="419"/>
            <p14:sldId id="433"/>
            <p14:sldId id="42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FF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7954" autoAdjust="0"/>
  </p:normalViewPr>
  <p:slideViewPr>
    <p:cSldViewPr>
      <p:cViewPr varScale="1">
        <p:scale>
          <a:sx n="81" d="100"/>
          <a:sy n="81" d="100"/>
        </p:scale>
        <p:origin x="160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75" d="100"/>
          <a:sy n="75" d="100"/>
        </p:scale>
        <p:origin x="4092" y="58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1"/>
            <a:ext cx="4028440" cy="351737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5C05CEE-5389-492F-B7F5-4DE1B32CDFF5}" type="datetimeFigureOut">
              <a:rPr lang="en-US" smtClean="0"/>
              <a:t>5/2/2014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658664"/>
            <a:ext cx="4028440" cy="351736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8E92E06-3FDF-4426-9208-4715AE64567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182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7960" y="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95600" y="525463"/>
            <a:ext cx="3505200" cy="26289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39520" y="3329940"/>
            <a:ext cx="6817360" cy="3154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65988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7960" y="6659880"/>
            <a:ext cx="4028440" cy="35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795205C-E72E-409C-B3C4-713EE98FB7A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1898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B978470-2EDD-4881-A9FC-E6182FBA9873}" type="slidenum">
              <a:rPr lang="en-US"/>
              <a:pPr/>
              <a:t>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823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5205C-E72E-409C-B3C4-713EE98FB7A5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600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5205C-E72E-409C-B3C4-713EE98FB7A5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4290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5205C-E72E-409C-B3C4-713EE98FB7A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566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</a:t>
            </a:r>
            <a:r>
              <a:rPr lang="en-US" baseline="0" dirty="0" smtClean="0"/>
              <a:t> animations to explain how an attack works(</a:t>
            </a:r>
            <a:r>
              <a:rPr lang="en-US" baseline="0" dirty="0" err="1" smtClean="0"/>
              <a:t>dr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wang</a:t>
            </a:r>
            <a:r>
              <a:rPr lang="en-US" baseline="0" dirty="0" smtClean="0"/>
              <a:t>), need 1 min to explain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5205C-E72E-409C-B3C4-713EE98FB7A5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7784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After</a:t>
            </a:r>
            <a:r>
              <a:rPr lang="en-US" baseline="0" dirty="0" smtClean="0"/>
              <a:t> this slides, we should explain what is the data centric attack, instead of jumping to cases. (</a:t>
            </a:r>
            <a:r>
              <a:rPr lang="en-US" baseline="0" dirty="0" err="1" smtClean="0"/>
              <a:t>dr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wang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Rethink about the bullets (delayed price information – delayed message/</a:t>
            </a:r>
            <a:r>
              <a:rPr lang="en-US" baseline="0" dirty="0" err="1" smtClean="0"/>
              <a:t>distroed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sth</a:t>
            </a:r>
            <a:r>
              <a:rPr lang="en-US" baseline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5205C-E72E-409C-B3C4-713EE98FB7A5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369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Instead of explain cases,</a:t>
            </a:r>
            <a:r>
              <a:rPr lang="en-US" baseline="0" dirty="0" smtClean="0"/>
              <a:t> reader expected what is a data centric attacks and how it works, put maybe an animation to explain in general (</a:t>
            </a:r>
            <a:r>
              <a:rPr lang="en-US" baseline="0" dirty="0" err="1" smtClean="0"/>
              <a:t>dr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wang</a:t>
            </a:r>
            <a:r>
              <a:rPr lang="en-US" baseline="0" dirty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5205C-E72E-409C-B3C4-713EE98FB7A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328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1. Assume</a:t>
            </a:r>
            <a:r>
              <a:rPr lang="en-US" baseline="0" dirty="0" smtClean="0"/>
              <a:t> there is not power usage when jamming (assume the extreme case)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5205C-E72E-409C-B3C4-713EE98FB7A5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959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5205C-E72E-409C-B3C4-713EE98FB7A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1884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5205C-E72E-409C-B3C4-713EE98FB7A5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4260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95205C-E72E-409C-B3C4-713EE98FB7A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5204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  <a:prstGeom prst="rect">
            <a:avLst/>
          </a:prstGeo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  <a:prstGeom prst="rect">
            <a:avLst/>
          </a:prstGeo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8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27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  <a:gd name="T0" fmla="*/ 0 w 1000"/>
              <a:gd name="T1" fmla="*/ 0 h 1000"/>
              <a:gd name="T2" fmla="*/ 618 w 1000"/>
              <a:gd name="T3" fmla="*/ 0 h 1000"/>
              <a:gd name="T4" fmla="*/ 618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04800"/>
            <a:ext cx="8077200" cy="762000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4876800"/>
          </a:xfrm>
          <a:prstGeom prst="rect">
            <a:avLst/>
          </a:prstGeom>
        </p:spPr>
        <p:txBody>
          <a:bodyPr/>
          <a:lstStyle>
            <a:lvl1pPr marL="469900" indent="-469900">
              <a:buFont typeface="Arial" panose="020B0604020202020204" pitchFamily="34" charset="0"/>
              <a:buChar char="•"/>
              <a:defRPr sz="2800"/>
            </a:lvl1pPr>
            <a:lvl2pPr marL="908050" indent="-436563">
              <a:buFont typeface="Arial" panose="020B0604020202020204" pitchFamily="34" charset="0"/>
              <a:buChar char="–"/>
              <a:defRPr sz="2200"/>
            </a:lvl2pPr>
            <a:lvl3pPr marL="1252537" indent="-342900">
              <a:buFont typeface="Wingdings" panose="05000000000000000000" pitchFamily="2" charset="2"/>
              <a:buChar char="§"/>
              <a:defRPr sz="2000"/>
            </a:lvl3pPr>
            <a:lvl4pPr marL="1693863" indent="-387350">
              <a:buFont typeface="Wingdings" panose="05000000000000000000" pitchFamily="2" charset="2"/>
              <a:buChar char="§"/>
              <a:defRPr/>
            </a:lvl4pPr>
            <a:lvl5pPr marL="2093913" indent="-398463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6200" y="6613525"/>
            <a:ext cx="609600" cy="244475"/>
          </a:xfrm>
        </p:spPr>
        <p:txBody>
          <a:bodyPr/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fld id="{D7B8C3D1-B1D2-4472-8BEE-31CD346CFC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3500" y="6340476"/>
            <a:ext cx="4914900" cy="273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249392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1.bin"/><Relationship Id="rId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AutoShape 4"/>
          <p:cNvSpPr>
            <a:spLocks noChangeArrowheads="1"/>
          </p:cNvSpPr>
          <p:nvPr/>
        </p:nvSpPr>
        <p:spPr bwMode="auto">
          <a:xfrm>
            <a:off x="457200" y="1066800"/>
            <a:ext cx="7958138" cy="109538"/>
          </a:xfrm>
          <a:custGeom>
            <a:avLst/>
            <a:gdLst>
              <a:gd name="G0" fmla="+- 585 0 0"/>
              <a:gd name="T0" fmla="*/ 0 w 1000"/>
              <a:gd name="T1" fmla="*/ 0 h 1000"/>
              <a:gd name="T2" fmla="*/ 585 w 1000"/>
              <a:gd name="T3" fmla="*/ 0 h 1000"/>
              <a:gd name="T4" fmla="*/ 585 w 1000"/>
              <a:gd name="T5" fmla="*/ 1000 h 1000"/>
              <a:gd name="T6" fmla="*/ 0 w 1000"/>
              <a:gd name="T7" fmla="*/ 1000 h 1000"/>
              <a:gd name="T8" fmla="*/ 0 w 1000"/>
              <a:gd name="T9" fmla="*/ 0 h 1000"/>
              <a:gd name="T10" fmla="*/ 1000 w 1000"/>
              <a:gd name="T11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 eaLnBrk="1" hangingPunct="1"/>
            <a:endParaRPr lang="en-US">
              <a:latin typeface="Times New Roman" panose="02020603050405020304" pitchFamily="18" charset="0"/>
            </a:endParaRPr>
          </a:p>
        </p:txBody>
      </p:sp>
      <p:sp>
        <p:nvSpPr>
          <p:cNvPr id="29701" name="Line 5"/>
          <p:cNvSpPr>
            <a:spLocks noChangeShapeType="1"/>
          </p:cNvSpPr>
          <p:nvPr/>
        </p:nvSpPr>
        <p:spPr bwMode="auto">
          <a:xfrm flipV="1">
            <a:off x="609600" y="63246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886200" y="6615112"/>
            <a:ext cx="609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200"/>
            </a:lvl1pPr>
          </a:lstStyle>
          <a:p>
            <a:r>
              <a:rPr lang="en-US" dirty="0" smtClean="0"/>
              <a:t>date</a:t>
            </a:r>
            <a:endParaRPr lang="en-US" dirty="0"/>
          </a:p>
        </p:txBody>
      </p:sp>
      <p:graphicFrame>
        <p:nvGraphicFramePr>
          <p:cNvPr id="29709" name="Object 13"/>
          <p:cNvGraphicFramePr>
            <a:graphicFrameLocks noChangeAspect="1"/>
          </p:cNvGraphicFramePr>
          <p:nvPr userDrawn="1"/>
        </p:nvGraphicFramePr>
        <p:xfrm>
          <a:off x="0" y="6372225"/>
          <a:ext cx="12192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326" name="Bitmap Image" r:id="rId5" imgW="1219370" imgH="485586" progId="Paint.Picture">
                  <p:embed/>
                </p:oleObj>
              </mc:Choice>
              <mc:Fallback>
                <p:oleObj name="Bitmap Image" r:id="rId5" imgW="1219370" imgH="485586" progId="Paint.Picture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372225"/>
                        <a:ext cx="1219200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9710" name="Picture 14"/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6584950"/>
            <a:ext cx="2895600" cy="273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38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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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304925" indent="-395288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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693863" indent="-387350" algn="l" rtl="0" fontAlgn="base">
        <a:spcBef>
          <a:spcPct val="20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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93913" indent="-398463" algn="l" rtl="0" fontAlgn="base">
        <a:spcBef>
          <a:spcPct val="25000"/>
        </a:spcBef>
        <a:spcAft>
          <a:spcPct val="0"/>
        </a:spcAft>
        <a:buClr>
          <a:schemeClr val="folHlink"/>
        </a:buClr>
        <a:buFont typeface="Wingdings" panose="05000000000000000000" pitchFamily="2" charset="2"/>
        <a:buChar char="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emf"/><Relationship Id="rId5" Type="http://schemas.openxmlformats.org/officeDocument/2006/relationships/image" Target="../media/image20.emf"/><Relationship Id="rId4" Type="http://schemas.openxmlformats.org/officeDocument/2006/relationships/image" Target="../media/image19.png"/><Relationship Id="rId9" Type="http://schemas.openxmlformats.org/officeDocument/2006/relationships/image" Target="../media/image24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microsoft.com/office/2007/relationships/hdphoto" Target="../media/hdphoto5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microsoft.com/office/2007/relationships/hdphoto" Target="../media/hdphoto4.wdp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emf"/><Relationship Id="rId3" Type="http://schemas.openxmlformats.org/officeDocument/2006/relationships/image" Target="../media/image30.emf"/><Relationship Id="rId7" Type="http://schemas.openxmlformats.org/officeDocument/2006/relationships/image" Target="../media/image34.emf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emf"/><Relationship Id="rId11" Type="http://schemas.openxmlformats.org/officeDocument/2006/relationships/image" Target="../media/image38.emf"/><Relationship Id="rId5" Type="http://schemas.openxmlformats.org/officeDocument/2006/relationships/image" Target="../media/image32.emf"/><Relationship Id="rId15" Type="http://schemas.openxmlformats.org/officeDocument/2006/relationships/image" Target="../media/image42.emf"/><Relationship Id="rId10" Type="http://schemas.openxmlformats.org/officeDocument/2006/relationships/image" Target="../media/image37.emf"/><Relationship Id="rId4" Type="http://schemas.openxmlformats.org/officeDocument/2006/relationships/image" Target="../media/image31.emf"/><Relationship Id="rId9" Type="http://schemas.openxmlformats.org/officeDocument/2006/relationships/image" Target="../media/image36.png"/><Relationship Id="rId14" Type="http://schemas.openxmlformats.org/officeDocument/2006/relationships/image" Target="../media/image4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emf"/><Relationship Id="rId13" Type="http://schemas.openxmlformats.org/officeDocument/2006/relationships/image" Target="../media/image54.emf"/><Relationship Id="rId3" Type="http://schemas.openxmlformats.org/officeDocument/2006/relationships/image" Target="../media/image44.emf"/><Relationship Id="rId7" Type="http://schemas.openxmlformats.org/officeDocument/2006/relationships/image" Target="../media/image48.emf"/><Relationship Id="rId12" Type="http://schemas.openxmlformats.org/officeDocument/2006/relationships/image" Target="../media/image53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emf"/><Relationship Id="rId11" Type="http://schemas.openxmlformats.org/officeDocument/2006/relationships/image" Target="../media/image52.emf"/><Relationship Id="rId5" Type="http://schemas.openxmlformats.org/officeDocument/2006/relationships/image" Target="../media/image46.png"/><Relationship Id="rId10" Type="http://schemas.openxmlformats.org/officeDocument/2006/relationships/image" Target="../media/image51.emf"/><Relationship Id="rId4" Type="http://schemas.openxmlformats.org/officeDocument/2006/relationships/image" Target="../media/image45.png"/><Relationship Id="rId9" Type="http://schemas.openxmlformats.org/officeDocument/2006/relationships/image" Target="../media/image50.emf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emf"/><Relationship Id="rId3" Type="http://schemas.openxmlformats.org/officeDocument/2006/relationships/image" Target="../media/image57.png"/><Relationship Id="rId7" Type="http://schemas.openxmlformats.org/officeDocument/2006/relationships/image" Target="../media/image61.emf"/><Relationship Id="rId12" Type="http://schemas.openxmlformats.org/officeDocument/2006/relationships/image" Target="../media/image65.emf"/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emf"/><Relationship Id="rId11" Type="http://schemas.openxmlformats.org/officeDocument/2006/relationships/image" Target="../media/image64.emf"/><Relationship Id="rId5" Type="http://schemas.openxmlformats.org/officeDocument/2006/relationships/image" Target="../media/image59.emf"/><Relationship Id="rId10" Type="http://schemas.openxmlformats.org/officeDocument/2006/relationships/image" Target="../media/image63.emf"/><Relationship Id="rId4" Type="http://schemas.openxmlformats.org/officeDocument/2006/relationships/image" Target="../media/image58.png"/><Relationship Id="rId9" Type="http://schemas.openxmlformats.org/officeDocument/2006/relationships/image" Target="../media/image24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7" Type="http://schemas.microsoft.com/office/2007/relationships/hdphoto" Target="../media/hdphoto9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microsoft.com/office/2007/relationships/hdphoto" Target="../media/hdphoto8.wdp"/><Relationship Id="rId4" Type="http://schemas.openxmlformats.org/officeDocument/2006/relationships/image" Target="../media/image7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15.emf"/><Relationship Id="rId7" Type="http://schemas.microsoft.com/office/2007/relationships/hdphoto" Target="../media/hdphoto3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73.png"/><Relationship Id="rId4" Type="http://schemas.openxmlformats.org/officeDocument/2006/relationships/image" Target="../media/image16.emf"/><Relationship Id="rId9" Type="http://schemas.openxmlformats.org/officeDocument/2006/relationships/image" Target="../media/image2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emf"/><Relationship Id="rId5" Type="http://schemas.openxmlformats.org/officeDocument/2006/relationships/image" Target="../media/image78.emf"/><Relationship Id="rId4" Type="http://schemas.openxmlformats.org/officeDocument/2006/relationships/image" Target="../media/image77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emf"/><Relationship Id="rId5" Type="http://schemas.openxmlformats.org/officeDocument/2006/relationships/image" Target="../media/image23.emf"/><Relationship Id="rId4" Type="http://schemas.openxmlformats.org/officeDocument/2006/relationships/image" Target="../media/image2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microsoft.com/office/2007/relationships/hdphoto" Target="../media/hdphoto2.wdp"/><Relationship Id="rId3" Type="http://schemas.openxmlformats.org/officeDocument/2006/relationships/image" Target="../media/image4.emf"/><Relationship Id="rId7" Type="http://schemas.openxmlformats.org/officeDocument/2006/relationships/image" Target="../media/image8.emf"/><Relationship Id="rId12" Type="http://schemas.openxmlformats.org/officeDocument/2006/relationships/image" Target="../media/image12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11" Type="http://schemas.microsoft.com/office/2007/relationships/hdphoto" Target="../media/hdphoto1.wdp"/><Relationship Id="rId5" Type="http://schemas.openxmlformats.org/officeDocument/2006/relationships/image" Target="../media/image6.emf"/><Relationship Id="rId10" Type="http://schemas.openxmlformats.org/officeDocument/2006/relationships/image" Target="../media/image11.png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14086" y="1066800"/>
            <a:ext cx="8686800" cy="1371600"/>
          </a:xfrm>
        </p:spPr>
        <p:txBody>
          <a:bodyPr/>
          <a:lstStyle/>
          <a:p>
            <a:pPr algn="ctr"/>
            <a:r>
              <a:rPr lang="en-US" sz="3000" dirty="0" err="1"/>
              <a:t>Greenbench</a:t>
            </a:r>
            <a:r>
              <a:rPr lang="en-US" sz="3000" dirty="0"/>
              <a:t>: A Benchmark for Observing Power Grid Vulnerability Under Data-Centric Threats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52286" y="3556077"/>
            <a:ext cx="7010400" cy="1160916"/>
          </a:xfrm>
        </p:spPr>
        <p:txBody>
          <a:bodyPr/>
          <a:lstStyle/>
          <a:p>
            <a:pPr algn="ctr"/>
            <a:r>
              <a:rPr lang="en-US" sz="2400" dirty="0" err="1" smtClean="0"/>
              <a:t>Mingkui</a:t>
            </a:r>
            <a:r>
              <a:rPr lang="en-US" sz="2400" dirty="0" smtClean="0"/>
              <a:t> Wei, </a:t>
            </a:r>
            <a:r>
              <a:rPr lang="en-US" sz="2400" dirty="0" err="1" smtClean="0"/>
              <a:t>Wenye</a:t>
            </a:r>
            <a:r>
              <a:rPr lang="en-US" sz="2400" dirty="0" smtClean="0"/>
              <a:t> Wang</a:t>
            </a:r>
            <a:endParaRPr lang="en-US" sz="2400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6549464"/>
            <a:ext cx="3276600" cy="308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0" y="6221413"/>
          <a:ext cx="1600200" cy="636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812" name="Bitmap Image" r:id="rId5" imgW="1219370" imgH="485586" progId="Paint.Picture">
                  <p:embed/>
                </p:oleObj>
              </mc:Choice>
              <mc:Fallback>
                <p:oleObj name="Bitmap Image" r:id="rId5" imgW="1219370" imgH="485586" progId="Paint.Picture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21413"/>
                        <a:ext cx="1600200" cy="636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42636" y="4062898"/>
            <a:ext cx="90297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Department of Electrical and Computer Engineering</a:t>
            </a:r>
            <a:endParaRPr lang="en-US" sz="2000" dirty="0"/>
          </a:p>
          <a:p>
            <a:r>
              <a:rPr lang="en-US" sz="2000" dirty="0" smtClean="0"/>
              <a:t>North Carolina </a:t>
            </a:r>
            <a:r>
              <a:rPr lang="en-US" sz="2000" dirty="0"/>
              <a:t>State </a:t>
            </a:r>
            <a:r>
              <a:rPr lang="en-US" sz="2000" dirty="0" smtClean="0"/>
              <a:t>University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2423886" y="5326821"/>
            <a:ext cx="4267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Presented by </a:t>
            </a:r>
            <a:r>
              <a:rPr lang="en-US" sz="2000" dirty="0" err="1" smtClean="0"/>
              <a:t>Mingkui</a:t>
            </a:r>
            <a:r>
              <a:rPr lang="en-US" sz="2000" dirty="0" smtClean="0"/>
              <a:t> Wei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254829" y="5847226"/>
            <a:ext cx="259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IEEE INFOCOM 2014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Greenbench</a:t>
            </a:r>
            <a:r>
              <a:rPr lang="en-US" dirty="0" smtClean="0"/>
              <a:t> Implementation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1681" y="4572000"/>
            <a:ext cx="8247413" cy="1295400"/>
          </a:xfrm>
          <a:prstGeom prst="rect">
            <a:avLst/>
          </a:prstGeom>
        </p:spPr>
        <p:txBody>
          <a:bodyPr/>
          <a:lstStyle>
            <a:lvl1pPr marL="469900" indent="-469900" algn="l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</a:defRPr>
            </a:lvl1pPr>
            <a:lvl2pPr marL="908050" lvl="1" indent="-436563" algn="l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>
                <a:solidFill>
                  <a:schemeClr val="tx1"/>
                </a:solidFill>
              </a:defRPr>
            </a:lvl2pPr>
            <a:lvl3pPr marL="1252537" indent="-342900" algn="l">
              <a:spcBef>
                <a:spcPct val="20000"/>
              </a:spcBef>
              <a:buClr>
                <a:schemeClr val="folHlink"/>
              </a:buClr>
              <a:buFont typeface="Arial" panose="020B0604020202020204" pitchFamily="34" charset="0"/>
              <a:buChar char="-"/>
              <a:defRPr sz="2000">
                <a:solidFill>
                  <a:schemeClr val="tx1"/>
                </a:solidFill>
              </a:defRPr>
            </a:lvl3pPr>
            <a:lvl4pPr marL="1693863" indent="-387350" algn="l">
              <a:spcBef>
                <a:spcPct val="20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4pPr>
            <a:lvl5pPr marL="2093913" indent="-398463" algn="l">
              <a:spcBef>
                <a:spcPct val="25000"/>
              </a:spcBef>
              <a:buClr>
                <a:schemeClr val="fol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</a:defRPr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>
                <a:solidFill>
                  <a:schemeClr val="tx1"/>
                </a:solidFill>
              </a:defRPr>
            </a:lvl9pPr>
          </a:lstStyle>
          <a:p>
            <a:r>
              <a:rPr lang="en-US" sz="2000" dirty="0" smtClean="0"/>
              <a:t>Distribution level micro-grid abstracted from real system.</a:t>
            </a:r>
          </a:p>
          <a:p>
            <a:r>
              <a:rPr lang="en-US" sz="2000" dirty="0" smtClean="0"/>
              <a:t>17-bus, each bus connects renewable energy resources and loads.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9167" y="1371600"/>
            <a:ext cx="4266233" cy="281306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8" y="1371600"/>
            <a:ext cx="4267200" cy="281306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066800" y="1371600"/>
            <a:ext cx="1295400" cy="1905000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5334000" y="1337953"/>
            <a:ext cx="1295400" cy="1905000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" y="1295400"/>
            <a:ext cx="2847487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/>
          <a:srcRect r="46461"/>
          <a:stretch/>
        </p:blipFill>
        <p:spPr>
          <a:xfrm>
            <a:off x="5015335" y="1295400"/>
            <a:ext cx="3430165" cy="376569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4" name="Group 13"/>
          <p:cNvGrpSpPr/>
          <p:nvPr/>
        </p:nvGrpSpPr>
        <p:grpSpPr>
          <a:xfrm>
            <a:off x="3005281" y="4724400"/>
            <a:ext cx="2362199" cy="1592534"/>
            <a:chOff x="3005281" y="4724400"/>
            <a:chExt cx="2362199" cy="1592534"/>
          </a:xfrm>
        </p:grpSpPr>
        <p:pic>
          <p:nvPicPr>
            <p:cNvPr id="15" name="Picture 2" descr="http://www.windowsonlinesupportnow.com/wp-content/uploads/2011/09/Administrator.jp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669" y="4724400"/>
              <a:ext cx="978661" cy="978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3005281" y="5609048"/>
              <a:ext cx="236219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Interactor</a:t>
              </a:r>
              <a:endParaRPr lang="en-US" sz="2000" dirty="0" smtClean="0"/>
            </a:p>
            <a:p>
              <a:r>
                <a:rPr lang="en-US" sz="2000" dirty="0" smtClean="0"/>
                <a:t>Built-in </a:t>
              </a:r>
              <a:r>
                <a:rPr lang="en-US" sz="2000" dirty="0" err="1" smtClean="0"/>
                <a:t>OMNet</a:t>
              </a:r>
              <a:r>
                <a:rPr lang="en-US" sz="2000" dirty="0" smtClean="0"/>
                <a:t>++</a:t>
              </a:r>
              <a:endParaRPr lang="en-US" sz="2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3860401" y="2286000"/>
            <a:ext cx="819929" cy="973523"/>
            <a:chOff x="3694917" y="4292379"/>
            <a:chExt cx="990237" cy="1202123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802467" y="4292379"/>
              <a:ext cx="882687" cy="1057661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94917" y="4436841"/>
              <a:ext cx="882687" cy="1057661"/>
            </a:xfrm>
            <a:prstGeom prst="rect">
              <a:avLst/>
            </a:prstGeom>
          </p:spPr>
        </p:pic>
      </p:grpSp>
      <p:sp>
        <p:nvSpPr>
          <p:cNvPr id="20" name="Bent-Up Arrow 19"/>
          <p:cNvSpPr/>
          <p:nvPr/>
        </p:nvSpPr>
        <p:spPr bwMode="auto">
          <a:xfrm>
            <a:off x="5225668" y="5358041"/>
            <a:ext cx="1715082" cy="685800"/>
          </a:xfrm>
          <a:prstGeom prst="bentUp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Bent-Up Arrow 20"/>
          <p:cNvSpPr/>
          <p:nvPr/>
        </p:nvSpPr>
        <p:spPr bwMode="auto">
          <a:xfrm flipH="1">
            <a:off x="1441248" y="5358041"/>
            <a:ext cx="1715082" cy="685800"/>
          </a:xfrm>
          <a:prstGeom prst="bentUp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68567" y="1828800"/>
            <a:ext cx="830222" cy="38100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2267158" y="2118336"/>
            <a:ext cx="1570588" cy="484710"/>
            <a:chOff x="2267158" y="2118336"/>
            <a:chExt cx="1570588" cy="484710"/>
          </a:xfrm>
        </p:grpSpPr>
        <p:sp>
          <p:nvSpPr>
            <p:cNvPr id="24" name="Right Arrow 23"/>
            <p:cNvSpPr/>
            <p:nvPr/>
          </p:nvSpPr>
          <p:spPr bwMode="auto">
            <a:xfrm rot="1240223">
              <a:off x="2267158" y="2118336"/>
              <a:ext cx="1570588" cy="48463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197961">
              <a:off x="2913393" y="2202936"/>
              <a:ext cx="5143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37664" y="2095350"/>
            <a:ext cx="1723900" cy="487489"/>
            <a:chOff x="4737664" y="2095350"/>
            <a:chExt cx="1723900" cy="487489"/>
          </a:xfrm>
        </p:grpSpPr>
        <p:sp>
          <p:nvSpPr>
            <p:cNvPr id="27" name="Left Arrow 26"/>
            <p:cNvSpPr/>
            <p:nvPr/>
          </p:nvSpPr>
          <p:spPr bwMode="auto">
            <a:xfrm rot="9127716">
              <a:off x="4737664" y="2095350"/>
              <a:ext cx="1723900" cy="429268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 rot="19900098">
              <a:off x="5115943" y="2182729"/>
              <a:ext cx="679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C++</a:t>
              </a:r>
              <a:endParaRPr lang="en-US" sz="2000" dirty="0"/>
            </a:p>
          </p:txBody>
        </p:sp>
      </p:grpSp>
      <p:sp>
        <p:nvSpPr>
          <p:cNvPr id="29" name="Rectangle 28"/>
          <p:cNvSpPr/>
          <p:nvPr/>
        </p:nvSpPr>
        <p:spPr bwMode="auto">
          <a:xfrm>
            <a:off x="6324600" y="1371600"/>
            <a:ext cx="616150" cy="345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MSG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0" name="Rectangle 29"/>
          <p:cNvSpPr/>
          <p:nvPr/>
        </p:nvSpPr>
        <p:spPr bwMode="auto">
          <a:xfrm>
            <a:off x="1600200" y="1828800"/>
            <a:ext cx="631974" cy="298341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Error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7080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4.07407E-6 L 0.24757 0.12916 " pathEditMode="relative" rAng="0" ptsTypes="AA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378" y="6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42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757 0.12916 L 0.5158 -0.06319 " pathEditMode="relative" rAng="0" ptsTypes="AA">
                                      <p:cBhvr>
                                        <p:cTn id="9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385" y="-95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91 0.03981 -0.00156 0.02361 0 0.08472 C 0.00035 0.09953 0.00087 0.10023 0.00208 0.1125 C 0.00243 0.11597 0.00191 0.12014 0.00312 0.12361 C 0.00364 0.12477 0.00521 0.12453 0.00625 0.125 C 0.01024 0.12639 0.01215 0.12685 0.01667 0.12777 C 0.0191 0.12824 0.02153 0.12893 0.02396 0.12916 C 0.04896 0.12986 0.07396 0.13009 0.09896 0.13055 C 0.10451 0.13148 0.11458 0.13333 0.11979 0.13333 C 0.13264 0.13333 0.14548 0.1324 0.15833 0.13194 C 0.17621 0.12963 0.1658 0.13055 0.18958 0.13055 " pathEditMode="relative" ptsTypes="AAAAAAAAAAAA">
                                      <p:cBhvr>
                                        <p:cTn id="11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4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500"/>
                            </p:stCondLst>
                            <p:childTnLst>
                              <p:par>
                                <p:cTn id="12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0" grpId="0" animBg="1"/>
      <p:bldP spid="10" grpId="1" animBg="1"/>
      <p:bldP spid="11" grpId="0" animBg="1"/>
      <p:bldP spid="11" grpId="1" animBg="1"/>
      <p:bldP spid="20" grpId="0" animBg="1"/>
      <p:bldP spid="20" grpId="1" animBg="1"/>
      <p:bldP spid="20" grpId="2" animBg="1"/>
      <p:bldP spid="21" grpId="0" animBg="1"/>
      <p:bldP spid="21" grpId="1" animBg="1"/>
      <p:bldP spid="21" grpId="2" animBg="1"/>
      <p:bldP spid="21" grpId="3" animBg="1"/>
      <p:bldP spid="29" grpId="0" animBg="1"/>
      <p:bldP spid="29" grpId="1" animBg="1"/>
      <p:bldP spid="29" grpId="2" animBg="1"/>
      <p:bldP spid="30" grpId="0" animBg="1"/>
      <p:bldP spid="30" grpId="1" animBg="1"/>
      <p:bldP spid="30" grpId="2" animBg="1"/>
      <p:bldP spid="30" grpId="3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 Statement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Greenbench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the Cross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omain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enchmark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Data-Centric Attacks Simulation and Evaluation</a:t>
            </a:r>
          </a:p>
          <a:p>
            <a:pPr marL="1296987" lvl="2" indent="-5143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0000"/>
                </a:solidFill>
              </a:rPr>
              <a:t>Delayed</a:t>
            </a:r>
            <a:r>
              <a:rPr lang="en-US" sz="2400" dirty="0"/>
              <a:t> Price </a:t>
            </a:r>
            <a:r>
              <a:rPr lang="en-US" sz="2400" dirty="0" smtClean="0"/>
              <a:t>Message</a:t>
            </a:r>
            <a:endParaRPr lang="en-US" sz="2400" dirty="0"/>
          </a:p>
          <a:p>
            <a:pPr marL="1296987" lvl="2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Forged </a:t>
            </a:r>
            <a:r>
              <a:rPr lang="en-US" sz="2400" dirty="0" smtClean="0"/>
              <a:t>Load Reading Message</a:t>
            </a:r>
            <a:endParaRPr lang="en-US" sz="2400" dirty="0"/>
          </a:p>
          <a:p>
            <a:pPr marL="1296987" lvl="2" indent="-51435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Overheard </a:t>
            </a:r>
            <a:r>
              <a:rPr lang="en-US" sz="2400" dirty="0" smtClean="0"/>
              <a:t>and</a:t>
            </a:r>
            <a:r>
              <a:rPr lang="en-US" sz="2400" dirty="0" smtClean="0">
                <a:solidFill>
                  <a:srgbClr val="FF0000"/>
                </a:solidFill>
              </a:rPr>
              <a:t> Modified </a:t>
            </a:r>
            <a:r>
              <a:rPr lang="en-US" sz="2400" dirty="0" smtClean="0"/>
              <a:t>Monitoring Message</a:t>
            </a: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156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47315" y="2796529"/>
            <a:ext cx="1566040" cy="15697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60" y="2796529"/>
            <a:ext cx="1566040" cy="156974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Centric Threats Re-visit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4419600"/>
            <a:ext cx="8458200" cy="1905000"/>
          </a:xfrm>
        </p:spPr>
        <p:txBody>
          <a:bodyPr/>
          <a:lstStyle/>
          <a:p>
            <a:r>
              <a:rPr lang="en-US" dirty="0" smtClean="0"/>
              <a:t>Eavesdropping /Forging(Confidentiality)</a:t>
            </a:r>
          </a:p>
          <a:p>
            <a:r>
              <a:rPr lang="en-US" dirty="0" smtClean="0"/>
              <a:t>Message modification (Integrity)</a:t>
            </a:r>
          </a:p>
          <a:p>
            <a:r>
              <a:rPr lang="en-US" dirty="0" smtClean="0"/>
              <a:t>Wireless jamming (Availability)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1514" y="1339850"/>
            <a:ext cx="1638972" cy="1105564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 bwMode="auto">
          <a:xfrm>
            <a:off x="2533650" y="3440445"/>
            <a:ext cx="4038600" cy="369555"/>
          </a:xfrm>
          <a:prstGeom prst="left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209800" y="3352800"/>
            <a:ext cx="1066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MSG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4019550" y="1877737"/>
            <a:ext cx="1066800" cy="457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GSM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2209800" y="3352800"/>
            <a:ext cx="1066800" cy="457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rPr>
              <a:t>MSG</a:t>
            </a:r>
          </a:p>
        </p:txBody>
      </p:sp>
      <p:sp>
        <p:nvSpPr>
          <p:cNvPr id="9" name="Down Arrow 8"/>
          <p:cNvSpPr/>
          <p:nvPr/>
        </p:nvSpPr>
        <p:spPr bwMode="auto">
          <a:xfrm>
            <a:off x="4495800" y="2514600"/>
            <a:ext cx="228600" cy="838200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4029075" y="3396622"/>
            <a:ext cx="1066800" cy="4572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 smtClean="0">
                <a:solidFill>
                  <a:schemeClr val="bg1"/>
                </a:solidFill>
              </a:rPr>
              <a:t>GSM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94954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0.19167 0.0025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500"/>
                            </p:stCondLst>
                            <p:childTnLst>
                              <p:par>
                                <p:cTn id="20" presetID="14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2.22222E-6 L 0.19167 0.00648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83" y="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00"/>
                            </p:stCondLst>
                            <p:childTnLst>
                              <p:par>
                                <p:cTn id="35" presetID="22" presetClass="entr" presetSubtype="1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3.7037E-6 L 0.28333 -3.7037E-6 " pathEditMode="relative" rAng="0" ptsTypes="AA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6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4" presetClass="exit" presetSubtype="1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1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05556E-6 -6.2963E-6 L -8.05556E-6 -6.2963E-6 C -0.00035 0.01203 -0.00035 0.02407 -0.00105 0.0361 C -0.00105 0.03934 -0.00209 0.04235 -0.00209 0.04583 C -0.00209 0.07059 -0.00296 0.06527 -8.05556E-6 0.07777 C 0.00034 0.08425 0.00104 0.0905 0.00104 0.09721 C 0.00104 0.12754 0.00086 0.12661 -0.00105 0.14721 C -0.0007 0.16805 -0.00157 0.18888 -8.05556E-6 0.20971 C 0.00017 0.21157 0.00277 0.21087 0.00416 0.2111 L 0.14583 0.21249 L 0.22083 0.21388 L 0.29496 0.21249 " pathEditMode="relative" ptsTypes="AAAAAAAAAAAA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14" presetClass="exit" presetSubtype="1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8" grpId="0" uiExpand="1" animBg="1"/>
      <p:bldP spid="8" grpId="1" uiExpand="1" animBg="1"/>
      <p:bldP spid="8" grpId="2" uiExpand="1" animBg="1"/>
      <p:bldP spid="10" grpId="0" animBg="1"/>
      <p:bldP spid="10" grpId="1" animBg="1"/>
      <p:bldP spid="10" grpId="2" animBg="1"/>
      <p:bldP spid="11" grpId="0" uiExpand="1" animBg="1"/>
      <p:bldP spid="11" grpId="1" uiExpand="1" animBg="1"/>
      <p:bldP spid="11" grpId="2" uiExpand="1" animBg="1"/>
      <p:bldP spid="9" grpId="0" uiExpand="1" animBg="1"/>
      <p:bldP spid="9" grpId="1" uiExpand="1" animBg="1"/>
      <p:bldP spid="9" grpId="2" uiExpand="1" animBg="1"/>
      <p:bldP spid="9" grpId="3" uiExpand="1" animBg="1"/>
      <p:bldP spid="9" grpId="4" animBg="1"/>
      <p:bldP spid="9" grpId="5" animBg="1"/>
      <p:bldP spid="13" grpId="0" uiExpand="1" animBg="1"/>
      <p:bldP spid="13" grpId="1" uiExpand="1" animBg="1"/>
      <p:bldP spid="13" grpId="2" uiExpan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Delayed Price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Jamming the price signal attack [Li’11]</a:t>
            </a:r>
          </a:p>
          <a:p>
            <a:pPr lvl="1"/>
            <a:r>
              <a:rPr lang="en-US" dirty="0" smtClean="0"/>
              <a:t>Load consumption is based on price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22" name="Picture 2" descr="http://www.clker.com/cliparts/f/f/e/4/12065572121317625675no_hope_Wireless_access_point.svg.h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012" y="4648200"/>
            <a:ext cx="1146175" cy="1235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951" y="4412369"/>
            <a:ext cx="839564" cy="841549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 bwMode="auto">
          <a:xfrm>
            <a:off x="1905000" y="4884997"/>
            <a:ext cx="1981200" cy="17555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rgbClr val="00B050"/>
            </a:solidFill>
            <a:prstDash val="sysDash"/>
            <a:round/>
            <a:headEnd type="triangle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TextBox 8"/>
          <p:cNvSpPr txBox="1"/>
          <p:nvPr/>
        </p:nvSpPr>
        <p:spPr>
          <a:xfrm>
            <a:off x="4305299" y="4849760"/>
            <a:ext cx="60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Comic Sans MS" panose="030F0702030302020204" pitchFamily="66" charset="0"/>
              </a:rPr>
              <a:t>$</a:t>
            </a:r>
            <a:endParaRPr lang="en-US" sz="3200" b="1" dirty="0">
              <a:latin typeface="Comic Sans MS" panose="030F0702030302020204" pitchFamily="66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85800" y="3669382"/>
            <a:ext cx="1619866" cy="585865"/>
            <a:chOff x="685800" y="3669382"/>
            <a:chExt cx="1619866" cy="585865"/>
          </a:xfrm>
        </p:grpSpPr>
        <p:pic>
          <p:nvPicPr>
            <p:cNvPr id="16" name="Picture 2" descr="http://1.bp.blogspot.com/-Z2OUV-ElNng/Tu-hWyscFlI/AAAAAAAANLM/-j1BEOLJ1Y8/s640/light+bulb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0249" y1="14211" x2="20249" y2="14211"/>
                          <a14:foregroundMark x1="9969" y1="32895" x2="9969" y2="32895"/>
                          <a14:foregroundMark x1="10592" y1="50526" x2="10592" y2="50526"/>
                          <a14:foregroundMark x1="44860" y1="9211" x2="44860" y2="9211"/>
                          <a14:foregroundMark x1="73520" y1="11842" x2="73520" y2="11842"/>
                          <a14:foregroundMark x1="90031" y1="25789" x2="90031" y2="25789"/>
                          <a14:foregroundMark x1="92523" y1="47105" x2="92523" y2="47105"/>
                          <a14:foregroundMark x1="72586" y1="60526" x2="72586" y2="60526"/>
                          <a14:foregroundMark x1="35514" y1="65789" x2="35514" y2="65789"/>
                          <a14:foregroundMark x1="53271" y1="82895" x2="53271" y2="82895"/>
                          <a14:foregroundMark x1="58255" y1="87632" x2="58255" y2="87632"/>
                          <a14:foregroundMark x1="57321" y1="95263" x2="57321" y2="9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678880"/>
              <a:ext cx="486878" cy="576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http://1.bp.blogspot.com/-Z2OUV-ElNng/Tu-hWyscFlI/AAAAAAAANLM/-j1BEOLJ1Y8/s640/light+bulb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0249" y1="14211" x2="20249" y2="14211"/>
                          <a14:foregroundMark x1="9969" y1="32895" x2="9969" y2="32895"/>
                          <a14:foregroundMark x1="10592" y1="50526" x2="10592" y2="50526"/>
                          <a14:foregroundMark x1="44860" y1="9211" x2="44860" y2="9211"/>
                          <a14:foregroundMark x1="73520" y1="11842" x2="73520" y2="11842"/>
                          <a14:foregroundMark x1="90031" y1="25789" x2="90031" y2="25789"/>
                          <a14:foregroundMark x1="92523" y1="47105" x2="92523" y2="47105"/>
                          <a14:foregroundMark x1="72586" y1="60526" x2="72586" y2="60526"/>
                          <a14:foregroundMark x1="35514" y1="65789" x2="35514" y2="65789"/>
                          <a14:foregroundMark x1="53271" y1="82895" x2="53271" y2="82895"/>
                          <a14:foregroundMark x1="58255" y1="87632" x2="58255" y2="87632"/>
                          <a14:foregroundMark x1="57321" y1="95263" x2="57321" y2="9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2294" y="3678880"/>
              <a:ext cx="486878" cy="576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 descr="http://1.bp.blogspot.com/-Z2OUV-ElNng/Tu-hWyscFlI/AAAAAAAANLM/-j1BEOLJ1Y8/s640/light+bulb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0" b="100000" l="0" r="100000">
                          <a14:foregroundMark x1="20249" y1="14211" x2="20249" y2="14211"/>
                          <a14:foregroundMark x1="9969" y1="32895" x2="9969" y2="32895"/>
                          <a14:foregroundMark x1="10592" y1="50526" x2="10592" y2="50526"/>
                          <a14:foregroundMark x1="44860" y1="9211" x2="44860" y2="9211"/>
                          <a14:foregroundMark x1="73520" y1="11842" x2="73520" y2="11842"/>
                          <a14:foregroundMark x1="90031" y1="25789" x2="90031" y2="25789"/>
                          <a14:foregroundMark x1="92523" y1="47105" x2="92523" y2="47105"/>
                          <a14:foregroundMark x1="72586" y1="60526" x2="72586" y2="60526"/>
                          <a14:foregroundMark x1="35514" y1="65789" x2="35514" y2="65789"/>
                          <a14:foregroundMark x1="53271" y1="82895" x2="53271" y2="82895"/>
                          <a14:foregroundMark x1="58255" y1="87632" x2="58255" y2="87632"/>
                          <a14:foregroundMark x1="57321" y1="95263" x2="57321" y2="9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18788" y="3669382"/>
              <a:ext cx="486878" cy="5763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Cross 19"/>
          <p:cNvSpPr/>
          <p:nvPr/>
        </p:nvSpPr>
        <p:spPr bwMode="auto">
          <a:xfrm rot="19360194">
            <a:off x="2489260" y="4515576"/>
            <a:ext cx="914400" cy="914400"/>
          </a:xfrm>
          <a:prstGeom prst="plus">
            <a:avLst>
              <a:gd name="adj" fmla="val 39783"/>
            </a:avLst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03219" y="5253918"/>
            <a:ext cx="12207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Comic Sans MS" panose="030F0702030302020204" pitchFamily="66" charset="0"/>
              </a:rPr>
              <a:t>$$$</a:t>
            </a:r>
            <a:endParaRPr lang="en-US" sz="2800" b="1" dirty="0">
              <a:latin typeface="Comic Sans MS" panose="030F0702030302020204" pitchFamily="66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06914" y="2922540"/>
            <a:ext cx="1263052" cy="1396823"/>
            <a:chOff x="5853226" y="3038549"/>
            <a:chExt cx="1263052" cy="1396823"/>
          </a:xfrm>
        </p:grpSpPr>
        <p:pic>
          <p:nvPicPr>
            <p:cNvPr id="23" name="Picture 2" descr="http://1.bp.blogspot.com/-Z2OUV-ElNng/Tu-hWyscFlI/AAAAAAAANLM/-j1BEOLJ1Y8/s640/light+bul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20249" y1="14211" x2="20249" y2="14211"/>
                          <a14:foregroundMark x1="9969" y1="32895" x2="9969" y2="32895"/>
                          <a14:foregroundMark x1="10592" y1="50526" x2="10592" y2="50526"/>
                          <a14:foregroundMark x1="44860" y1="9211" x2="44860" y2="9211"/>
                          <a14:foregroundMark x1="73520" y1="11842" x2="73520" y2="11842"/>
                          <a14:foregroundMark x1="90031" y1="25789" x2="90031" y2="25789"/>
                          <a14:foregroundMark x1="92523" y1="47105" x2="92523" y2="47105"/>
                          <a14:foregroundMark x1="72586" y1="60526" x2="72586" y2="60526"/>
                          <a14:foregroundMark x1="35514" y1="65789" x2="35514" y2="65789"/>
                          <a14:foregroundMark x1="53271" y1="82895" x2="53271" y2="82895"/>
                          <a14:foregroundMark x1="58255" y1="87632" x2="58255" y2="87632"/>
                          <a14:foregroundMark x1="57321" y1="95263" x2="57321" y2="9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7400" y="3506858"/>
              <a:ext cx="388752" cy="460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4" name="Picture 2" descr="http://1.bp.blogspot.com/-Z2OUV-ElNng/Tu-hWyscFlI/AAAAAAAANLM/-j1BEOLJ1Y8/s640/light+bul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20249" y1="14211" x2="20249" y2="14211"/>
                          <a14:foregroundMark x1="9969" y1="32895" x2="9969" y2="32895"/>
                          <a14:foregroundMark x1="10592" y1="50526" x2="10592" y2="50526"/>
                          <a14:foregroundMark x1="44860" y1="9211" x2="44860" y2="9211"/>
                          <a14:foregroundMark x1="73520" y1="11842" x2="73520" y2="11842"/>
                          <a14:foregroundMark x1="90031" y1="25789" x2="90031" y2="25789"/>
                          <a14:foregroundMark x1="92523" y1="47105" x2="92523" y2="47105"/>
                          <a14:foregroundMark x1="72586" y1="60526" x2="72586" y2="60526"/>
                          <a14:foregroundMark x1="35514" y1="65789" x2="35514" y2="65789"/>
                          <a14:foregroundMark x1="53271" y1="82895" x2="53271" y2="82895"/>
                          <a14:foregroundMark x1="58255" y1="87632" x2="58255" y2="87632"/>
                          <a14:foregroundMark x1="57321" y1="95263" x2="57321" y2="9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70326" y="3506858"/>
              <a:ext cx="388752" cy="460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" name="Picture 2" descr="http://1.bp.blogspot.com/-Z2OUV-ElNng/Tu-hWyscFlI/AAAAAAAANLM/-j1BEOLJ1Y8/s640/light+bul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20249" y1="14211" x2="20249" y2="14211"/>
                          <a14:foregroundMark x1="9969" y1="32895" x2="9969" y2="32895"/>
                          <a14:foregroundMark x1="10592" y1="50526" x2="10592" y2="50526"/>
                          <a14:foregroundMark x1="44860" y1="9211" x2="44860" y2="9211"/>
                          <a14:foregroundMark x1="73520" y1="11842" x2="73520" y2="11842"/>
                          <a14:foregroundMark x1="90031" y1="25789" x2="90031" y2="25789"/>
                          <a14:foregroundMark x1="92523" y1="47105" x2="92523" y2="47105"/>
                          <a14:foregroundMark x1="72586" y1="60526" x2="72586" y2="60526"/>
                          <a14:foregroundMark x1="35514" y1="65789" x2="35514" y2="65789"/>
                          <a14:foregroundMark x1="53271" y1="82895" x2="53271" y2="82895"/>
                          <a14:foregroundMark x1="58255" y1="87632" x2="58255" y2="87632"/>
                          <a14:foregroundMark x1="57321" y1="95263" x2="57321" y2="9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73252" y="3506858"/>
              <a:ext cx="388752" cy="460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6" name="Picture 2" descr="http://1.bp.blogspot.com/-Z2OUV-ElNng/Tu-hWyscFlI/AAAAAAAANLM/-j1BEOLJ1Y8/s640/light+bul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20249" y1="14211" x2="20249" y2="14211"/>
                          <a14:foregroundMark x1="9969" y1="32895" x2="9969" y2="32895"/>
                          <a14:foregroundMark x1="10592" y1="50526" x2="10592" y2="50526"/>
                          <a14:foregroundMark x1="44860" y1="9211" x2="44860" y2="9211"/>
                          <a14:foregroundMark x1="73520" y1="11842" x2="73520" y2="11842"/>
                          <a14:foregroundMark x1="90031" y1="25789" x2="90031" y2="25789"/>
                          <a14:foregroundMark x1="92523" y1="47105" x2="92523" y2="47105"/>
                          <a14:foregroundMark x1="72586" y1="60526" x2="72586" y2="60526"/>
                          <a14:foregroundMark x1="35514" y1="65789" x2="35514" y2="65789"/>
                          <a14:foregroundMark x1="53271" y1="82895" x2="53271" y2="82895"/>
                          <a14:foregroundMark x1="58255" y1="87632" x2="58255" y2="87632"/>
                          <a14:foregroundMark x1="57321" y1="95263" x2="57321" y2="9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3226" y="3038549"/>
              <a:ext cx="388752" cy="460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7" name="Picture 2" descr="http://1.bp.blogspot.com/-Z2OUV-ElNng/Tu-hWyscFlI/AAAAAAAANLM/-j1BEOLJ1Y8/s640/light+bul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20249" y1="14211" x2="20249" y2="14211"/>
                          <a14:foregroundMark x1="9969" y1="32895" x2="9969" y2="32895"/>
                          <a14:foregroundMark x1="10592" y1="50526" x2="10592" y2="50526"/>
                          <a14:foregroundMark x1="44860" y1="9211" x2="44860" y2="9211"/>
                          <a14:foregroundMark x1="73520" y1="11842" x2="73520" y2="11842"/>
                          <a14:foregroundMark x1="90031" y1="25789" x2="90031" y2="25789"/>
                          <a14:foregroundMark x1="92523" y1="47105" x2="92523" y2="47105"/>
                          <a14:foregroundMark x1="72586" y1="60526" x2="72586" y2="60526"/>
                          <a14:foregroundMark x1="35514" y1="65789" x2="35514" y2="65789"/>
                          <a14:foregroundMark x1="53271" y1="82895" x2="53271" y2="82895"/>
                          <a14:foregroundMark x1="58255" y1="87632" x2="58255" y2="87632"/>
                          <a14:foregroundMark x1="57321" y1="95263" x2="57321" y2="9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56152" y="3038549"/>
              <a:ext cx="388752" cy="460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://1.bp.blogspot.com/-Z2OUV-ElNng/Tu-hWyscFlI/AAAAAAAANLM/-j1BEOLJ1Y8/s640/light+bul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20249" y1="14211" x2="20249" y2="14211"/>
                          <a14:foregroundMark x1="9969" y1="32895" x2="9969" y2="32895"/>
                          <a14:foregroundMark x1="10592" y1="50526" x2="10592" y2="50526"/>
                          <a14:foregroundMark x1="44860" y1="9211" x2="44860" y2="9211"/>
                          <a14:foregroundMark x1="73520" y1="11842" x2="73520" y2="11842"/>
                          <a14:foregroundMark x1="90031" y1="25789" x2="90031" y2="25789"/>
                          <a14:foregroundMark x1="92523" y1="47105" x2="92523" y2="47105"/>
                          <a14:foregroundMark x1="72586" y1="60526" x2="72586" y2="60526"/>
                          <a14:foregroundMark x1="35514" y1="65789" x2="35514" y2="65789"/>
                          <a14:foregroundMark x1="53271" y1="82895" x2="53271" y2="82895"/>
                          <a14:foregroundMark x1="58255" y1="87632" x2="58255" y2="87632"/>
                          <a14:foregroundMark x1="57321" y1="95263" x2="57321" y2="9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9078" y="3038549"/>
              <a:ext cx="388752" cy="460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2" descr="http://1.bp.blogspot.com/-Z2OUV-ElNng/Tu-hWyscFlI/AAAAAAAANLM/-j1BEOLJ1Y8/s640/light+bul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20249" y1="14211" x2="20249" y2="14211"/>
                          <a14:foregroundMark x1="9969" y1="32895" x2="9969" y2="32895"/>
                          <a14:foregroundMark x1="10592" y1="50526" x2="10592" y2="50526"/>
                          <a14:foregroundMark x1="44860" y1="9211" x2="44860" y2="9211"/>
                          <a14:foregroundMark x1="73520" y1="11842" x2="73520" y2="11842"/>
                          <a14:foregroundMark x1="90031" y1="25789" x2="90031" y2="25789"/>
                          <a14:foregroundMark x1="92523" y1="47105" x2="92523" y2="47105"/>
                          <a14:foregroundMark x1="72586" y1="60526" x2="72586" y2="60526"/>
                          <a14:foregroundMark x1="35514" y1="65789" x2="35514" y2="65789"/>
                          <a14:foregroundMark x1="53271" y1="82895" x2="53271" y2="82895"/>
                          <a14:foregroundMark x1="58255" y1="87632" x2="58255" y2="87632"/>
                          <a14:foregroundMark x1="57321" y1="95263" x2="57321" y2="9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1674" y="3975167"/>
              <a:ext cx="388752" cy="460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" name="Picture 2" descr="http://1.bp.blogspot.com/-Z2OUV-ElNng/Tu-hWyscFlI/AAAAAAAANLM/-j1BEOLJ1Y8/s640/light+bul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20249" y1="14211" x2="20249" y2="14211"/>
                          <a14:foregroundMark x1="9969" y1="32895" x2="9969" y2="32895"/>
                          <a14:foregroundMark x1="10592" y1="50526" x2="10592" y2="50526"/>
                          <a14:foregroundMark x1="44860" y1="9211" x2="44860" y2="9211"/>
                          <a14:foregroundMark x1="73520" y1="11842" x2="73520" y2="11842"/>
                          <a14:foregroundMark x1="90031" y1="25789" x2="90031" y2="25789"/>
                          <a14:foregroundMark x1="92523" y1="47105" x2="92523" y2="47105"/>
                          <a14:foregroundMark x1="72586" y1="60526" x2="72586" y2="60526"/>
                          <a14:foregroundMark x1="35514" y1="65789" x2="35514" y2="65789"/>
                          <a14:foregroundMark x1="53271" y1="82895" x2="53271" y2="82895"/>
                          <a14:foregroundMark x1="58255" y1="87632" x2="58255" y2="87632"/>
                          <a14:foregroundMark x1="57321" y1="95263" x2="57321" y2="9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975167"/>
              <a:ext cx="388752" cy="460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Picture 2" descr="http://1.bp.blogspot.com/-Z2OUV-ElNng/Tu-hWyscFlI/AAAAAAAANLM/-j1BEOLJ1Y8/s640/light+bulb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20249" y1="14211" x2="20249" y2="14211"/>
                          <a14:foregroundMark x1="9969" y1="32895" x2="9969" y2="32895"/>
                          <a14:foregroundMark x1="10592" y1="50526" x2="10592" y2="50526"/>
                          <a14:foregroundMark x1="44860" y1="9211" x2="44860" y2="9211"/>
                          <a14:foregroundMark x1="73520" y1="11842" x2="73520" y2="11842"/>
                          <a14:foregroundMark x1="90031" y1="25789" x2="90031" y2="25789"/>
                          <a14:foregroundMark x1="92523" y1="47105" x2="92523" y2="47105"/>
                          <a14:foregroundMark x1="72586" y1="60526" x2="72586" y2="60526"/>
                          <a14:foregroundMark x1="35514" y1="65789" x2="35514" y2="65789"/>
                          <a14:foregroundMark x1="53271" y1="82895" x2="53271" y2="82895"/>
                          <a14:foregroundMark x1="58255" y1="87632" x2="58255" y2="87632"/>
                          <a14:foregroundMark x1="57321" y1="95263" x2="57321" y2="9526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526" y="3975167"/>
              <a:ext cx="388752" cy="4602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9524" y="3258105"/>
            <a:ext cx="839564" cy="84154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157" y="3245649"/>
            <a:ext cx="432210" cy="433232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9586" y="4147342"/>
            <a:ext cx="684184" cy="68580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5042112"/>
            <a:ext cx="839564" cy="84154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5727" y="3657108"/>
            <a:ext cx="432210" cy="43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243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-0.3375 -0.06088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875" y="-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4.81481E-6 L -0.34635 -0.1020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26" y="-5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500"/>
                            </p:stCondLst>
                            <p:childTnLst>
                              <p:par>
                                <p:cTn id="54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500"/>
                            </p:stCondLst>
                            <p:childTnLst>
                              <p:par>
                                <p:cTn id="7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0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9" grpId="1"/>
      <p:bldP spid="9" grpId="2"/>
      <p:bldP spid="20" grpId="0" animBg="1"/>
      <p:bldP spid="20" grpId="1" animBg="1"/>
      <p:bldP spid="21" grpId="1" build="allAtOnce"/>
      <p:bldP spid="21" grpId="2" build="allAtOnce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Simulation Result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10000" y="6842125"/>
            <a:ext cx="463639" cy="217455"/>
          </a:xfrm>
        </p:spPr>
        <p:txBody>
          <a:bodyPr/>
          <a:lstStyle/>
          <a:p>
            <a:fld id="{D7B8C3D1-B1D2-4472-8BEE-31CD346CFCCC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24000"/>
            <a:ext cx="4812255" cy="4419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5533" y="2286000"/>
            <a:ext cx="652747" cy="120505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91059" y="2241724"/>
            <a:ext cx="696277" cy="12936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4187" y="2244799"/>
            <a:ext cx="1465880" cy="56237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3600" y="4443791"/>
            <a:ext cx="2945774" cy="9488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99" y="1204035"/>
            <a:ext cx="3429986" cy="2451289"/>
          </a:xfrm>
          <a:prstGeom prst="rect">
            <a:avLst/>
          </a:prstGeom>
        </p:spPr>
      </p:pic>
      <p:pic>
        <p:nvPicPr>
          <p:cNvPr id="13" name="Content Placeholder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599" y="3792559"/>
            <a:ext cx="3429986" cy="24512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07885" y="1626274"/>
            <a:ext cx="1224262" cy="33023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1000" y="3093525"/>
            <a:ext cx="1281103" cy="28654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483211" y="3559195"/>
            <a:ext cx="1300778" cy="29094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90777" y="3549113"/>
            <a:ext cx="1390920" cy="31110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039871" y="3093525"/>
            <a:ext cx="1122470" cy="30651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775722" y="1620625"/>
            <a:ext cx="1171302" cy="315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is not easy to impact system stability via compromised smart meters.</a:t>
            </a:r>
          </a:p>
          <a:p>
            <a:pPr lvl="1"/>
            <a:r>
              <a:rPr lang="en-US" dirty="0" smtClean="0"/>
              <a:t>Difficult to manipulate many smart meter at the same time.</a:t>
            </a:r>
          </a:p>
          <a:p>
            <a:pPr lvl="1"/>
            <a:r>
              <a:rPr lang="en-US" dirty="0" smtClean="0"/>
              <a:t>Milliseconds are long enough for power grid to prepare for sudden load change.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0722" name="Picture 2" descr="http://theviewfromhere.ca/wp-content/uploads/2013/09/Interior-Design-Observation-Behaviour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6865" y="4572000"/>
            <a:ext cx="1127298" cy="1665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552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Forged Load Reading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False Data Injection Attack [Liu’09]</a:t>
            </a:r>
          </a:p>
          <a:p>
            <a:pPr lvl="1"/>
            <a:r>
              <a:rPr lang="en-US" dirty="0" smtClean="0"/>
              <a:t>Attacker is able to modify reading without being detected</a:t>
            </a:r>
          </a:p>
          <a:p>
            <a:r>
              <a:rPr lang="en-US" dirty="0" smtClean="0"/>
              <a:t>Load Redistribution Attack [Yuan’11]</a:t>
            </a:r>
          </a:p>
          <a:p>
            <a:pPr lvl="1"/>
            <a:r>
              <a:rPr lang="en-US" dirty="0" smtClean="0"/>
              <a:t>Modify reading while keep overall power consumption unchanged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956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Distorted Load Reading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1462" y="1599296"/>
            <a:ext cx="5125140" cy="4191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2941" y="1447800"/>
            <a:ext cx="3038035" cy="21864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3593" y="3697375"/>
            <a:ext cx="3037383" cy="2185969"/>
          </a:xfrm>
          <a:prstGeom prst="rect">
            <a:avLst/>
          </a:prstGeom>
        </p:spPr>
      </p:pic>
      <p:grpSp>
        <p:nvGrpSpPr>
          <p:cNvPr id="42" name="Group 41"/>
          <p:cNvGrpSpPr/>
          <p:nvPr/>
        </p:nvGrpSpPr>
        <p:grpSpPr>
          <a:xfrm>
            <a:off x="6560719" y="1561278"/>
            <a:ext cx="602081" cy="1867722"/>
            <a:chOff x="6560719" y="1561278"/>
            <a:chExt cx="602081" cy="1867722"/>
          </a:xfrm>
        </p:grpSpPr>
        <p:cxnSp>
          <p:nvCxnSpPr>
            <p:cNvPr id="11" name="Straight Connector 10"/>
            <p:cNvCxnSpPr/>
            <p:nvPr/>
          </p:nvCxnSpPr>
          <p:spPr bwMode="auto">
            <a:xfrm flipV="1">
              <a:off x="7162800" y="1561278"/>
              <a:ext cx="0" cy="18677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8" name="TextBox 27"/>
            <p:cNvSpPr txBox="1"/>
            <p:nvPr/>
          </p:nvSpPr>
          <p:spPr>
            <a:xfrm>
              <a:off x="6560719" y="2828623"/>
              <a:ext cx="6020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85% 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7090359" y="1278523"/>
            <a:ext cx="602081" cy="2147766"/>
            <a:chOff x="7090359" y="1278523"/>
            <a:chExt cx="602081" cy="2147766"/>
          </a:xfrm>
        </p:grpSpPr>
        <p:cxnSp>
          <p:nvCxnSpPr>
            <p:cNvPr id="26" name="Straight Connector 25"/>
            <p:cNvCxnSpPr/>
            <p:nvPr/>
          </p:nvCxnSpPr>
          <p:spPr bwMode="auto">
            <a:xfrm flipV="1">
              <a:off x="7391400" y="1558567"/>
              <a:ext cx="0" cy="18677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Box 28"/>
            <p:cNvSpPr txBox="1"/>
            <p:nvPr/>
          </p:nvSpPr>
          <p:spPr>
            <a:xfrm>
              <a:off x="7090359" y="1278523"/>
              <a:ext cx="6020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70% </a:t>
              </a: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575847" y="1558567"/>
            <a:ext cx="602081" cy="1867722"/>
            <a:chOff x="7575847" y="1558567"/>
            <a:chExt cx="602081" cy="1867722"/>
          </a:xfrm>
        </p:grpSpPr>
        <p:cxnSp>
          <p:nvCxnSpPr>
            <p:cNvPr id="27" name="Straight Connector 26"/>
            <p:cNvCxnSpPr/>
            <p:nvPr/>
          </p:nvCxnSpPr>
          <p:spPr bwMode="auto">
            <a:xfrm flipV="1">
              <a:off x="7620000" y="1558567"/>
              <a:ext cx="0" cy="18677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TextBox 29"/>
            <p:cNvSpPr txBox="1"/>
            <p:nvPr/>
          </p:nvSpPr>
          <p:spPr>
            <a:xfrm>
              <a:off x="7575847" y="2569291"/>
              <a:ext cx="6020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55% 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6400801" y="3859209"/>
            <a:ext cx="787397" cy="1867722"/>
            <a:chOff x="6400801" y="3859209"/>
            <a:chExt cx="787397" cy="1867722"/>
          </a:xfrm>
        </p:grpSpPr>
        <p:cxnSp>
          <p:nvCxnSpPr>
            <p:cNvPr id="31" name="Straight Connector 30"/>
            <p:cNvCxnSpPr/>
            <p:nvPr/>
          </p:nvCxnSpPr>
          <p:spPr bwMode="auto">
            <a:xfrm flipV="1">
              <a:off x="7188198" y="3859209"/>
              <a:ext cx="0" cy="18677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4" name="TextBox 33"/>
            <p:cNvSpPr txBox="1"/>
            <p:nvPr/>
          </p:nvSpPr>
          <p:spPr>
            <a:xfrm>
              <a:off x="6400801" y="5360266"/>
              <a:ext cx="71780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115% 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6934201" y="3856498"/>
            <a:ext cx="824330" cy="2259259"/>
            <a:chOff x="6934201" y="3856498"/>
            <a:chExt cx="824330" cy="2259259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7416798" y="3856498"/>
              <a:ext cx="0" cy="18677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5" name="TextBox 34"/>
            <p:cNvSpPr txBox="1"/>
            <p:nvPr/>
          </p:nvSpPr>
          <p:spPr>
            <a:xfrm>
              <a:off x="6934201" y="5777203"/>
              <a:ext cx="82433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130% 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7645398" y="3856498"/>
            <a:ext cx="812802" cy="1867722"/>
            <a:chOff x="7645398" y="3856498"/>
            <a:chExt cx="812802" cy="1867722"/>
          </a:xfrm>
        </p:grpSpPr>
        <p:cxnSp>
          <p:nvCxnSpPr>
            <p:cNvPr id="33" name="Straight Connector 32"/>
            <p:cNvCxnSpPr/>
            <p:nvPr/>
          </p:nvCxnSpPr>
          <p:spPr bwMode="auto">
            <a:xfrm flipV="1">
              <a:off x="7645398" y="3856498"/>
              <a:ext cx="0" cy="1867722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TextBox 35"/>
            <p:cNvSpPr txBox="1"/>
            <p:nvPr/>
          </p:nvSpPr>
          <p:spPr>
            <a:xfrm>
              <a:off x="7708380" y="5149610"/>
              <a:ext cx="74982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FF0000"/>
                  </a:solidFill>
                </a:rPr>
                <a:t>145% </a:t>
              </a: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7692440" y="3657600"/>
            <a:ext cx="1070561" cy="646331"/>
            <a:chOff x="7692440" y="3657600"/>
            <a:chExt cx="1070561" cy="646331"/>
          </a:xfrm>
        </p:grpSpPr>
        <p:cxnSp>
          <p:nvCxnSpPr>
            <p:cNvPr id="39" name="Straight Arrow Connector 38"/>
            <p:cNvCxnSpPr/>
            <p:nvPr/>
          </p:nvCxnSpPr>
          <p:spPr bwMode="auto">
            <a:xfrm flipH="1">
              <a:off x="7692440" y="3949843"/>
              <a:ext cx="308560" cy="88757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1" name="TextBox 40"/>
            <p:cNvSpPr txBox="1"/>
            <p:nvPr/>
          </p:nvSpPr>
          <p:spPr>
            <a:xfrm>
              <a:off x="7848600" y="3657600"/>
              <a:ext cx="91440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>
                  <a:solidFill>
                    <a:srgbClr val="FF0000"/>
                  </a:solidFill>
                </a:rPr>
                <a:t>253A</a:t>
              </a:r>
            </a:p>
            <a:p>
              <a:r>
                <a:rPr lang="en-US" sz="1800" dirty="0" smtClean="0">
                  <a:solidFill>
                    <a:srgbClr val="FF0000"/>
                  </a:solidFill>
                </a:rPr>
                <a:t>@0.7s</a:t>
              </a:r>
              <a:endParaRPr lang="en-US" sz="18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48" name="Picture 4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336205" y="3937239"/>
            <a:ext cx="1145262" cy="649261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6200" y="5478979"/>
            <a:ext cx="1809600" cy="349099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06826" y="5468867"/>
            <a:ext cx="1768348" cy="333208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91686" y="5537499"/>
            <a:ext cx="511906" cy="32264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87520" y="2196093"/>
            <a:ext cx="1515014" cy="71175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18792" y="2245200"/>
            <a:ext cx="1019284" cy="449659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89564" y="2296885"/>
            <a:ext cx="1140293" cy="1008703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528169" y="2256978"/>
            <a:ext cx="1009907" cy="445522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4385414" y="2777040"/>
            <a:ext cx="609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Less</a:t>
            </a:r>
            <a:endParaRPr lang="en-US" sz="1400" dirty="0"/>
          </a:p>
        </p:txBody>
      </p:sp>
      <p:sp>
        <p:nvSpPr>
          <p:cNvPr id="62" name="TextBox 61"/>
          <p:cNvSpPr txBox="1"/>
          <p:nvPr/>
        </p:nvSpPr>
        <p:spPr>
          <a:xfrm>
            <a:off x="843103" y="2028345"/>
            <a:ext cx="609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More</a:t>
            </a:r>
            <a:endParaRPr lang="en-US" sz="1400" dirty="0"/>
          </a:p>
        </p:txBody>
      </p:sp>
      <p:sp>
        <p:nvSpPr>
          <p:cNvPr id="63" name="TextBox 62"/>
          <p:cNvSpPr txBox="1"/>
          <p:nvPr/>
        </p:nvSpPr>
        <p:spPr>
          <a:xfrm>
            <a:off x="849898" y="1928017"/>
            <a:ext cx="609600" cy="41549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Over</a:t>
            </a:r>
          </a:p>
          <a:p>
            <a:r>
              <a:rPr lang="en-US" sz="1000" dirty="0" smtClean="0"/>
              <a:t>current</a:t>
            </a:r>
            <a:endParaRPr lang="en-US" sz="1000" dirty="0"/>
          </a:p>
        </p:txBody>
      </p:sp>
      <p:sp>
        <p:nvSpPr>
          <p:cNvPr id="64" name="TextBox 63"/>
          <p:cNvSpPr txBox="1"/>
          <p:nvPr/>
        </p:nvSpPr>
        <p:spPr>
          <a:xfrm>
            <a:off x="2402026" y="1729986"/>
            <a:ext cx="6096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Trip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19114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L -0.0382 -0.00093 C -0.03872 -0.00093 -0.03924 -0.00139 -0.03959 -0.00139 C -0.04219 -0.00139 -0.04445 -0.00093 -0.04688 -0.00093 L -0.09792 -0.00046 C -0.1198 0.00324 -0.10174 0.00046 -0.15278 0 C -0.15365 0 -0.16112 -0.00069 -0.16216 -0.00093 C -0.1632 -0.00093 -0.16407 -0.00162 -0.16494 -0.00185 C -0.16667 -0.00208 -0.16841 -0.00208 -0.17014 -0.00231 C -0.17119 -0.00231 -0.17205 -0.00255 -0.17292 -0.00278 C -0.17674 -0.00301 -0.17882 -0.00301 -0.1823 -0.0037 C -0.18299 -0.0037 -0.18369 -0.00394 -0.18438 -0.00417 C -0.18542 -0.00417 -0.18629 -0.0044 -0.18716 -0.00463 C -0.18803 -0.00463 -0.18889 -0.00486 -0.18959 -0.00509 C -0.19115 -0.00509 -0.19271 -0.00532 -0.1941 -0.00556 C -0.19514 -0.00579 -0.19601 -0.00625 -0.19688 -0.00648 C -0.19792 -0.00671 -0.19896 -0.00671 -0.2 -0.00694 C -0.20087 -0.00694 -0.20174 -0.00718 -0.20244 -0.00741 C -0.20417 -0.00741 -0.20573 -0.00764 -0.2073 -0.00787 L -0.21146 -0.00833 C -0.21268 -0.00856 -0.21407 -0.00833 -0.21494 -0.00926 C -0.21858 -0.01227 -0.21303 -0.00741 -0.21737 -0.01111 C -0.22049 -0.01343 -0.21841 -0.0125 -0.22049 -0.01343 C -0.22084 -0.01389 -0.22101 -0.01435 -0.22119 -0.01481 C -0.22153 -0.01528 -0.22205 -0.01551 -0.22223 -0.0162 C -0.22275 -0.0169 -0.22292 -0.01759 -0.22327 -0.01852 C -0.22379 -0.01944 -0.22431 -0.02014 -0.22466 -0.0213 C -0.225 -0.02176 -0.22518 -0.02245 -0.22535 -0.02315 C -0.22605 -0.02431 -0.22691 -0.02569 -0.22744 -0.02685 C -0.22813 -0.03032 -0.22744 -0.02685 -0.22882 -0.03102 C -0.22917 -0.03194 -0.22952 -0.0338 -0.22952 -0.03472 C -0.22969 -0.03565 -0.22987 -0.03657 -0.22987 -0.0375 C -0.23004 -0.05995 -0.23004 -0.08241 -0.23021 -0.10509 C -0.23021 -0.10556 -0.23056 -0.10602 -0.23056 -0.10648 C -0.23091 -0.10764 -0.23125 -0.1088 -0.23125 -0.11019 C -0.23178 -0.11412 -0.2316 -0.11204 -0.23195 -0.11667 C -0.2323 -0.12639 -0.23247 -0.13611 -0.23264 -0.14583 C -0.23316 -0.16088 -0.23299 -0.14213 -0.23299 -0.15625 " pathEditMode="relative" ptsTypes="AAAAAAAAAAAAAAAAAAAAAAAAAAAAAAAAAAAAAAA">
                                      <p:cBhvr>
                                        <p:cTn id="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 tmFilter="0, 0; .2, .5; .8, .5; 1, 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3" dur="250" autoRev="1" fill="hold"/>
                                        <p:tgtEl>
                                          <p:spTgt spid="4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0" presetClass="path" presetSubtype="0" accel="50000" decel="5000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139 0.0007 0.00312 0.00093 0.00451 0.00232 C 0.00486 0.00255 0.00503 0.00278 0.00555 0.00324 C 0.00573 0.00324 0.00625 0.00347 0.0066 0.0037 C 0.00712 0.00394 0.00764 0.00417 0.00833 0.00463 C 0.00868 0.00486 0.00885 0.00509 0.00937 0.00556 C 0.00989 0.00579 0.01042 0.00602 0.01111 0.00648 C 0.01232 0.00741 0.0125 0.00833 0.01389 0.00926 C 0.01632 0.01088 0.01302 0.00764 0.01667 0.01111 C 0.02205 0.01597 0.01528 0.01042 0.01979 0.01389 C 0.02014 0.01412 0.02031 0.01458 0.02083 0.01482 C 0.02135 0.01505 0.02222 0.01528 0.02292 0.01574 C 0.02361 0.0162 0.02413 0.0169 0.025 0.01759 C 0.02535 0.01783 0.02587 0.01806 0.02639 0.01852 C 0.02673 0.01875 0.02691 0.01898 0.02743 0.01945 C 0.02847 0.02014 0.02847 0.01945 0.02986 0.02037 C 0.03437 0.02269 0.03073 0.02153 0.03437 0.02269 C 0.03524 0.02315 0.03611 0.02384 0.03715 0.02454 C 0.03819 0.025 0.03958 0.02546 0.04062 0.02639 C 0.04097 0.02662 0.04114 0.02708 0.04167 0.02732 C 0.04219 0.02755 0.04305 0.02778 0.04375 0.02824 C 0.04479 0.02894 0.04566 0.03009 0.04687 0.03102 C 0.04722 0.03125 0.04774 0.03102 0.04826 0.03148 C 0.04896 0.03171 0.04948 0.03241 0.05035 0.03287 C 0.05104 0.03333 0.05191 0.03357 0.05278 0.03426 C 0.05312 0.03449 0.05364 0.03519 0.05417 0.03565 C 0.05469 0.03611 0.05521 0.03658 0.0559 0.03704 C 0.05868 0.03889 0.05642 0.03658 0.05937 0.03935 C 0.06267 0.04213 0.06076 0.04074 0.06389 0.04398 C 0.06406 0.04421 0.06441 0.04445 0.06493 0.04491 C 0.06753 0.04699 0.06684 0.04653 0.06979 0.04815 C 0.06996 0.04861 0.07014 0.04908 0.07048 0.04954 C 0.07153 0.05093 0.07569 0.05394 0.07604 0.05417 C 0.07639 0.0544 0.07656 0.05463 0.07708 0.05509 C 0.07726 0.05509 0.07778 0.05509 0.07812 0.05556 C 0.07882 0.05602 0.07934 0.05671 0.08021 0.05741 C 0.08073 0.05787 0.08125 0.05833 0.08194 0.0588 L 0.08542 0.06158 C 0.08594 0.06204 0.08646 0.0625 0.08715 0.06296 C 0.08871 0.06366 0.08906 0.06366 0.09062 0.06482 C 0.09097 0.06505 0.09114 0.06551 0.09167 0.06574 C 0.09305 0.06644 0.09271 0.06574 0.0941 0.06667 C 0.09444 0.0669 0.09462 0.06713 0.09514 0.06759 C 0.09566 0.06783 0.09618 0.06806 0.09687 0.06852 C 0.09757 0.06898 0.09809 0.06968 0.09896 0.07037 C 0.09965 0.07083 0.10035 0.07107 0.10104 0.07176 C 0.10191 0.07245 0.10295 0.07338 0.10417 0.07408 C 0.10451 0.07408 0.10503 0.07431 0.10555 0.07454 C 0.10729 0.07616 0.10573 0.07477 0.10833 0.07639 C 0.10868 0.07662 0.1092 0.07685 0.10972 0.07732 C 0.10989 0.07732 0.11042 0.07755 0.11076 0.07778 C 0.11146 0.07801 0.11215 0.07847 0.11285 0.07917 C 0.11319 0.0794 0.11337 0.07986 0.11389 0.08009 C 0.11458 0.08033 0.11545 0.08056 0.11632 0.08102 C 0.11667 0.08102 0.11719 0.08102 0.11771 0.08148 C 0.1191 0.08218 0.12048 0.08333 0.12187 0.08426 C 0.12222 0.08449 0.12274 0.08472 0.12326 0.08519 L 0.125 0.08611 C 0.12535 0.08658 0.12552 0.08704 0.12604 0.0875 C 0.12656 0.08796 0.12743 0.08796 0.12812 0.08843 C 0.12864 0.08866 0.12917 0.08889 0.12986 0.08935 C 0.1316 0.09051 0.13368 0.09213 0.13576 0.09306 C 0.13646 0.09329 0.13732 0.09352 0.13819 0.09398 C 0.13906 0.09421 0.13993 0.09445 0.14097 0.09491 C 0.14167 0.09514 0.14236 0.09537 0.14305 0.09583 C 0.14496 0.09676 0.1441 0.0963 0.14583 0.09722 C 0.14618 0.09699 0.14653 0.09699 0.14687 0.09676 C 0.14722 0.09607 0.14722 0.09537 0.14757 0.09491 C 0.14774 0.09398 0.14809 0.09236 0.14826 0.09167 C 0.14826 0.09074 0.14844 0.09005 0.14861 0.08935 C 0.14878 0.0882 0.14913 0.0875 0.1493 0.08658 C 0.1493 0.08565 0.14948 0.08449 0.14965 0.0838 C 0.15052 0.07662 0.1493 0.08681 0.15035 0.0787 C 0.15035 0.07523 0.15052 0.07176 0.15069 0.06852 C 0.15069 0.06597 0.15104 0.06343 0.15104 0.06111 C 0.15104 0.05023 0.15087 0.03958 0.15069 0.02917 C 0.15052 0.02616 0.15035 0.02338 0.15035 0.02083 C 0.15 0.0132 0.15017 0.01574 0.14965 0.01065 C 0.14878 -0.01458 0.14965 0.01644 0.14965 -0.01944 C 0.14965 -0.02778 0.14948 -0.03588 0.1493 -0.04398 C 0.14913 -0.04467 0.14896 -0.04537 0.14896 -0.04537 " pathEditMode="relative" ptsTypes="AAAAAAAAAAAAAAAAAAAAAAAAAAAAAAAAAAAAAAAAAAAAAAAAAAAAAAAAAAAAAAAAAAAAAAAAAAAAAAAAAA">
                                      <p:cBhvr>
                                        <p:cTn id="59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500"/>
                            </p:stCondLst>
                            <p:childTnLst>
                              <p:par>
                                <p:cTn id="6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500"/>
                            </p:stCondLst>
                            <p:childTnLst>
                              <p:par>
                                <p:cTn id="8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4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2586 0.02685 0.00052 0.00116 0.01979 0.01944 C 0.02257 0.02199 0.02517 0.025 0.02812 0.02778 C 0.03489 0.0338 0.03055 0.02662 0.03958 0.03611 C 0.04045 0.03704 0.04132 0.03773 0.04218 0.03889 C 0.04271 0.03935 0.04305 0.04028 0.04375 0.04074 C 0.05382 0.04884 0.04757 0.04305 0.05468 0.04768 C 0.05694 0.0493 0.05659 0.05046 0.05937 0.05278 C 0.06232 0.05509 0.06545 0.05717 0.06875 0.0588 C 0.06961 0.05926 0.07031 0.05995 0.07135 0.06018 C 0.07205 0.06065 0.07309 0.06065 0.07396 0.06111 C 0.07708 0.06296 0.07986 0.06551 0.08333 0.06667 C 0.08975 0.06875 0.08159 0.06597 0.08698 0.06805 C 0.08871 0.06875 0.0908 0.06921 0.09271 0.06991 C 0.09323 0.07014 0.09375 0.07037 0.09427 0.07083 C 0.09514 0.0713 0.09583 0.07222 0.09687 0.07268 C 0.09826 0.07361 0.1 0.07407 0.10156 0.075 C 0.1026 0.07546 0.10347 0.07639 0.10468 0.07685 C 0.10642 0.07778 0.1085 0.07824 0.11041 0.07917 C 0.11753 0.08194 0.11024 0.0794 0.11562 0.08102 C 0.11666 0.08194 0.11753 0.08264 0.11875 0.08333 C 0.11909 0.08356 0.11979 0.08356 0.12031 0.0838 C 0.12083 0.08426 0.12118 0.08495 0.12187 0.08518 C 0.12291 0.08588 0.1243 0.08611 0.12552 0.08657 C 0.12621 0.0875 0.12673 0.08819 0.1276 0.08889 C 0.12899 0.09005 0.12968 0.09028 0.13125 0.09074 C 0.13177 0.0912 0.13211 0.0919 0.13281 0.09213 C 0.13333 0.09259 0.1342 0.09236 0.13489 0.09305 C 0.13541 0.09352 0.13576 0.09444 0.13646 0.09491 C 0.13802 0.09676 0.13975 0.09838 0.14166 0.1 C 0.14253 0.10092 0.14357 0.10208 0.14479 0.10278 C 0.14583 0.10324 0.14687 0.10347 0.14791 0.10417 C 0.15434 0.10741 0.14652 0.10393 0.15156 0.10625 C 0.15225 0.10463 0.15312 0.10347 0.15364 0.10185 C 0.15625 0.09282 0.15573 0.08981 0.15625 0.07963 C 0.15642 0.07523 0.15659 0.07037 0.15677 0.06574 C 0.15694 0.05324 0.15694 0.04028 0.15729 0.02778 C 0.15729 0.02639 0.15746 0.02523 0.15781 0.02407 C 0.15833 0.02014 0.15833 0.02245 0.15885 0.01713 C 0.15902 0.01528 0.1592 0.01319 0.15937 0.01111 C 0.15972 0.0044 0.16041 -0.00926 0.16041 -0.00926 C 0.16024 -0.01574 0.16024 -0.02269 0.15989 -0.02917 C 0.15972 -0.03125 0.15885 -0.03472 0.15885 -0.03472 " pathEditMode="relative" ptsTypes="AAAAAAAAAAAAAAAAAAAAAAAAAAAAAAAAAAAAAAAAAAAA">
                                      <p:cBhvr>
                                        <p:cTn id="117" dur="2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19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500"/>
                            </p:stCondLst>
                            <p:childTnLst>
                              <p:par>
                                <p:cTn id="13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000"/>
                            </p:stCondLst>
                            <p:childTnLst>
                              <p:par>
                                <p:cTn id="13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017 0.00185 0.00034 0.00393 0.00052 0.00602 C 0.00139 0.02106 0.00017 0.01435 0.00156 0.02129 C 0.00382 0.06852 0.00295 0.04282 0.00208 0.12685 C 0.00208 0.12986 0.00173 0.13287 0.00156 0.13588 C 0.00139 0.13703 0.00121 0.13819 0.00104 0.13935 C 0.00069 0.14097 0.00034 0.14236 -0.00052 0.14352 C -0.00104 0.14421 -0.00156 0.14444 -0.00209 0.1449 C -0.00243 0.1456 -0.00261 0.14652 -0.00313 0.14699 C -0.00608 0.15046 -0.00677 0.15 -0.01042 0.15115 C -0.01111 0.15139 -0.01181 0.15185 -0.0125 0.15185 C -0.01337 0.15208 -0.01424 0.15231 -0.01511 0.15254 C -0.01563 0.15277 -0.01615 0.15324 -0.01667 0.15324 C -0.01806 0.1537 -0.02222 0.15439 -0.02344 0.15463 C -0.02952 0.15787 -0.025 0.15602 -0.03698 0.15671 L -0.04584 0.1574 C -0.04809 0.15764 -0.05295 0.15833 -0.05521 0.15879 C -0.05625 0.15902 -0.05729 0.15926 -0.05834 0.15949 C -0.05972 0.15972 -0.06111 0.15995 -0.0625 0.16018 C -0.06354 0.16041 -0.06459 0.16088 -0.06563 0.16088 C -0.06788 0.16134 -0.07014 0.16134 -0.0724 0.16157 C -0.07448 0.16203 -0.07656 0.1625 -0.07865 0.16296 C -0.08091 0.16365 -0.08212 0.16389 -0.08438 0.16435 C -0.08906 0.16527 -0.08993 0.16527 -0.09531 0.16574 C -0.09636 0.16597 -0.0974 0.16643 -0.09844 0.16643 C -0.10209 0.16713 -0.10591 0.16689 -0.10938 0.16782 C -0.11216 0.16852 -0.11493 0.16944 -0.11771 0.1699 L -0.12865 0.17199 C -0.12986 0.17222 -0.13108 0.17245 -0.13229 0.17268 C -0.13316 0.17291 -0.13403 0.17338 -0.1349 0.17338 C -0.13646 0.17384 -0.13802 0.17384 -0.13959 0.17407 C -0.1408 0.1743 -0.14202 0.17453 -0.14323 0.17477 L -0.1474 0.17546 C -0.14966 0.17592 -0.15209 0.17639 -0.15417 0.17685 C -0.15504 0.17708 -0.15591 0.17731 -0.15677 0.17754 C -0.15781 0.17777 -0.15886 0.17801 -0.1599 0.17824 C -0.16094 0.17847 -0.16181 0.1787 -0.1625 0.17893 C -0.16337 0.17916 -0.16389 0.17963 -0.16459 0.17963 C -0.16511 0.17986 -0.16563 0.17963 -0.16615 0.17963 " pathEditMode="relative" ptsTypes="AAAAAAAAAAAAAAAAAAAAAAAAAAAAAAAAAAAAAAAA">
                                      <p:cBhvr>
                                        <p:cTn id="136" dur="2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3000"/>
                            </p:stCondLst>
                            <p:childTnLst>
                              <p:par>
                                <p:cTn id="138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500"/>
                            </p:stCondLst>
                            <p:childTnLst>
                              <p:par>
                                <p:cTn id="14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1" grpId="2" animBg="1"/>
      <p:bldP spid="62" grpId="0" animBg="1"/>
      <p:bldP spid="62" grpId="2" animBg="1"/>
      <p:bldP spid="62" grpId="3" animBg="1"/>
      <p:bldP spid="63" grpId="0" animBg="1"/>
      <p:bldP spid="63" grpId="1" animBg="1"/>
      <p:bldP spid="63" grpId="2" animBg="1"/>
      <p:bldP spid="64" grpId="0" animBg="1"/>
      <p:bldP spid="64" grpId="1" animBg="1"/>
      <p:bldP spid="64" grpId="2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Modify data is more dangerous than modify actual power consumption</a:t>
            </a:r>
          </a:p>
          <a:p>
            <a:pPr lvl="1"/>
            <a:r>
              <a:rPr lang="en-US" dirty="0" smtClean="0"/>
              <a:t>Modified data confuses the control center</a:t>
            </a:r>
          </a:p>
          <a:p>
            <a:pPr lvl="1"/>
            <a:r>
              <a:rPr lang="en-US" dirty="0" smtClean="0"/>
              <a:t>Data-centric attacks are more dangerous than physical sabotage</a:t>
            </a:r>
          </a:p>
          <a:p>
            <a:r>
              <a:rPr lang="en-US" dirty="0" smtClean="0"/>
              <a:t>Protecting message authenticity is more important than protecting smart meter</a:t>
            </a:r>
          </a:p>
          <a:p>
            <a:pPr lvl="1"/>
            <a:r>
              <a:rPr lang="en-US" dirty="0" smtClean="0"/>
              <a:t>More effort on authenticate message and detect bad data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6" name="Picture 2" descr="https://encrypted-tbn3.gstatic.com/images?q=tbn:ANd9GcT6Ii20QxKKh2g3W32Q7d8AuQ83CHeQCu4oV7fI2nl-ey6hfZ_J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53000"/>
            <a:ext cx="1828800" cy="14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7108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26179"/>
            <a:ext cx="5046932" cy="41270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dirty="0" smtClean="0"/>
              <a:t>Overheard and Modified Message</a:t>
            </a:r>
            <a:endParaRPr lang="en-US" sz="3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31" y="1371600"/>
            <a:ext cx="3012717" cy="21691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132" y="3689702"/>
            <a:ext cx="3012717" cy="216915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67000" y="5334054"/>
            <a:ext cx="2181780" cy="409007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71601" y="2325013"/>
            <a:ext cx="1219199" cy="494387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1009651" y="2209800"/>
            <a:ext cx="571499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900" dirty="0" smtClean="0"/>
              <a:t>Over</a:t>
            </a:r>
          </a:p>
          <a:p>
            <a:r>
              <a:rPr lang="en-US" sz="900" dirty="0" smtClean="0"/>
              <a:t>Current</a:t>
            </a:r>
            <a:endParaRPr lang="en-US" sz="900" dirty="0"/>
          </a:p>
        </p:txBody>
      </p:sp>
      <p:grpSp>
        <p:nvGrpSpPr>
          <p:cNvPr id="34" name="Group 33"/>
          <p:cNvGrpSpPr/>
          <p:nvPr/>
        </p:nvGrpSpPr>
        <p:grpSpPr>
          <a:xfrm>
            <a:off x="5943600" y="1524000"/>
            <a:ext cx="990600" cy="1828800"/>
            <a:chOff x="5943600" y="1524000"/>
            <a:chExt cx="990600" cy="1828800"/>
          </a:xfrm>
        </p:grpSpPr>
        <p:cxnSp>
          <p:nvCxnSpPr>
            <p:cNvPr id="27" name="Straight Connector 26"/>
            <p:cNvCxnSpPr/>
            <p:nvPr/>
          </p:nvCxnSpPr>
          <p:spPr bwMode="auto">
            <a:xfrm flipV="1">
              <a:off x="6934200" y="1524000"/>
              <a:ext cx="0" cy="1828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9" name="TextBox 28"/>
            <p:cNvSpPr txBox="1"/>
            <p:nvPr/>
          </p:nvSpPr>
          <p:spPr>
            <a:xfrm>
              <a:off x="5943600" y="1524000"/>
              <a:ext cx="990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Overcurrent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7341919" y="1524000"/>
            <a:ext cx="533399" cy="1828800"/>
            <a:chOff x="7341919" y="1524000"/>
            <a:chExt cx="533399" cy="1828800"/>
          </a:xfrm>
        </p:grpSpPr>
        <p:cxnSp>
          <p:nvCxnSpPr>
            <p:cNvPr id="30" name="Straight Connector 29"/>
            <p:cNvCxnSpPr/>
            <p:nvPr/>
          </p:nvCxnSpPr>
          <p:spPr bwMode="auto">
            <a:xfrm flipV="1">
              <a:off x="7848600" y="1524000"/>
              <a:ext cx="0" cy="1828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1" name="TextBox 30"/>
            <p:cNvSpPr txBox="1"/>
            <p:nvPr/>
          </p:nvSpPr>
          <p:spPr>
            <a:xfrm>
              <a:off x="7341919" y="1524000"/>
              <a:ext cx="53339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Fault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34200" y="3823331"/>
            <a:ext cx="1286577" cy="1865349"/>
            <a:chOff x="6934200" y="3823331"/>
            <a:chExt cx="1286577" cy="1865349"/>
          </a:xfrm>
        </p:grpSpPr>
        <p:cxnSp>
          <p:nvCxnSpPr>
            <p:cNvPr id="32" name="Straight Connector 31"/>
            <p:cNvCxnSpPr/>
            <p:nvPr/>
          </p:nvCxnSpPr>
          <p:spPr bwMode="auto">
            <a:xfrm flipV="1">
              <a:off x="7010489" y="3859880"/>
              <a:ext cx="0" cy="1828800"/>
            </a:xfrm>
            <a:prstGeom prst="line">
              <a:avLst/>
            </a:prstGeom>
            <a:solidFill>
              <a:schemeClr val="accent1"/>
            </a:solidFill>
            <a:ln w="1270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3" name="TextBox 32"/>
            <p:cNvSpPr txBox="1"/>
            <p:nvPr/>
          </p:nvSpPr>
          <p:spPr>
            <a:xfrm>
              <a:off x="6934200" y="3823331"/>
              <a:ext cx="128657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rgbClr val="FF0000"/>
                  </a:solidFill>
                </a:rPr>
                <a:t>Circuit breaker tripped</a:t>
              </a:r>
              <a:endParaRPr lang="en-US" sz="1200" dirty="0">
                <a:solidFill>
                  <a:srgbClr val="FF0000"/>
                </a:solidFill>
              </a:endParaRPr>
            </a:p>
          </p:txBody>
        </p:sp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90800" y="2288846"/>
            <a:ext cx="199952" cy="566719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2548891" y="1979714"/>
            <a:ext cx="575309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Trip 4</a:t>
            </a:r>
            <a:endParaRPr lang="en-US" sz="1100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90752" y="2448028"/>
            <a:ext cx="1559660" cy="388487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48184" y="2787650"/>
            <a:ext cx="485185" cy="22265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906944" y="2945033"/>
            <a:ext cx="1520694" cy="23628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215443" y="2847777"/>
            <a:ext cx="575309" cy="26161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Trip 3</a:t>
            </a:r>
            <a:endParaRPr lang="en-US" sz="1100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103112" y="4141991"/>
            <a:ext cx="376822" cy="50242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24692" y="5283996"/>
            <a:ext cx="1591105" cy="48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335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-0.00023 L 0.00017 -0.00023 C 0.00156 0.0007 0.0033 0.00093 0.00451 0.00232 C 0.00486 0.00255 0.00521 0.00301 0.00555 0.00324 C 0.00659 0.00394 0.00764 0.00417 0.00868 0.00463 C 0.00937 0.0051 0.00989 0.00533 0.01059 0.00579 C 0.01076 0.00579 0.01111 0.00579 0.01128 0.00602 C 0.01336 0.00718 0.01527 0.0088 0.01736 0.00973 C 0.01944 0.01088 0.02152 0.01158 0.02361 0.01297 C 0.02482 0.01366 0.02586 0.01482 0.02725 0.01528 C 0.02864 0.01598 0.03003 0.01621 0.03142 0.01713 C 0.03229 0.0176 0.03316 0.01852 0.0342 0.01875 C 0.04271 0.02269 0.03489 0.01829 0.04097 0.02153 C 0.04184 0.02199 0.04253 0.02246 0.0434 0.02292 C 0.04444 0.02362 0.04531 0.02454 0.04652 0.025 C 0.04739 0.0257 0.04861 0.02593 0.04965 0.02639 C 0.05017 0.02686 0.05086 0.02686 0.05139 0.02709 C 0.05208 0.02755 0.05277 0.02824 0.05347 0.02848 C 0.05382 0.02871 0.05416 0.02871 0.05451 0.02894 C 0.05538 0.02917 0.05607 0.02917 0.05694 0.02963 C 0.05764 0.02987 0.0585 0.03056 0.0592 0.03102 C 0.06267 0.03287 0.0618 0.03241 0.06441 0.03311 C 0.06475 0.03334 0.0651 0.03357 0.06545 0.0338 C 0.06597 0.03403 0.06684 0.03426 0.06736 0.03449 C 0.0717 0.03797 0.06614 0.0338 0.06961 0.03588 C 0.07083 0.03658 0.07205 0.0375 0.07326 0.0382 C 0.07378 0.03866 0.07517 0.03912 0.07569 0.03959 C 0.07604 0.04005 0.07656 0.04074 0.07691 0.04098 C 0.07743 0.04144 0.07795 0.04167 0.07847 0.04213 C 0.07882 0.04213 0.07899 0.04213 0.07934 0.04237 C 0.08368 0.04561 0.08125 0.04491 0.08402 0.04561 C 0.08437 0.04584 0.08489 0.04607 0.08524 0.0463 C 0.08559 0.04653 0.08593 0.04676 0.08628 0.04699 C 0.08732 0.04746 0.08941 0.04838 0.08941 0.04838 C 0.08975 0.04862 0.0901 0.04908 0.09045 0.04931 C 0.09132 0.05 0.09236 0.05047 0.09305 0.05116 C 0.09409 0.05209 0.09357 0.05162 0.09461 0.05209 C 0.09618 0.05394 0.09479 0.05255 0.09757 0.05463 C 0.09774 0.05463 0.09809 0.0551 0.09826 0.05533 C 0.09878 0.05556 0.09913 0.05556 0.09965 0.05602 C 0.10052 0.05649 0.10121 0.05718 0.10225 0.05764 C 0.10295 0.05811 0.10382 0.05834 0.10451 0.0588 C 0.10538 0.05926 0.10607 0.05949 0.10694 0.06019 C 0.10764 0.06065 0.1085 0.06112 0.1092 0.06181 C 0.10955 0.06204 0.10972 0.06227 0.11007 0.0625 C 0.11041 0.06274 0.11093 0.06274 0.11128 0.06297 C 0.11163 0.06297 0.11198 0.0632 0.11232 0.0632 C 0.11284 0.06366 0.11319 0.06389 0.11371 0.06436 C 0.11406 0.06436 0.11441 0.06436 0.11475 0.06459 C 0.11493 0.06459 0.11527 0.06482 0.11545 0.06505 C 0.11736 0.06644 0.1151 0.06459 0.11753 0.06644 C 0.11788 0.06644 0.11805 0.0669 0.1184 0.06713 C 0.12083 0.06852 0.11909 0.06713 0.121 0.06806 C 0.12187 0.06852 0.12274 0.06922 0.12361 0.06945 C 0.12396 0.06968 0.12448 0.06968 0.12482 0.06991 C 0.12517 0.06991 0.12534 0.07014 0.12569 0.07014 C 0.12621 0.07037 0.12691 0.07037 0.12743 0.07061 C 0.12951 0.0713 0.12708 0.07014 0.12899 0.07153 C 0.12934 0.07176 0.12951 0.07176 0.12986 0.07199 C 0.13003 0.07176 0.13038 0.07176 0.13055 0.07153 C 0.13194 0.07037 0.13142 0.07061 0.13194 0.06922 C 0.13316 0.06551 0.13194 0.06991 0.13264 0.06644 C 0.13281 0.06574 0.13316 0.06505 0.13316 0.06436 C 0.13333 0.06343 0.13333 0.06227 0.13368 0.06158 C 0.13385 0.06112 0.1342 0.06088 0.1342 0.06042 C 0.13437 0.06019 0.13437 0.05973 0.13455 0.05949 C 0.13472 0.05903 0.13489 0.05857 0.13507 0.05811 C 0.13507 0.05741 0.13524 0.05695 0.13524 0.05625 C 0.13541 0.05602 0.13541 0.05556 0.13559 0.05533 C 0.13646 0.05116 0.13576 0.05417 0.13628 0.05186 C 0.13698 0.04537 0.13628 0.05139 0.13715 0.04653 C 0.13767 0.04329 0.13732 0.04468 0.13819 0.04237 C 0.13906 0.03774 0.13819 0.04144 0.13923 0.03797 C 0.1401 0.03473 0.13941 0.03681 0.14027 0.03449 C 0.14027 0.0338 0.14045 0.03311 0.14045 0.03241 C 0.1408 0.03149 0.14114 0.0301 0.14149 0.02917 C 0.14166 0.02778 0.14218 0.02223 0.14236 0.0213 L 0.14288 0.01922 C 0.14305 0.0169 0.14323 0.01412 0.14357 0.01181 C 0.14409 0.00973 0.14496 0.00787 0.14514 0.00579 C 0.14531 0.0044 0.14548 0.00301 0.14566 0.00186 C 0.146 0.00024 0.1467 -0.00115 0.14705 -0.00254 C 0.14705 -0.00301 0.14722 -0.00347 0.14722 -0.00393 C 0.14774 -0.00578 0.14826 -0.00694 0.14878 -0.00856 C 0.15017 -0.01574 0.14826 -0.00625 0.15069 -0.01481 C 0.1526 -0.02152 0.15069 -0.01481 0.15191 -0.01898 C 0.15225 -0.01944 0.15225 -0.02013 0.15243 -0.0206 C 0.1526 -0.02106 0.1526 -0.02129 0.15277 -0.02176 C 0.15295 -0.02222 0.1533 -0.02291 0.15347 -0.02338 C 0.15364 -0.0243 0.15382 -0.025 0.15399 -0.02592 C 0.15416 -0.02638 0.15451 -0.02708 0.15451 -0.02754 C 0.15486 -0.02939 0.15503 -0.03356 0.15503 -0.03495 C 0.15521 -0.03588 0.15555 -0.03773 0.15555 -0.03773 C 0.15625 -0.0449 0.15555 -0.03588 0.15607 -0.0456 C 0.15625 -0.04629 0.15642 -0.04907 0.15659 -0.05023 C 0.15677 -0.05046 0.15694 -0.05092 0.15711 -0.05115 C 0.15729 -0.05162 0.15729 -0.05185 0.15746 -0.05231 C 0.15798 -0.0537 0.15798 -0.05324 0.15816 -0.05463 C 0.15833 -0.05463 0.15816 -0.05486 0.15816 -0.05486 " pathEditMode="relative" ptsTypes="AAAAAAAAAAAAAAAAAAAAAAAAAAAAAAAAAAAAAAAAAAAAAAAAAAAAAAAAAAAAAAAAAAAAAAAAAAAAAAAAAAAAAAAAAAAAAAAAAAA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11111E-6 L -0.03437 0.12569 " pathEditMode="relative" rAng="0" ptsTypes="AA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19" y="62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7.40741E-7 L 0.22813 0.03495 " pathEditMode="relative" rAng="0" ptsTypes="AA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06" y="173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500"/>
                            </p:stCondLst>
                            <p:childTnLst>
                              <p:par>
                                <p:cTn id="85" presetID="14" presetClass="exit" presetSubtype="1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 tmFilter="0, 0; .2, .5; .8, .5; 1, 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250" autoRev="1" fill="hold"/>
                                        <p:tgtEl>
                                          <p:spTgt spid="3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 tmFilter="0, 0; .2, .5; .8, .5; 1, 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5" dur="250" autoRev="1" fill="hold"/>
                                        <p:tgtEl>
                                          <p:spTgt spid="4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1" grpId="1" animBg="1"/>
      <p:bldP spid="21" grpId="2" animBg="1"/>
      <p:bldP spid="22" grpId="0" animBg="1"/>
      <p:bldP spid="22" grpId="1" animBg="1"/>
      <p:bldP spid="22" grpId="2" animBg="1"/>
      <p:bldP spid="23" grpId="0" animBg="1"/>
      <p:bldP spid="23" grpId="1" animBg="1"/>
      <p:bldP spid="23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Problem Statement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Greenbench</a:t>
            </a:r>
            <a:r>
              <a:rPr lang="en-US" dirty="0" smtClean="0"/>
              <a:t>: the Cross </a:t>
            </a:r>
            <a:r>
              <a:rPr lang="en-US" dirty="0"/>
              <a:t>D</a:t>
            </a:r>
            <a:r>
              <a:rPr lang="en-US" dirty="0" smtClean="0"/>
              <a:t>omain </a:t>
            </a:r>
            <a:r>
              <a:rPr lang="en-US" dirty="0"/>
              <a:t>B</a:t>
            </a:r>
            <a:r>
              <a:rPr lang="en-US" dirty="0" smtClean="0"/>
              <a:t>enchmark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Data-Centric Attacks Simulation and Evaluation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379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Simulation Result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27926"/>
            <a:ext cx="3733800" cy="2845986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0" y="1521576"/>
            <a:ext cx="3775150" cy="28523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0100" y="4801221"/>
            <a:ext cx="6781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Fault propagate and causes cascading failure</a:t>
            </a:r>
          </a:p>
          <a:p>
            <a:r>
              <a:rPr lang="en-US" dirty="0"/>
              <a:t>o</a:t>
            </a:r>
            <a:r>
              <a:rPr lang="en-US" dirty="0" smtClean="0"/>
              <a:t>n other sections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04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Composite attack is much more dangerous than any single attack</a:t>
            </a:r>
          </a:p>
          <a:p>
            <a:pPr lvl="1"/>
            <a:endParaRPr lang="en-US" dirty="0"/>
          </a:p>
          <a:p>
            <a:r>
              <a:rPr lang="en-US" dirty="0" smtClean="0"/>
              <a:t>Extra effort on making combination harder</a:t>
            </a:r>
          </a:p>
          <a:p>
            <a:pPr lvl="1"/>
            <a:r>
              <a:rPr lang="en-US" dirty="0" smtClean="0"/>
              <a:t>Different login/</a:t>
            </a:r>
            <a:r>
              <a:rPr lang="en-US" dirty="0" err="1" smtClean="0"/>
              <a:t>passwd</a:t>
            </a:r>
            <a:r>
              <a:rPr lang="en-US" dirty="0" smtClean="0"/>
              <a:t> on different devices</a:t>
            </a:r>
          </a:p>
          <a:p>
            <a:pPr lvl="2"/>
            <a:r>
              <a:rPr lang="en-US" dirty="0" smtClean="0"/>
              <a:t>Trivial? NO!</a:t>
            </a:r>
          </a:p>
          <a:p>
            <a:pPr lvl="1"/>
            <a:r>
              <a:rPr lang="en-US" dirty="0" smtClean="0"/>
              <a:t>Hierarchical security policy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5" name="Picture 2" descr="http://img.breakingmuscle.com/sites/default/files/imagecache/full_width/images/bydate/20130612/shutterstock15904324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8167" y1="31172" x2="29000" y2="74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943600" y="4601145"/>
            <a:ext cx="2578735" cy="1723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771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Greenbench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System Framework and Design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Delayed and Distorted Data-Centric Attacks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787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built </a:t>
            </a:r>
            <a:r>
              <a:rPr lang="en-US" sz="2400" dirty="0" err="1" smtClean="0"/>
              <a:t>Greenbench</a:t>
            </a:r>
            <a:r>
              <a:rPr lang="en-US" sz="2400" dirty="0" smtClean="0"/>
              <a:t>, the cross domain simulation platform for smart grid cyber security simulation and evaluation.</a:t>
            </a:r>
          </a:p>
          <a:p>
            <a:endParaRPr lang="en-US" sz="2400" dirty="0"/>
          </a:p>
          <a:p>
            <a:r>
              <a:rPr lang="en-US" sz="2400" dirty="0" smtClean="0"/>
              <a:t>Based on </a:t>
            </a:r>
            <a:r>
              <a:rPr lang="en-US" sz="2400" dirty="0" err="1" smtClean="0"/>
              <a:t>Greenbench</a:t>
            </a:r>
            <a:r>
              <a:rPr lang="en-US" sz="2400" dirty="0" smtClean="0"/>
              <a:t>, we use case studies to carry out evaluation of existing security issues and drew in-depth observations.</a:t>
            </a: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23</a:t>
            </a:fld>
            <a:endParaRPr lang="en-US"/>
          </a:p>
        </p:txBody>
      </p:sp>
      <p:pic>
        <p:nvPicPr>
          <p:cNvPr id="33794" name="Picture 2" descr="http://www.smartgridnews.com/artman/uploads/1/wind_turbine_green_lightbulb_idea_550x220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73" r="9420"/>
          <a:stretch/>
        </p:blipFill>
        <p:spPr bwMode="auto">
          <a:xfrm>
            <a:off x="5257800" y="4224895"/>
            <a:ext cx="2743201" cy="1334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http://www.bibekbarta.info/wp-content/uploads/2013/10/air-pollution-4564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555" b="99821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846"/>
          <a:stretch/>
        </p:blipFill>
        <p:spPr bwMode="auto">
          <a:xfrm>
            <a:off x="533401" y="4774112"/>
            <a:ext cx="2514600" cy="1509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802" name="Picture 10" descr="http://www.slidegeeks.com/pics/tpl/l/r/red_and_green_arrow_travel_powerpoint_templates_and_powerpoint_backgrounds_0411_titl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75000" l="0" r="88036">
                        <a14:foregroundMark x1="35714" y1="14048" x2="35714" y2="14048"/>
                        <a14:foregroundMark x1="33750" y1="5952" x2="44821" y2="72857"/>
                        <a14:foregroundMark x1="38929" y1="28810" x2="80357" y2="12143"/>
                        <a14:foregroundMark x1="71964" y1="7857" x2="71964" y2="7857"/>
                        <a14:foregroundMark x1="67500" y1="6905" x2="67500" y2="6905"/>
                        <a14:foregroundMark x1="78750" y1="17381" x2="78750" y2="17381"/>
                        <a14:foregroundMark x1="82857" y1="11429" x2="70714" y2="31429"/>
                        <a14:foregroundMark x1="34464" y1="15952" x2="35536" y2="25000"/>
                        <a14:foregroundMark x1="45893" y1="73571" x2="45893" y2="73571"/>
                        <a14:foregroundMark x1="43929" y1="73571" x2="43929" y2="73571"/>
                        <a14:foregroundMark x1="43214" y1="71905" x2="43214" y2="71905"/>
                        <a14:backgroundMark x1="36250" y1="39524" x2="32857" y2="40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2857" b="27619"/>
          <a:stretch/>
        </p:blipFill>
        <p:spPr bwMode="auto">
          <a:xfrm>
            <a:off x="3276600" y="5083078"/>
            <a:ext cx="1504952" cy="937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2955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0724" name="Picture 4" descr="http://www.imgion.com/images/01/Badge-with-thank-yo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14824">
            <a:off x="2765574" y="2028042"/>
            <a:ext cx="425958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643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485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4167" y="3794013"/>
            <a:ext cx="1979645" cy="243267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2999" y="4889513"/>
            <a:ext cx="1436641" cy="133717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21800"/>
            <a:ext cx="8458200" cy="4876800"/>
          </a:xfrm>
        </p:spPr>
        <p:txBody>
          <a:bodyPr/>
          <a:lstStyle/>
          <a:p>
            <a:r>
              <a:rPr lang="en-US" dirty="0" smtClean="0"/>
              <a:t>Synchronization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Data Exchange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22100"/>
            <a:ext cx="5410200" cy="2164080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4665922" y="4716750"/>
            <a:ext cx="1742696" cy="1144376"/>
            <a:chOff x="4386108" y="4134304"/>
            <a:chExt cx="1880755" cy="1361210"/>
          </a:xfrm>
        </p:grpSpPr>
        <p:pic>
          <p:nvPicPr>
            <p:cNvPr id="20" name="Picture 2" descr="http://www.writersdock.com/wp-content/uploads/2013/11/writing-dialogue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43750" l="11000" r="62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7" t="184" r="36909" b="55157"/>
            <a:stretch/>
          </p:blipFill>
          <p:spPr bwMode="auto">
            <a:xfrm flipH="1">
              <a:off x="4386108" y="4134304"/>
              <a:ext cx="1880755" cy="136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2" name="TextBox 21"/>
            <p:cNvSpPr txBox="1"/>
            <p:nvPr/>
          </p:nvSpPr>
          <p:spPr>
            <a:xfrm>
              <a:off x="4715945" y="4301537"/>
              <a:ext cx="1259108" cy="109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I’ll send it to CC</a:t>
              </a:r>
              <a:endParaRPr lang="en-US" sz="18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467282" y="4716750"/>
            <a:ext cx="1399708" cy="1156789"/>
            <a:chOff x="3352800" y="4014286"/>
            <a:chExt cx="1880755" cy="1361210"/>
          </a:xfrm>
        </p:grpSpPr>
        <p:pic>
          <p:nvPicPr>
            <p:cNvPr id="17" name="Picture 2" descr="http://www.writersdock.com/wp-content/uploads/2013/11/writing-dialogue.jp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43750" l="11000" r="62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7" t="184" r="36909" b="55157"/>
            <a:stretch/>
          </p:blipFill>
          <p:spPr bwMode="auto">
            <a:xfrm>
              <a:off x="3352800" y="4014286"/>
              <a:ext cx="1880755" cy="136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3526882" y="4197728"/>
              <a:ext cx="1484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Voltage is 1kV</a:t>
              </a:r>
              <a:endParaRPr lang="en-US" sz="2000" dirty="0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722100"/>
            <a:ext cx="5410200" cy="222685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3873702" y="5139122"/>
            <a:ext cx="819929" cy="973523"/>
            <a:chOff x="3694917" y="4292379"/>
            <a:chExt cx="990237" cy="1202123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802467" y="4292379"/>
              <a:ext cx="882687" cy="1057661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694917" y="4436841"/>
              <a:ext cx="882687" cy="10576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803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Exchange</a:t>
            </a:r>
          </a:p>
          <a:p>
            <a:pPr lvl="1"/>
            <a:r>
              <a:rPr lang="en-US" dirty="0" smtClean="0"/>
              <a:t>C/C++ interface and </a:t>
            </a:r>
            <a:r>
              <a:rPr lang="en-US" dirty="0" err="1" smtClean="0"/>
              <a:t>Bufferfiles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27</a:t>
            </a:fld>
            <a:endParaRPr lang="en-US"/>
          </a:p>
        </p:txBody>
      </p:sp>
      <p:grpSp>
        <p:nvGrpSpPr>
          <p:cNvPr id="30" name="Group 29"/>
          <p:cNvGrpSpPr/>
          <p:nvPr/>
        </p:nvGrpSpPr>
        <p:grpSpPr>
          <a:xfrm>
            <a:off x="533400" y="3593105"/>
            <a:ext cx="2135560" cy="2350495"/>
            <a:chOff x="533400" y="3593105"/>
            <a:chExt cx="2135560" cy="2350495"/>
          </a:xfrm>
        </p:grpSpPr>
        <p:sp>
          <p:nvSpPr>
            <p:cNvPr id="12" name="Rectangle 11"/>
            <p:cNvSpPr/>
            <p:nvPr/>
          </p:nvSpPr>
          <p:spPr bwMode="auto">
            <a:xfrm>
              <a:off x="533400" y="3601719"/>
              <a:ext cx="2133600" cy="234188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4267200"/>
              <a:ext cx="1442899" cy="123969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1373560" y="3593105"/>
              <a:ext cx="1295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PSCAD</a:t>
              </a:r>
              <a:endParaRPr lang="en-US" dirty="0"/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436109" y="4515952"/>
            <a:ext cx="1274367" cy="484632"/>
            <a:chOff x="2438400" y="4492736"/>
            <a:chExt cx="1066800" cy="484632"/>
          </a:xfrm>
        </p:grpSpPr>
        <p:sp>
          <p:nvSpPr>
            <p:cNvPr id="15" name="Left-Right Arrow 14"/>
            <p:cNvSpPr/>
            <p:nvPr/>
          </p:nvSpPr>
          <p:spPr bwMode="auto">
            <a:xfrm>
              <a:off x="2438400" y="4492736"/>
              <a:ext cx="1066800" cy="484632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641113" y="4515952"/>
              <a:ext cx="604699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C</a:t>
              </a:r>
              <a:endParaRPr lang="en-US" sz="2200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867400" y="2071521"/>
            <a:ext cx="2594720" cy="3868103"/>
            <a:chOff x="5867400" y="2071521"/>
            <a:chExt cx="2594720" cy="3868103"/>
          </a:xfrm>
        </p:grpSpPr>
        <p:sp>
          <p:nvSpPr>
            <p:cNvPr id="8" name="Rectangle 7"/>
            <p:cNvSpPr/>
            <p:nvPr/>
          </p:nvSpPr>
          <p:spPr bwMode="auto">
            <a:xfrm>
              <a:off x="5867400" y="2071521"/>
              <a:ext cx="2590800" cy="38681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029522" y="4357521"/>
              <a:ext cx="1656955" cy="123969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260876" y="2452521"/>
              <a:ext cx="1194246" cy="1239519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6938120" y="2071521"/>
              <a:ext cx="1524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OMNeT</a:t>
              </a:r>
              <a:r>
                <a:rPr lang="en-US" dirty="0" smtClean="0"/>
                <a:t>++</a:t>
              </a:r>
              <a:endParaRPr lang="en-US" dirty="0"/>
            </a:p>
          </p:txBody>
        </p:sp>
        <p:sp>
          <p:nvSpPr>
            <p:cNvPr id="22" name="Up-Down Arrow 21"/>
            <p:cNvSpPr/>
            <p:nvPr/>
          </p:nvSpPr>
          <p:spPr bwMode="auto">
            <a:xfrm>
              <a:off x="6905651" y="3608838"/>
              <a:ext cx="253780" cy="789480"/>
            </a:xfrm>
            <a:prstGeom prst="upDown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9059" y="4760436"/>
            <a:ext cx="767805" cy="586041"/>
          </a:xfrm>
          <a:prstGeom prst="rect">
            <a:avLst/>
          </a:prstGeom>
          <a:solidFill>
            <a:schemeClr val="bg1"/>
          </a:solidFill>
        </p:spPr>
      </p:pic>
      <p:grpSp>
        <p:nvGrpSpPr>
          <p:cNvPr id="28" name="Group 27"/>
          <p:cNvGrpSpPr/>
          <p:nvPr/>
        </p:nvGrpSpPr>
        <p:grpSpPr>
          <a:xfrm>
            <a:off x="3688849" y="4102071"/>
            <a:ext cx="990237" cy="1202123"/>
            <a:chOff x="3694917" y="4292379"/>
            <a:chExt cx="990237" cy="1202123"/>
          </a:xfrm>
        </p:grpSpPr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802467" y="4292379"/>
              <a:ext cx="882687" cy="1057661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694917" y="4436841"/>
              <a:ext cx="882687" cy="1057661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4657459" y="4492736"/>
            <a:ext cx="1286142" cy="484632"/>
            <a:chOff x="4865025" y="4492736"/>
            <a:chExt cx="1078575" cy="484632"/>
          </a:xfrm>
        </p:grpSpPr>
        <p:sp>
          <p:nvSpPr>
            <p:cNvPr id="16" name="Left-Right Arrow 15"/>
            <p:cNvSpPr/>
            <p:nvPr/>
          </p:nvSpPr>
          <p:spPr bwMode="auto">
            <a:xfrm>
              <a:off x="4865025" y="4492736"/>
              <a:ext cx="1078575" cy="484632"/>
            </a:xfrm>
            <a:prstGeom prst="leftRightArrow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4950947" y="4515952"/>
              <a:ext cx="83053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 smtClean="0"/>
                <a:t>C++</a:t>
              </a:r>
              <a:endParaRPr lang="en-US" sz="2200" dirty="0"/>
            </a:p>
          </p:txBody>
        </p:sp>
      </p:grpSp>
      <p:sp>
        <p:nvSpPr>
          <p:cNvPr id="29" name="TextBox 28"/>
          <p:cNvSpPr txBox="1"/>
          <p:nvPr/>
        </p:nvSpPr>
        <p:spPr>
          <a:xfrm>
            <a:off x="1247795" y="4712669"/>
            <a:ext cx="1143000" cy="40011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V=110v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5235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81481E-6 L 0.55972 -0.0078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986" y="-3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6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4.44444E-6 L 0.00694 -0.27639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7" y="-138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6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9" grpId="2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95400"/>
            <a:ext cx="2847487" cy="3886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r="46461"/>
          <a:stretch/>
        </p:blipFill>
        <p:spPr>
          <a:xfrm>
            <a:off x="5015335" y="1295400"/>
            <a:ext cx="3430165" cy="3765697"/>
          </a:xfrm>
          <a:prstGeom prst="rect">
            <a:avLst/>
          </a:prstGeom>
          <a:ln>
            <a:solidFill>
              <a:schemeClr val="tx1"/>
            </a:solidFill>
          </a:ln>
        </p:spPr>
      </p:pic>
      <p:grpSp>
        <p:nvGrpSpPr>
          <p:cNvPr id="11" name="Group 10"/>
          <p:cNvGrpSpPr/>
          <p:nvPr/>
        </p:nvGrpSpPr>
        <p:grpSpPr>
          <a:xfrm>
            <a:off x="3428999" y="5048397"/>
            <a:ext cx="1524000" cy="1295313"/>
            <a:chOff x="3428999" y="5048397"/>
            <a:chExt cx="1524000" cy="1295313"/>
          </a:xfrm>
        </p:grpSpPr>
        <p:pic>
          <p:nvPicPr>
            <p:cNvPr id="30722" name="Picture 2" descr="http://www.windowsonlinesupportnow.com/wp-content/uploads/2011/09/Administrator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1669" y="5048397"/>
              <a:ext cx="978661" cy="9786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3428999" y="5943600"/>
              <a:ext cx="15240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err="1" smtClean="0"/>
                <a:t>Interactor</a:t>
              </a:r>
              <a:endParaRPr lang="en-US" sz="20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860401" y="2286000"/>
            <a:ext cx="819929" cy="973523"/>
            <a:chOff x="3694917" y="4292379"/>
            <a:chExt cx="990237" cy="1202123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02467" y="4292379"/>
              <a:ext cx="882687" cy="1057661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94917" y="4436841"/>
              <a:ext cx="882687" cy="1057661"/>
            </a:xfrm>
            <a:prstGeom prst="rect">
              <a:avLst/>
            </a:prstGeom>
          </p:spPr>
        </p:pic>
      </p:grpSp>
      <p:sp>
        <p:nvSpPr>
          <p:cNvPr id="12" name="Bent-Up Arrow 11"/>
          <p:cNvSpPr/>
          <p:nvPr/>
        </p:nvSpPr>
        <p:spPr bwMode="auto">
          <a:xfrm>
            <a:off x="5225668" y="5358041"/>
            <a:ext cx="1715082" cy="685800"/>
          </a:xfrm>
          <a:prstGeom prst="bentUp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17" name="Bent-Up Arrow 16"/>
          <p:cNvSpPr/>
          <p:nvPr/>
        </p:nvSpPr>
        <p:spPr bwMode="auto">
          <a:xfrm flipH="1">
            <a:off x="1441248" y="5358041"/>
            <a:ext cx="1715082" cy="685800"/>
          </a:xfrm>
          <a:prstGeom prst="bentUpArrow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i="0" u="none" strike="noStrike" normalizeH="0" baseline="0" smtClean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68567" y="1828800"/>
            <a:ext cx="830222" cy="381000"/>
          </a:xfrm>
          <a:prstGeom prst="rect">
            <a:avLst/>
          </a:prstGeom>
        </p:spPr>
      </p:pic>
      <p:grpSp>
        <p:nvGrpSpPr>
          <p:cNvPr id="24" name="Group 23"/>
          <p:cNvGrpSpPr/>
          <p:nvPr/>
        </p:nvGrpSpPr>
        <p:grpSpPr>
          <a:xfrm>
            <a:off x="2267158" y="2118336"/>
            <a:ext cx="1570588" cy="484710"/>
            <a:chOff x="2267158" y="2118336"/>
            <a:chExt cx="1570588" cy="484710"/>
          </a:xfrm>
        </p:grpSpPr>
        <p:sp>
          <p:nvSpPr>
            <p:cNvPr id="21" name="Right Arrow 20"/>
            <p:cNvSpPr/>
            <p:nvPr/>
          </p:nvSpPr>
          <p:spPr bwMode="auto">
            <a:xfrm rot="1240223">
              <a:off x="2267158" y="2118336"/>
              <a:ext cx="1570588" cy="484632"/>
            </a:xfrm>
            <a:prstGeom prst="righ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 rot="1197961">
              <a:off x="2913393" y="2202936"/>
              <a:ext cx="51436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/>
                <a:t>C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37664" y="2095350"/>
            <a:ext cx="1723900" cy="487489"/>
            <a:chOff x="4737664" y="2095350"/>
            <a:chExt cx="1723900" cy="487489"/>
          </a:xfrm>
        </p:grpSpPr>
        <p:sp>
          <p:nvSpPr>
            <p:cNvPr id="22" name="Left Arrow 21"/>
            <p:cNvSpPr/>
            <p:nvPr/>
          </p:nvSpPr>
          <p:spPr bwMode="auto">
            <a:xfrm rot="9127716">
              <a:off x="4737664" y="2095350"/>
              <a:ext cx="1723900" cy="429268"/>
            </a:xfrm>
            <a:prstGeom prst="leftArrow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ＭＳ Ｐゴシック" panose="020B0600070205080204" pitchFamily="34" charset="-128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19900098">
              <a:off x="5115943" y="2182729"/>
              <a:ext cx="67983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C++</a:t>
              </a:r>
              <a:endParaRPr lang="en-US" sz="2000" dirty="0"/>
            </a:p>
          </p:txBody>
        </p:sp>
      </p:grpSp>
      <p:sp>
        <p:nvSpPr>
          <p:cNvPr id="27" name="Rectangle 26"/>
          <p:cNvSpPr/>
          <p:nvPr/>
        </p:nvSpPr>
        <p:spPr bwMode="auto">
          <a:xfrm>
            <a:off x="6324600" y="1371600"/>
            <a:ext cx="616150" cy="345695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/>
              <a:t>MSG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7724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-0.00191 0.03981 -0.00156 0.02361 0 0.08472 C 0.00035 0.09953 0.00087 0.10023 0.00208 0.1125 C 0.00243 0.11597 0.00191 0.12014 0.00312 0.12361 C 0.00364 0.12477 0.00521 0.12453 0.00625 0.125 C 0.01024 0.12639 0.01215 0.12685 0.01667 0.12777 C 0.0191 0.12824 0.02153 0.12893 0.02396 0.12916 C 0.04896 0.12986 0.07396 0.13009 0.09896 0.13055 C 0.10451 0.13148 0.11458 0.13333 0.11979 0.13333 C 0.13264 0.13333 0.14548 0.1324 0.15833 0.13194 C 0.17621 0.12963 0.1658 0.13055 0.18958 0.13055 " pathEditMode="relative" ptsTypes="AAAAAAAAAAAA">
                                      <p:cBhvr>
                                        <p:cTn id="5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4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"/>
                            </p:stCondLst>
                            <p:childTnLst>
                              <p:par>
                                <p:cTn id="76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2" grpId="2" animBg="1"/>
      <p:bldP spid="17" grpId="0" animBg="1"/>
      <p:bldP spid="17" grpId="1" animBg="1"/>
      <p:bldP spid="17" grpId="2" animBg="1"/>
      <p:bldP spid="17" grpId="3" animBg="1"/>
      <p:bldP spid="27" grpId="0" animBg="1"/>
      <p:bldP spid="27" grpId="1" animBg="1"/>
      <p:bldP spid="27" grpId="2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Forged Load Reading Message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False Data Injection Attack [Liu’09]</a:t>
            </a:r>
          </a:p>
          <a:p>
            <a:pPr lvl="1"/>
            <a:r>
              <a:rPr lang="en-US" dirty="0" smtClean="0"/>
              <a:t>Attacker is able to modify reading without being detected</a:t>
            </a:r>
          </a:p>
          <a:p>
            <a:r>
              <a:rPr lang="en-US" dirty="0" smtClean="0"/>
              <a:t>Load Redistribution Attack [Yuan’11]</a:t>
            </a:r>
          </a:p>
          <a:p>
            <a:pPr lvl="1"/>
            <a:r>
              <a:rPr lang="en-US" dirty="0" smtClean="0"/>
              <a:t>Modify reading while keep overall power consumption unchanged (redistribution)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29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914400" y="4038600"/>
            <a:ext cx="2817243" cy="1981200"/>
            <a:chOff x="914400" y="4038600"/>
            <a:chExt cx="2817243" cy="19812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4038600"/>
              <a:ext cx="608162" cy="6096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14400" y="5410200"/>
              <a:ext cx="608162" cy="609600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819400" y="4572000"/>
              <a:ext cx="912243" cy="914400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>
              <a:stCxn id="5" idx="3"/>
              <a:endCxn id="7" idx="1"/>
            </p:cNvCxnSpPr>
            <p:nvPr/>
          </p:nvCxnSpPr>
          <p:spPr bwMode="auto">
            <a:xfrm>
              <a:off x="1522562" y="4343400"/>
              <a:ext cx="1296838" cy="685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Straight Arrow Connector 12"/>
            <p:cNvCxnSpPr>
              <a:stCxn id="6" idx="3"/>
            </p:cNvCxnSpPr>
            <p:nvPr/>
          </p:nvCxnSpPr>
          <p:spPr bwMode="auto">
            <a:xfrm flipV="1">
              <a:off x="1522562" y="5410200"/>
              <a:ext cx="1296838" cy="304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>
            <a:off x="5410200" y="4038600"/>
            <a:ext cx="2817243" cy="1981200"/>
            <a:chOff x="5410200" y="4038600"/>
            <a:chExt cx="2817243" cy="1981200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4038600"/>
              <a:ext cx="608162" cy="609600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410200" y="5410200"/>
              <a:ext cx="608162" cy="609600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15200" y="4572000"/>
              <a:ext cx="912243" cy="914400"/>
            </a:xfrm>
            <a:prstGeom prst="rect">
              <a:avLst/>
            </a:prstGeom>
          </p:spPr>
        </p:pic>
        <p:cxnSp>
          <p:nvCxnSpPr>
            <p:cNvPr id="17" name="Straight Arrow Connector 16"/>
            <p:cNvCxnSpPr>
              <a:stCxn id="14" idx="3"/>
              <a:endCxn id="16" idx="1"/>
            </p:cNvCxnSpPr>
            <p:nvPr/>
          </p:nvCxnSpPr>
          <p:spPr bwMode="auto">
            <a:xfrm>
              <a:off x="6018362" y="4343400"/>
              <a:ext cx="1296838" cy="685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" name="Straight Arrow Connector 17"/>
            <p:cNvCxnSpPr>
              <a:stCxn id="15" idx="3"/>
            </p:cNvCxnSpPr>
            <p:nvPr/>
          </p:nvCxnSpPr>
          <p:spPr bwMode="auto">
            <a:xfrm flipV="1">
              <a:off x="6018362" y="5410200"/>
              <a:ext cx="1296838" cy="3048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92D050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9" name="TextBox 18"/>
          <p:cNvSpPr txBox="1"/>
          <p:nvPr/>
        </p:nvSpPr>
        <p:spPr>
          <a:xfrm>
            <a:off x="1434795" y="3881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434795" y="577656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895600" y="41148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cs typeface="Arial" panose="020B0604020202020204" pitchFamily="34" charset="0"/>
              </a:rPr>
              <a:t>Σ</a:t>
            </a:r>
            <a:r>
              <a:rPr lang="en-US" dirty="0" smtClean="0">
                <a:cs typeface="Arial" panose="020B0604020202020204" pitchFamily="34" charset="0"/>
              </a:rPr>
              <a:t>=X+Y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5670909" y="3729335"/>
            <a:ext cx="839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X+</a:t>
            </a:r>
            <a:r>
              <a:rPr lang="el-GR" dirty="0" smtClean="0">
                <a:cs typeface="Arial" panose="020B0604020202020204" pitchFamily="34" charset="0"/>
              </a:rPr>
              <a:t>Δ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565305" y="5822603"/>
            <a:ext cx="955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Y-</a:t>
            </a:r>
            <a:r>
              <a:rPr lang="el-GR" dirty="0" smtClean="0">
                <a:cs typeface="Arial" panose="020B0604020202020204" pitchFamily="34" charset="0"/>
              </a:rPr>
              <a:t>Δ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733581" y="40386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cs typeface="Arial" panose="020B0604020202020204" pitchFamily="34" charset="0"/>
              </a:rPr>
              <a:t>Σ</a:t>
            </a:r>
            <a:r>
              <a:rPr lang="en-US" dirty="0" smtClean="0">
                <a:cs typeface="Arial" panose="020B0604020202020204" pitchFamily="34" charset="0"/>
              </a:rPr>
              <a:t>=X+Y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387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96296E-6 L 0.14566 0.10046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5023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07407E-6 L 0.14722 -0.0669 " pathEditMode="relative" rAng="0" ptsTypes="AA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xit" presetSubtype="4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4.81481E-6 L 0.14566 0.10047 " pathEditMode="relative" rAng="0" ptsTypes="AA">
                                      <p:cBhvr>
                                        <p:cTn id="6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74" y="5023"/>
                                    </p:animMotion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1.11111E-6 L 0.14723 -0.0669 " pathEditMode="relative" rAng="0" ptsTypes="AA">
                                      <p:cBhvr>
                                        <p:cTn id="6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61" y="-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4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19" grpId="2"/>
      <p:bldP spid="20" grpId="0"/>
      <p:bldP spid="20" grpId="1"/>
      <p:bldP spid="20" grpId="2"/>
      <p:bldP spid="21" grpId="0"/>
      <p:bldP spid="22" grpId="0"/>
      <p:bldP spid="22" grpId="1"/>
      <p:bldP spid="22" grpId="2"/>
      <p:bldP spid="23" grpId="0"/>
      <p:bldP spid="23" grpId="1"/>
      <p:bldP spid="23" grpId="2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Problem Statement</a:t>
            </a:r>
            <a:endParaRPr lang="en-US" sz="2000" dirty="0" smtClean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>
                <a:solidFill>
                  <a:schemeClr val="bg1">
                    <a:lumMod val="65000"/>
                  </a:schemeClr>
                </a:solidFill>
              </a:rPr>
              <a:t>Greenbench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: the Cross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D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omain </a:t>
            </a: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B</a:t>
            </a: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enchmark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Data-Centric Attacks Simulation and Evaluation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301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071" y="4833108"/>
            <a:ext cx="5912343" cy="88189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743752"/>
            <a:ext cx="3886200" cy="70092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3428" y="3298616"/>
            <a:ext cx="5912343" cy="88189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4600" y="3212907"/>
            <a:ext cx="3581400" cy="6532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58465"/>
            <a:ext cx="8077200" cy="762000"/>
          </a:xfrm>
        </p:spPr>
        <p:txBody>
          <a:bodyPr/>
          <a:lstStyle/>
          <a:p>
            <a:r>
              <a:rPr lang="en-US" dirty="0" smtClean="0"/>
              <a:t>Cyber Security in Smart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31632"/>
            <a:ext cx="8153400" cy="1968767"/>
          </a:xfrm>
        </p:spPr>
        <p:txBody>
          <a:bodyPr/>
          <a:lstStyle/>
          <a:p>
            <a:r>
              <a:rPr lang="en-US" dirty="0" smtClean="0"/>
              <a:t>Smart grid is susceptible to cyber attacks.</a:t>
            </a:r>
          </a:p>
          <a:p>
            <a:pPr lvl="1"/>
            <a:r>
              <a:rPr lang="en-US" dirty="0" smtClean="0"/>
              <a:t>Smart grid is an integration of </a:t>
            </a:r>
            <a:r>
              <a:rPr lang="en-US" i="1" dirty="0" smtClean="0"/>
              <a:t>communication networks </a:t>
            </a:r>
            <a:r>
              <a:rPr lang="en-US" dirty="0" smtClean="0"/>
              <a:t>and</a:t>
            </a:r>
            <a:r>
              <a:rPr lang="en-US" dirty="0"/>
              <a:t> </a:t>
            </a:r>
            <a:r>
              <a:rPr lang="en-US" dirty="0" smtClean="0"/>
              <a:t>power grid.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200" y="3443007"/>
            <a:ext cx="3352800" cy="173859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50129" y="3068687"/>
            <a:ext cx="4098271" cy="967196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34579" y="2482444"/>
            <a:ext cx="1234784" cy="83292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15169" y="4405632"/>
            <a:ext cx="4437808" cy="1293931"/>
          </a:xfrm>
          <a:prstGeom prst="rect">
            <a:avLst/>
          </a:prstGeom>
        </p:spPr>
      </p:pic>
      <p:pic>
        <p:nvPicPr>
          <p:cNvPr id="36" name="Picture 2" descr="http://st.gdefon.com/wallpapers_original/wallpapers/71165_zdaniya_noch_ogni_1920x1200_(www.GdeFon.ru).jpg"/>
          <p:cNvPicPr>
            <a:picLocks noChangeAspect="1" noChangeArrowheads="1"/>
          </p:cNvPicPr>
          <p:nvPr/>
        </p:nvPicPr>
        <p:blipFill rotWithShape="1">
          <a:blip r:embed="rId10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100000" l="0" r="100000">
                        <a14:backgroundMark x1="6146" y1="50667" x2="28594" y2="16083"/>
                        <a14:backgroundMark x1="34948" y1="23167" x2="97969" y2="35750"/>
                        <a14:backgroundMark x1="20885" y1="42750" x2="4583" y2="56000"/>
                        <a14:backgroundMark x1="36667" y1="32667" x2="36667" y2="51250"/>
                        <a14:backgroundMark x1="58073" y1="34917" x2="58646" y2="5291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527"/>
          <a:stretch/>
        </p:blipFill>
        <p:spPr bwMode="auto">
          <a:xfrm>
            <a:off x="4737885" y="5081897"/>
            <a:ext cx="1365494" cy="601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http://www.thedesignerspainter.com/galleries/set1/ExteriorHouseNightTime.jpg"/>
          <p:cNvPicPr>
            <a:picLocks noChangeAspect="1" noChangeArrowheads="1"/>
          </p:cNvPicPr>
          <p:nvPr/>
        </p:nvPicPr>
        <p:blipFill>
          <a:blip r:embed="rId12" cstate="print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>
                        <a14:foregroundMark x1="13409" y1="48545" x2="15682" y2="76727"/>
                        <a14:foregroundMark x1="20682" y1="83091" x2="91023" y2="96909"/>
                        <a14:foregroundMark x1="54773" y1="96182" x2="5114" y2="9145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1423" y="4405632"/>
            <a:ext cx="961554" cy="600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Straight Arrow Connector 43"/>
          <p:cNvCxnSpPr/>
          <p:nvPr/>
        </p:nvCxnSpPr>
        <p:spPr bwMode="auto">
          <a:xfrm flipH="1">
            <a:off x="6248400" y="3200399"/>
            <a:ext cx="762000" cy="12508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8" name="Straight Arrow Connector 47"/>
          <p:cNvCxnSpPr/>
          <p:nvPr/>
        </p:nvCxnSpPr>
        <p:spPr bwMode="auto">
          <a:xfrm flipH="1">
            <a:off x="4495800" y="3298616"/>
            <a:ext cx="1295400" cy="28278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4305300" y="3866206"/>
            <a:ext cx="0" cy="877546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Straight Arrow Connector 51"/>
          <p:cNvCxnSpPr/>
          <p:nvPr/>
        </p:nvCxnSpPr>
        <p:spPr bwMode="auto">
          <a:xfrm>
            <a:off x="4495800" y="5181600"/>
            <a:ext cx="304800" cy="92454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4" name="Straight Arrow Connector 53"/>
          <p:cNvCxnSpPr/>
          <p:nvPr/>
        </p:nvCxnSpPr>
        <p:spPr bwMode="auto">
          <a:xfrm flipV="1">
            <a:off x="4533900" y="4833108"/>
            <a:ext cx="1104900" cy="219489"/>
          </a:xfrm>
          <a:prstGeom prst="straightConnector1">
            <a:avLst/>
          </a:prstGeom>
          <a:solidFill>
            <a:schemeClr val="accent1"/>
          </a:solidFill>
          <a:ln w="5715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00208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Questions 1</a:t>
            </a:r>
          </a:p>
          <a:p>
            <a:pPr lvl="1"/>
            <a:r>
              <a:rPr lang="en-US" dirty="0" smtClean="0"/>
              <a:t>What is the result of a jamming attack?</a:t>
            </a:r>
          </a:p>
          <a:p>
            <a:pPr lvl="2"/>
            <a:r>
              <a:rPr lang="en-US" dirty="0" smtClean="0"/>
              <a:t>Delayed or dropped messages</a:t>
            </a:r>
          </a:p>
          <a:p>
            <a:r>
              <a:rPr lang="en-US" dirty="0" smtClean="0"/>
              <a:t>Question 2</a:t>
            </a:r>
          </a:p>
          <a:p>
            <a:pPr lvl="1"/>
            <a:r>
              <a:rPr lang="en-US" dirty="0" smtClean="0"/>
              <a:t>What is the result of a jamming attack</a:t>
            </a:r>
            <a:endParaRPr lang="en-US" dirty="0" smtClean="0">
              <a:solidFill>
                <a:srgbClr val="FF0000"/>
              </a:solidFill>
            </a:endParaRPr>
          </a:p>
          <a:p>
            <a:pPr lvl="2"/>
            <a:r>
              <a:rPr lang="en-US" dirty="0" smtClean="0"/>
              <a:t>???</a:t>
            </a:r>
          </a:p>
          <a:p>
            <a:r>
              <a:rPr lang="en-US" dirty="0" err="1" smtClean="0"/>
              <a:t>DoS</a:t>
            </a:r>
            <a:r>
              <a:rPr lang="en-US" dirty="0" smtClean="0"/>
              <a:t>? </a:t>
            </a:r>
            <a:r>
              <a:rPr lang="en-US" sz="2400" dirty="0" err="1" smtClean="0"/>
              <a:t>DDoS</a:t>
            </a:r>
            <a:r>
              <a:rPr lang="en-US" sz="2600" dirty="0" smtClean="0"/>
              <a:t>?</a:t>
            </a:r>
            <a:r>
              <a:rPr lang="en-US" dirty="0" smtClean="0"/>
              <a:t> </a:t>
            </a:r>
            <a:r>
              <a:rPr lang="en-US" sz="2200" dirty="0" smtClean="0"/>
              <a:t>Worm?</a:t>
            </a:r>
            <a:r>
              <a:rPr lang="en-US" sz="2000" dirty="0" smtClean="0"/>
              <a:t> </a:t>
            </a:r>
            <a:r>
              <a:rPr lang="en-US" sz="1800" dirty="0" smtClean="0"/>
              <a:t>Virus?</a:t>
            </a:r>
            <a:r>
              <a:rPr lang="en-US" sz="1600" dirty="0" smtClean="0"/>
              <a:t> Trojan?</a:t>
            </a:r>
            <a:r>
              <a:rPr lang="en-US" sz="1200" dirty="0" smtClean="0"/>
              <a:t> </a:t>
            </a:r>
            <a:r>
              <a:rPr lang="en-US" dirty="0" smtClean="0"/>
              <a:t>……</a:t>
            </a:r>
          </a:p>
          <a:p>
            <a:r>
              <a:rPr lang="en-US" dirty="0" smtClean="0"/>
              <a:t>Objective</a:t>
            </a:r>
          </a:p>
          <a:p>
            <a:pPr lvl="1"/>
            <a:r>
              <a:rPr lang="en-US" i="1" dirty="0" smtClean="0"/>
              <a:t>How</a:t>
            </a:r>
            <a:r>
              <a:rPr lang="en-US" dirty="0" smtClean="0"/>
              <a:t> </a:t>
            </a:r>
            <a:r>
              <a:rPr lang="en-US" dirty="0"/>
              <a:t>to </a:t>
            </a:r>
            <a:r>
              <a:rPr lang="en-US" dirty="0" smtClean="0"/>
              <a:t>e</a:t>
            </a:r>
            <a:r>
              <a:rPr lang="en-US" i="1" dirty="0" smtClean="0"/>
              <a:t>valuate</a:t>
            </a:r>
            <a:r>
              <a:rPr lang="en-US" dirty="0" smtClean="0"/>
              <a:t> </a:t>
            </a:r>
            <a:r>
              <a:rPr lang="en-US" dirty="0"/>
              <a:t>physical impacts in smart grid</a:t>
            </a:r>
            <a:r>
              <a:rPr lang="en-US" dirty="0" smtClean="0"/>
              <a:t>?</a:t>
            </a:r>
          </a:p>
          <a:p>
            <a:pPr lvl="1"/>
            <a:r>
              <a:rPr lang="en-US" i="1" dirty="0" smtClean="0"/>
              <a:t>What</a:t>
            </a:r>
            <a:r>
              <a:rPr lang="en-US" dirty="0" smtClean="0"/>
              <a:t> are the physical impacts caused by cyber attacks?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34820" name="Picture 4" descr="http://devgirl.org/wp-content/uploads/2013/09/question-mar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511" y="1198712"/>
            <a:ext cx="929244" cy="929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6019800" y="3200400"/>
            <a:ext cx="21691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in Smart Grid?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5968412" y="3200400"/>
            <a:ext cx="3561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456775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7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01762"/>
            <a:ext cx="8458200" cy="4876800"/>
          </a:xfrm>
        </p:spPr>
        <p:txBody>
          <a:bodyPr/>
          <a:lstStyle/>
          <a:p>
            <a:r>
              <a:rPr lang="en-US" dirty="0" smtClean="0"/>
              <a:t>How: Cross domain </a:t>
            </a:r>
            <a:r>
              <a:rPr lang="en-US" i="1" dirty="0" smtClean="0"/>
              <a:t>simulation</a:t>
            </a:r>
            <a:endParaRPr lang="en-US" dirty="0" smtClean="0"/>
          </a:p>
          <a:p>
            <a:pPr lvl="1"/>
            <a:r>
              <a:rPr lang="en-US" dirty="0" smtClean="0"/>
              <a:t>Physical experiment</a:t>
            </a:r>
          </a:p>
          <a:p>
            <a:pPr lvl="2"/>
            <a:r>
              <a:rPr lang="en-US" dirty="0" smtClean="0"/>
              <a:t>Economically infeasible</a:t>
            </a:r>
          </a:p>
          <a:p>
            <a:pPr lvl="2"/>
            <a:r>
              <a:rPr lang="en-US" dirty="0" smtClean="0"/>
              <a:t>Power system can’t resist any disturbance</a:t>
            </a:r>
          </a:p>
          <a:p>
            <a:pPr lvl="1"/>
            <a:r>
              <a:rPr lang="en-US" dirty="0" smtClean="0"/>
              <a:t>Theoretical modeling</a:t>
            </a:r>
          </a:p>
          <a:p>
            <a:pPr lvl="2"/>
            <a:r>
              <a:rPr lang="en-US" dirty="0" smtClean="0"/>
              <a:t>Difficult to capture system dynamics</a:t>
            </a:r>
          </a:p>
          <a:p>
            <a:r>
              <a:rPr lang="en-US" i="1" dirty="0" smtClean="0"/>
              <a:t>What: Data-centric </a:t>
            </a:r>
            <a:r>
              <a:rPr lang="en-US" dirty="0" smtClean="0"/>
              <a:t>threats</a:t>
            </a:r>
          </a:p>
          <a:p>
            <a:pPr lvl="1"/>
            <a:r>
              <a:rPr lang="en-US" dirty="0" smtClean="0"/>
              <a:t>Attacks focus on manipulate transmitted data </a:t>
            </a:r>
          </a:p>
          <a:p>
            <a:pPr lvl="2"/>
            <a:r>
              <a:rPr lang="en-US" dirty="0" smtClean="0"/>
              <a:t>Meter reading, control message, </a:t>
            </a:r>
            <a:r>
              <a:rPr lang="en-US" dirty="0" err="1" smtClean="0"/>
              <a:t>etc</a:t>
            </a:r>
            <a:endParaRPr lang="en-US" dirty="0" smtClean="0"/>
          </a:p>
          <a:p>
            <a:pPr lvl="1"/>
            <a:r>
              <a:rPr lang="en-US" dirty="0" smtClean="0"/>
              <a:t>Covers most aspect of cyber threats</a:t>
            </a:r>
          </a:p>
          <a:p>
            <a:pPr lvl="1"/>
            <a:r>
              <a:rPr lang="en-US" dirty="0" smtClean="0"/>
              <a:t>Distorted or delayed data brings detrimental impact</a:t>
            </a:r>
          </a:p>
          <a:p>
            <a:pPr lvl="2"/>
            <a:r>
              <a:rPr lang="en-US" dirty="0" smtClean="0"/>
              <a:t>E.g., Critical control message delay &lt; 3ms (IEC61850)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738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Problem Statement</a:t>
            </a:r>
            <a:endParaRPr lang="en-US" sz="20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err="1" smtClean="0"/>
              <a:t>Greenbench</a:t>
            </a:r>
            <a:r>
              <a:rPr lang="en-US" dirty="0" smtClean="0"/>
              <a:t>: the Cross </a:t>
            </a:r>
            <a:r>
              <a:rPr lang="en-US" dirty="0"/>
              <a:t>D</a:t>
            </a:r>
            <a:r>
              <a:rPr lang="en-US" dirty="0" smtClean="0"/>
              <a:t>omain Benchmark</a:t>
            </a:r>
          </a:p>
          <a:p>
            <a:pPr marL="952500" lvl="1" indent="-514350">
              <a:buFont typeface="Arial" panose="020B0604020202020204" pitchFamily="34" charset="0"/>
              <a:buChar char="•"/>
            </a:pPr>
            <a:r>
              <a:rPr lang="en-US" dirty="0" smtClean="0"/>
              <a:t>Design Objectives &amp; Challenges</a:t>
            </a:r>
          </a:p>
          <a:p>
            <a:pPr marL="952500" lvl="1" indent="-514350">
              <a:buFont typeface="Arial" panose="020B0604020202020204" pitchFamily="34" charset="0"/>
              <a:buChar char="•"/>
            </a:pPr>
            <a:r>
              <a:rPr lang="en-US" dirty="0" err="1" smtClean="0"/>
              <a:t>Greenbench</a:t>
            </a:r>
            <a:r>
              <a:rPr lang="en-US" dirty="0" smtClean="0"/>
              <a:t> Implementation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Data-Centric Attacks Simulation and Evaluation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17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Cross-domain simulation platform which is:</a:t>
            </a:r>
          </a:p>
          <a:p>
            <a:pPr lvl="1"/>
            <a:r>
              <a:rPr lang="en-US" dirty="0" smtClean="0"/>
              <a:t>Accurate:</a:t>
            </a:r>
          </a:p>
          <a:p>
            <a:pPr lvl="2"/>
            <a:r>
              <a:rPr lang="en-US" dirty="0" smtClean="0"/>
              <a:t>Accurate power device model (PSCAD)</a:t>
            </a:r>
          </a:p>
          <a:p>
            <a:pPr lvl="2"/>
            <a:r>
              <a:rPr lang="en-US" dirty="0" smtClean="0"/>
              <a:t>Accurate and standard communication protocols (</a:t>
            </a:r>
            <a:r>
              <a:rPr lang="en-US" dirty="0" err="1" smtClean="0"/>
              <a:t>OMNeT</a:t>
            </a:r>
            <a:r>
              <a:rPr lang="en-US" dirty="0" smtClean="0"/>
              <a:t>++)</a:t>
            </a:r>
          </a:p>
          <a:p>
            <a:pPr lvl="1"/>
            <a:r>
              <a:rPr lang="en-US" dirty="0" smtClean="0"/>
              <a:t>Extensible:</a:t>
            </a:r>
          </a:p>
          <a:p>
            <a:pPr lvl="2"/>
            <a:r>
              <a:rPr lang="en-US" dirty="0" smtClean="0"/>
              <a:t>Fit various system topologies</a:t>
            </a:r>
          </a:p>
          <a:p>
            <a:pPr lvl="2"/>
            <a:r>
              <a:rPr lang="en-US" dirty="0" smtClean="0"/>
              <a:t>Add and remove component with ease</a:t>
            </a:r>
          </a:p>
          <a:p>
            <a:pPr lvl="1"/>
            <a:r>
              <a:rPr lang="en-US" dirty="0" smtClean="0"/>
              <a:t>Efficient:</a:t>
            </a:r>
          </a:p>
          <a:p>
            <a:pPr lvl="2"/>
            <a:r>
              <a:rPr lang="en-US" dirty="0" smtClean="0"/>
              <a:t>As less overheads as possible (no external components)</a:t>
            </a:r>
          </a:p>
          <a:p>
            <a:pPr lvl="2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768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Challenges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458200" cy="2133600"/>
          </a:xfrm>
        </p:spPr>
        <p:txBody>
          <a:bodyPr/>
          <a:lstStyle/>
          <a:p>
            <a:r>
              <a:rPr lang="en-US" dirty="0" smtClean="0"/>
              <a:t>Synchronization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B8C3D1-B1D2-4472-8BEE-31CD346CFCCC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2057400"/>
            <a:ext cx="5910661" cy="1449728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88655" y="3726822"/>
            <a:ext cx="8458200" cy="2133600"/>
          </a:xfrm>
          <a:prstGeom prst="rect">
            <a:avLst/>
          </a:prstGeom>
        </p:spPr>
        <p:txBody>
          <a:bodyPr/>
          <a:lstStyle>
            <a:lvl1pPr marL="469900" indent="-469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563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Arial" panose="020B0604020202020204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2537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93863" indent="-387350" algn="l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93913" indent="-398463" algn="l" rtl="0" fontAlgn="base">
              <a:spcBef>
                <a:spcPct val="25000"/>
              </a:spcBef>
              <a:spcAft>
                <a:spcPct val="0"/>
              </a:spcAft>
              <a:buClr>
                <a:schemeClr val="folHlink"/>
              </a:buClr>
              <a:buFont typeface="Wingdings" panose="05000000000000000000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n-US" dirty="0" smtClean="0"/>
              <a:t>Data Exchange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726822"/>
            <a:ext cx="1979645" cy="24326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4832" y="4822322"/>
            <a:ext cx="1436641" cy="1337178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4617755" y="4649559"/>
            <a:ext cx="1742696" cy="1144376"/>
            <a:chOff x="4386108" y="4134304"/>
            <a:chExt cx="1880755" cy="1361210"/>
          </a:xfrm>
        </p:grpSpPr>
        <p:pic>
          <p:nvPicPr>
            <p:cNvPr id="11" name="Picture 2" descr="http://www.writersdock.com/wp-content/uploads/2013/11/writing-dialogu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43750" l="11000" r="62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7" t="184" r="36909" b="55157"/>
            <a:stretch/>
          </p:blipFill>
          <p:spPr bwMode="auto">
            <a:xfrm flipH="1">
              <a:off x="4386108" y="4134304"/>
              <a:ext cx="1880755" cy="136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TextBox 11"/>
            <p:cNvSpPr txBox="1"/>
            <p:nvPr/>
          </p:nvSpPr>
          <p:spPr>
            <a:xfrm>
              <a:off x="4715945" y="4301537"/>
              <a:ext cx="1259108" cy="10982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800" dirty="0" smtClean="0"/>
                <a:t>I’ll send it to CC</a:t>
              </a:r>
              <a:endParaRPr lang="en-US" sz="18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2419115" y="4649559"/>
            <a:ext cx="1399708" cy="1156789"/>
            <a:chOff x="3352800" y="4014286"/>
            <a:chExt cx="1880755" cy="1361210"/>
          </a:xfrm>
        </p:grpSpPr>
        <p:pic>
          <p:nvPicPr>
            <p:cNvPr id="14" name="Picture 2" descr="http://www.writersdock.com/wp-content/uploads/2013/11/writing-dialogue.jpg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43750" l="11000" r="6225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727" t="184" r="36909" b="55157"/>
            <a:stretch/>
          </p:blipFill>
          <p:spPr bwMode="auto">
            <a:xfrm>
              <a:off x="3352800" y="4014286"/>
              <a:ext cx="1880755" cy="13612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526882" y="4197728"/>
              <a:ext cx="14844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Voltage is 1kV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87837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HD:Applications:Microsoft Office 2004:Templates:Presentations:Designs:Profile</Template>
  <TotalTime>10493</TotalTime>
  <Words>870</Words>
  <Application>Microsoft Office PowerPoint</Application>
  <PresentationFormat>On-screen Show (4:3)</PresentationFormat>
  <Paragraphs>245</Paragraphs>
  <Slides>29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6" baseType="lpstr">
      <vt:lpstr>ＭＳ Ｐゴシック</vt:lpstr>
      <vt:lpstr>Arial</vt:lpstr>
      <vt:lpstr>Comic Sans MS</vt:lpstr>
      <vt:lpstr>Times New Roman</vt:lpstr>
      <vt:lpstr>Wingdings</vt:lpstr>
      <vt:lpstr>Profile</vt:lpstr>
      <vt:lpstr>Bitmap Image</vt:lpstr>
      <vt:lpstr>Greenbench: A Benchmark for Observing Power Grid Vulnerability Under Data-Centric Threats</vt:lpstr>
      <vt:lpstr>Outline</vt:lpstr>
      <vt:lpstr>Outline</vt:lpstr>
      <vt:lpstr>Cyber Security in Smart Grid</vt:lpstr>
      <vt:lpstr>Motivation</vt:lpstr>
      <vt:lpstr>Approach</vt:lpstr>
      <vt:lpstr>Outline</vt:lpstr>
      <vt:lpstr>Design Objectives</vt:lpstr>
      <vt:lpstr>Design Challenges</vt:lpstr>
      <vt:lpstr>Greenbench Implementation</vt:lpstr>
      <vt:lpstr>Outline</vt:lpstr>
      <vt:lpstr>Data Centric Threats Re-visit </vt:lpstr>
      <vt:lpstr>Delayed Price Message</vt:lpstr>
      <vt:lpstr>Simulation Result</vt:lpstr>
      <vt:lpstr>Observation</vt:lpstr>
      <vt:lpstr>Forged Load Reading Message</vt:lpstr>
      <vt:lpstr>Distorted Load Reading</vt:lpstr>
      <vt:lpstr>Observation</vt:lpstr>
      <vt:lpstr>Overheard and Modified Message</vt:lpstr>
      <vt:lpstr>Simulation Result</vt:lpstr>
      <vt:lpstr>Observation</vt:lpstr>
      <vt:lpstr>Outline</vt:lpstr>
      <vt:lpstr>Conclusion</vt:lpstr>
      <vt:lpstr>Thank you!</vt:lpstr>
      <vt:lpstr>PowerPoint Presentation</vt:lpstr>
      <vt:lpstr>Implementation Challenges</vt:lpstr>
      <vt:lpstr>Implementation Challenges</vt:lpstr>
      <vt:lpstr>PowerPoint Presentation</vt:lpstr>
      <vt:lpstr>Forged Load Reading Message</vt:lpstr>
    </vt:vector>
  </TitlesOfParts>
  <Company>NC State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Modeling and Evaluation of Security Threats in Smart Grid</dc:title>
  <dc:subject>Tutorial on Wireless Mesh Networks</dc:subject>
  <dc:creator>BW</dc:creator>
  <cp:keywords/>
  <cp:lastModifiedBy>BW</cp:lastModifiedBy>
  <cp:revision>775</cp:revision>
  <cp:lastPrinted>2014-02-10T18:30:26Z</cp:lastPrinted>
  <dcterms:created xsi:type="dcterms:W3CDTF">2005-05-17T14:26:42Z</dcterms:created>
  <dcterms:modified xsi:type="dcterms:W3CDTF">2014-05-02T12:25:29Z</dcterms:modified>
  <cp:category/>
</cp:coreProperties>
</file>