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Lora" panose="020B0604020202020204" charset="0"/>
      <p:regular r:id="rId15"/>
      <p:bold r:id="rId16"/>
      <p:italic r:id="rId17"/>
      <p:boldItalic r:id="rId18"/>
    </p:embeddedFont>
    <p:embeddedFont>
      <p:font typeface="Quattrocento Sans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75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</a:rPr>
              <a:t>If we ignore issues with writing etiquette (e.g. spelling, capitalization, and non-clausal commas), this paragraph has about 30 grammatical errors or approximately 1 error every 6 words—a fairly typical error rate for our students' proficiency level. Assuming a 750-word assignment, this error rate generalizes to about 125 errors per paper and 2500 errors over 20 papers. If this student spent just 1 minute addressing each error, then he or she would be dealing with accuracy for at least 2 hours. If we spent 10 seconds marking each error in all 20 papers, we would be dealing with errors for at least 6 hours. Both we and the student would be spending all this time to address just one aspect of writing in one assignment.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				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			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-6025" y="3676511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1117950" y="339300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-6025" y="2571761"/>
            <a:ext cx="19844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" name="Shape 15"/>
          <p:cNvSpPr/>
          <p:nvPr/>
        </p:nvSpPr>
        <p:spPr>
          <a:xfrm>
            <a:off x="1117950" y="228825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7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5898975" y="2571750"/>
            <a:ext cx="32510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lvl="8" algn="ctr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0" name="Shape 20"/>
          <p:cNvCxnSpPr/>
          <p:nvPr/>
        </p:nvCxnSpPr>
        <p:spPr>
          <a:xfrm>
            <a:off x="4584075" y="3676500"/>
            <a:ext cx="0" cy="1480499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" name="Shape 21"/>
          <p:cNvSpPr/>
          <p:nvPr/>
        </p:nvSpPr>
        <p:spPr>
          <a:xfrm>
            <a:off x="4288500" y="339300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/>
          <p:nvPr/>
        </p:nvSpPr>
        <p:spPr>
          <a:xfrm>
            <a:off x="3593400" y="3412651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>
                <a:latin typeface="Lora"/>
                <a:ea typeface="Lora"/>
                <a:cs typeface="Lora"/>
                <a:sym typeface="Lora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" name="Shape 25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cxnSp>
        <p:nvCxnSpPr>
          <p:cNvPr id="33" name="Shape 33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4" name="Shape 34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381250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834911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2" name="Shape 42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990450" y="4037375"/>
            <a:ext cx="5162999" cy="519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360"/>
              </a:spcBef>
              <a:buSzPct val="100000"/>
              <a:buFont typeface="Lora"/>
              <a:buNone/>
              <a:defRPr sz="1400" i="1">
                <a:latin typeface="Lora"/>
                <a:ea typeface="Lora"/>
                <a:cs typeface="Lora"/>
                <a:sym typeface="Lora"/>
              </a:defRPr>
            </a:lvl1pPr>
          </a:lstStyle>
          <a:p>
            <a:endParaRPr/>
          </a:p>
        </p:txBody>
      </p:sp>
      <p:cxnSp>
        <p:nvCxnSpPr>
          <p:cNvPr id="51" name="Shape 51"/>
          <p:cNvCxnSpPr/>
          <p:nvPr/>
        </p:nvCxnSpPr>
        <p:spPr>
          <a:xfrm>
            <a:off x="-6025" y="4666128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2" name="Shape 52"/>
          <p:cNvSpPr/>
          <p:nvPr/>
        </p:nvSpPr>
        <p:spPr>
          <a:xfrm>
            <a:off x="4457400" y="4551496"/>
            <a:ext cx="229199" cy="229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54"/>
          <p:cNvCxnSpPr/>
          <p:nvPr/>
        </p:nvCxnSpPr>
        <p:spPr>
          <a:xfrm>
            <a:off x="-6025" y="4513728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5" name="Shape 55"/>
          <p:cNvSpPr/>
          <p:nvPr/>
        </p:nvSpPr>
        <p:spPr>
          <a:xfrm>
            <a:off x="4293700" y="4235405"/>
            <a:ext cx="556499" cy="5564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937116"/>
            <a:ext cx="6809700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nservice.ascd.org/less-teaching-and-more-feedbac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son.gmu.edu/~llmiller/Presentations/2016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996625" y="1197850"/>
            <a:ext cx="7233600" cy="186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Dynamic written corrective </a:t>
            </a:r>
            <a:r>
              <a:rPr lang="en">
                <a:highlight>
                  <a:srgbClr val="FFCD00"/>
                </a:highlight>
              </a:rPr>
              <a:t>feedback</a:t>
            </a:r>
            <a:r>
              <a:rPr lang="en"/>
              <a:t>: A tool to improve multilingual student writing</a:t>
            </a:r>
          </a:p>
        </p:txBody>
      </p:sp>
      <p:grpSp>
        <p:nvGrpSpPr>
          <p:cNvPr id="62" name="Shape 62"/>
          <p:cNvGrpSpPr/>
          <p:nvPr/>
        </p:nvGrpSpPr>
        <p:grpSpPr>
          <a:xfrm>
            <a:off x="1299164" y="3511423"/>
            <a:ext cx="215966" cy="342398"/>
            <a:chOff x="6718575" y="2318625"/>
            <a:chExt cx="256950" cy="407375"/>
          </a:xfrm>
        </p:grpSpPr>
        <p:sp>
          <p:nvSpPr>
            <p:cNvPr id="63" name="Shape 6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1" name="Shape 71"/>
          <p:cNvSpPr txBox="1"/>
          <p:nvPr/>
        </p:nvSpPr>
        <p:spPr>
          <a:xfrm>
            <a:off x="-289026" y="3971112"/>
            <a:ext cx="9433025" cy="93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914400" lvl="0" indent="0" rtl="0">
              <a:spcBef>
                <a:spcPts val="0"/>
              </a:spcBef>
              <a:buNone/>
            </a:pPr>
            <a:r>
              <a:rPr lang="en" sz="1600" b="1" u="sng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Anna S. Habib</a:t>
            </a:r>
            <a:r>
              <a:rPr lang="en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Assistant Director of Composition; Term Assistant Professor, English </a:t>
            </a:r>
          </a:p>
          <a:p>
            <a:pPr marL="914400" lvl="0" indent="0" rtl="0">
              <a:spcBef>
                <a:spcPts val="0"/>
              </a:spcBef>
              <a:buNone/>
            </a:pPr>
            <a:r>
              <a:rPr lang="en" sz="1600" b="1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</a:t>
            </a:r>
            <a:r>
              <a:rPr lang="en" sz="1600" b="1" u="sng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Paul Michiels</a:t>
            </a:r>
            <a:r>
              <a:rPr lang="en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ESL Opt-In Coordinator, GMU Writing Center</a:t>
            </a:r>
          </a:p>
          <a:p>
            <a:pPr marL="914400" lvl="0" indent="0" rtl="0">
              <a:spcBef>
                <a:spcPts val="0"/>
              </a:spcBef>
              <a:buNone/>
            </a:pPr>
            <a:r>
              <a:rPr lang="en" sz="1600" b="1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</a:t>
            </a:r>
            <a:r>
              <a:rPr lang="en" sz="1600" b="1" u="sng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Laurie Miller</a:t>
            </a:r>
            <a:r>
              <a:rPr lang="en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Composition Course Coordinator, Undergraduate Pathways, INTO Mason</a:t>
            </a:r>
            <a:br>
              <a:rPr lang="en" dirty="0">
                <a:solidFill>
                  <a:srgbClr val="595959"/>
                </a:solidFill>
              </a:rPr>
            </a:br>
            <a:endParaRPr lang="en" dirty="0">
              <a:solidFill>
                <a:srgbClr val="595959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2800" dirty="0">
              <a:solidFill>
                <a:srgbClr val="595959"/>
              </a:solidFill>
            </a:endParaRPr>
          </a:p>
        </p:txBody>
      </p:sp>
      <p:sp>
        <p:nvSpPr>
          <p:cNvPr id="72" name="Shape 72"/>
          <p:cNvSpPr/>
          <p:nvPr/>
        </p:nvSpPr>
        <p:spPr>
          <a:xfrm>
            <a:off x="0" y="0"/>
            <a:ext cx="9144000" cy="7515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0" y="4964575"/>
            <a:ext cx="9144000" cy="2091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5650" y="4405374"/>
            <a:ext cx="9144000" cy="7380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Using DWCF in your course</a:t>
            </a:r>
          </a:p>
        </p:txBody>
      </p:sp>
      <p:grpSp>
        <p:nvGrpSpPr>
          <p:cNvPr id="180" name="Shape 180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81" name="Shape 181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85" name="Shape 185"/>
          <p:cNvSpPr txBox="1"/>
          <p:nvPr/>
        </p:nvSpPr>
        <p:spPr>
          <a:xfrm>
            <a:off x="1440375" y="1708200"/>
            <a:ext cx="3670200" cy="22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 b="1"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THINK of YOUR MOST IMPORTANT WRITING ASSIGNMENT </a:t>
            </a:r>
          </a:p>
          <a:p>
            <a:pPr lvl="0" rtl="0">
              <a:spcBef>
                <a:spcPts val="600"/>
              </a:spcBef>
              <a:buNone/>
            </a:pPr>
            <a:b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What is one skill you would like students to take away from it? </a:t>
            </a:r>
          </a:p>
          <a:p>
            <a:pPr lvl="0" rtl="0">
              <a:spcBef>
                <a:spcPts val="600"/>
              </a:spcBef>
              <a:buNone/>
            </a:pP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lvl="0" rtl="0">
              <a:spcBef>
                <a:spcPts val="600"/>
              </a:spcBef>
              <a:buNone/>
            </a:pP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5425601" y="1708200"/>
            <a:ext cx="3367500" cy="22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600" b="1"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FIT IN FEEDBACK</a:t>
            </a:r>
          </a:p>
          <a:p>
            <a:pPr lvl="0" rtl="0">
              <a:spcBef>
                <a:spcPts val="600"/>
              </a:spcBef>
              <a:buNone/>
            </a:pPr>
            <a:b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Think about how you can provide opportunities for students to receive feedback from you before they submit their final work.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1286800" y="797125"/>
            <a:ext cx="6503400" cy="2260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363636"/>
                </a:solidFill>
                <a:highlight>
                  <a:srgbClr val="FFFFFF"/>
                </a:highlight>
              </a:rPr>
              <a:t>“ </a:t>
            </a:r>
            <a:r>
              <a:rPr lang="en">
                <a:solidFill>
                  <a:srgbClr val="363636"/>
                </a:solidFill>
                <a:highlight>
                  <a:srgbClr val="FFCD00"/>
                </a:highlight>
              </a:rPr>
              <a:t>Learners need endless feedback</a:t>
            </a:r>
            <a:r>
              <a:rPr lang="en">
                <a:solidFill>
                  <a:srgbClr val="363636"/>
                </a:solidFill>
                <a:highlight>
                  <a:srgbClr val="FFFFFF"/>
                </a:highlight>
              </a:rPr>
              <a:t> more than they need endless teaching.”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5418675" y="3057925"/>
            <a:ext cx="3271200" cy="51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i="1">
                <a:solidFill>
                  <a:srgbClr val="363636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- </a:t>
            </a:r>
            <a:r>
              <a:rPr lang="en" sz="1800" i="1"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Grant Wiggins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subTitle" idx="4294967295"/>
          </p:nvPr>
        </p:nvSpPr>
        <p:spPr>
          <a:xfrm>
            <a:off x="2371625" y="2428800"/>
            <a:ext cx="64881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latin typeface="Lora"/>
                <a:ea typeface="Lora"/>
                <a:cs typeface="Lora"/>
                <a:sym typeface="Lora"/>
              </a:rPr>
              <a:t>Presentation  </a:t>
            </a:r>
            <a:r>
              <a:rPr lang="en" b="1" i="1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materials</a:t>
            </a:r>
            <a:r>
              <a:rPr lang="en" b="1" i="1">
                <a:latin typeface="Lora"/>
                <a:ea typeface="Lora"/>
                <a:cs typeface="Lora"/>
                <a:sym typeface="Lora"/>
              </a:rPr>
              <a:t> available at: 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http://mason.gmu.edu/~llmiller/Presentations/2016.html</a:t>
            </a:r>
          </a:p>
        </p:txBody>
      </p:sp>
      <p:cxnSp>
        <p:nvCxnSpPr>
          <p:cNvPr id="198" name="Shape 198"/>
          <p:cNvCxnSpPr/>
          <p:nvPr/>
        </p:nvCxnSpPr>
        <p:spPr>
          <a:xfrm>
            <a:off x="6450" y="1428750"/>
            <a:ext cx="23972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9" name="Shape 199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Thank you.</a:t>
            </a:r>
          </a:p>
        </p:txBody>
      </p:sp>
      <p:cxnSp>
        <p:nvCxnSpPr>
          <p:cNvPr id="200" name="Shape 200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1" name="Shape 201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2" name="Shape 202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203" name="Shape 20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hape 78"/>
          <p:cNvCxnSpPr/>
          <p:nvPr/>
        </p:nvCxnSpPr>
        <p:spPr>
          <a:xfrm>
            <a:off x="-6025" y="1668728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9" name="Shape 79"/>
          <p:cNvSpPr txBox="1">
            <a:spLocks noGrp="1"/>
          </p:cNvSpPr>
          <p:nvPr>
            <p:ph type="ctrTitle" idx="4294967295"/>
          </p:nvPr>
        </p:nvSpPr>
        <p:spPr>
          <a:xfrm>
            <a:off x="2166800" y="248350"/>
            <a:ext cx="66021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Do we have to correct every error in our multilingual student’s paper?</a:t>
            </a:r>
          </a:p>
        </p:txBody>
      </p:sp>
      <p:sp>
        <p:nvSpPr>
          <p:cNvPr id="80" name="Shape 80"/>
          <p:cNvSpPr/>
          <p:nvPr/>
        </p:nvSpPr>
        <p:spPr>
          <a:xfrm>
            <a:off x="1232100" y="433149"/>
            <a:ext cx="790200" cy="790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1" name="Shape 81"/>
          <p:cNvGrpSpPr/>
          <p:nvPr/>
        </p:nvGrpSpPr>
        <p:grpSpPr>
          <a:xfrm>
            <a:off x="1455759" y="653218"/>
            <a:ext cx="342881" cy="350068"/>
            <a:chOff x="3951850" y="2985350"/>
            <a:chExt cx="407950" cy="416500"/>
          </a:xfrm>
        </p:grpSpPr>
        <p:sp>
          <p:nvSpPr>
            <p:cNvPr id="82" name="Shape 82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86" name="Shape 86" descr="Screen Shot 2016-09-13 at 6.24.54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738" y="1778974"/>
            <a:ext cx="6840786" cy="321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479800" y="835209"/>
            <a:ext cx="7269300" cy="1019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highlight>
                  <a:srgbClr val="FFFFFF"/>
                </a:highlight>
              </a:rPr>
              <a:t>Dynamic Written Corrective Feedback</a:t>
            </a:r>
            <a:r>
              <a:rPr lang="en" sz="2400">
                <a:solidFill>
                  <a:srgbClr val="FFFFFF"/>
                </a:solidFill>
                <a:highlight>
                  <a:srgbClr val="FFFFFF"/>
                </a:highlight>
              </a:rPr>
              <a:t>lll</a:t>
            </a:r>
            <a:r>
              <a:rPr lang="en" sz="2400">
                <a:highlight>
                  <a:srgbClr val="FFFFFF"/>
                </a:highlight>
              </a:rPr>
              <a:t>     </a:t>
            </a:r>
            <a:br>
              <a:rPr lang="en" sz="2400">
                <a:highlight>
                  <a:srgbClr val="FFFFFF"/>
                </a:highlight>
              </a:rPr>
            </a:br>
            <a:r>
              <a:rPr lang="en" sz="2400">
                <a:highlight>
                  <a:srgbClr val="FFFFFF"/>
                </a:highlight>
              </a:rPr>
              <a:t>                                     (DWCF) - </a:t>
            </a:r>
            <a:r>
              <a:rPr lang="en" sz="2400">
                <a:highlight>
                  <a:srgbClr val="FFCD00"/>
                </a:highlight>
              </a:rPr>
              <a:t>Benefits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538875" y="1477399"/>
            <a:ext cx="6809700" cy="259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 sz="1800">
                <a:solidFill>
                  <a:schemeClr val="dk1"/>
                </a:solidFill>
                <a:highlight>
                  <a:srgbClr val="FFCD00"/>
                </a:highlight>
                <a:latin typeface="Arial"/>
                <a:ea typeface="Arial"/>
                <a:cs typeface="Arial"/>
                <a:sym typeface="Arial"/>
              </a:rPr>
              <a:t>Reduces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faculty &amp; student </a:t>
            </a:r>
            <a:r>
              <a:rPr lang="en" sz="1800">
                <a:solidFill>
                  <a:schemeClr val="dk1"/>
                </a:solidFill>
                <a:highlight>
                  <a:srgbClr val="FFCD00"/>
                </a:highlight>
                <a:latin typeface="Arial"/>
                <a:ea typeface="Arial"/>
                <a:cs typeface="Arial"/>
                <a:sym typeface="Arial"/>
              </a:rPr>
              <a:t>workload</a:t>
            </a:r>
            <a:br>
              <a:rPr lang="en" sz="1800">
                <a:solidFill>
                  <a:schemeClr val="dk1"/>
                </a:solidFill>
                <a:highlight>
                  <a:srgbClr val="FFCD00"/>
                </a:highlight>
                <a:latin typeface="Arial"/>
                <a:ea typeface="Arial"/>
                <a:cs typeface="Arial"/>
                <a:sym typeface="Arial"/>
              </a:rPr>
            </a:br>
            <a:endParaRPr lang="en" sz="1800">
              <a:solidFill>
                <a:schemeClr val="dk1"/>
              </a:solidFill>
              <a:highlight>
                <a:srgbClr val="FFCD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Cultivates reflective learners &amp; teachers</a:t>
            </a:r>
            <a:b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en" sz="1800">
                <a:solidFill>
                  <a:schemeClr val="dk1"/>
                </a:solidFill>
                <a:highlight>
                  <a:srgbClr val="FFCD00"/>
                </a:highlight>
                <a:latin typeface="Arial"/>
                <a:ea typeface="Arial"/>
                <a:cs typeface="Arial"/>
                <a:sym typeface="Arial"/>
              </a:rPr>
              <a:t>Lessens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students' </a:t>
            </a:r>
            <a:r>
              <a:rPr lang="en" sz="1800">
                <a:solidFill>
                  <a:schemeClr val="dk1"/>
                </a:solidFill>
                <a:highlight>
                  <a:srgbClr val="FFCD00"/>
                </a:highlight>
                <a:latin typeface="Arial"/>
                <a:ea typeface="Arial"/>
                <a:cs typeface="Arial"/>
                <a:sym typeface="Arial"/>
              </a:rPr>
              <a:t>cognitive burden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914400" lvl="1" indent="-228600" rtl="0">
              <a:spcBef>
                <a:spcPts val="0"/>
              </a:spcBef>
              <a:buClr>
                <a:srgbClr val="999999"/>
              </a:buClr>
            </a:pPr>
            <a:r>
              <a:rPr lang="en" sz="1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allowing for faster and longer-lasting uptake of relevant grammatical forms [or course concepts &amp; skills] (Hartshorn et al., 2010)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93" name="Shape 93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94" name="Shape 9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 descr="cyclic_interaction.png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2434075" y="2293050"/>
            <a:ext cx="2034175" cy="1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467900" y="790550"/>
            <a:ext cx="4701000" cy="61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Skill Acquisition Theory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400675" y="2094425"/>
            <a:ext cx="1609800" cy="24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highlight>
                  <a:srgbClr val="FFCD00"/>
                </a:highlight>
              </a:rPr>
              <a:t>Declarative</a:t>
            </a:r>
          </a:p>
          <a:p>
            <a:pPr lvl="0">
              <a:spcBef>
                <a:spcPts val="0"/>
              </a:spcBef>
              <a:buNone/>
            </a:pPr>
            <a:br>
              <a:rPr lang="en" sz="1400"/>
            </a:br>
            <a:r>
              <a:rPr lang="en" sz="1400"/>
              <a:t>“I have knowledge about the skill.”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4059625" y="2094425"/>
            <a:ext cx="1720800" cy="24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highlight>
                  <a:srgbClr val="FFCD00"/>
                </a:highlight>
              </a:rPr>
              <a:t>Procedural </a:t>
            </a:r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r>
              <a:rPr lang="en" sz="1400"/>
              <a:t>“I can act on my knowledge and turn it into behavior.”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3"/>
          </p:nvPr>
        </p:nvSpPr>
        <p:spPr>
          <a:xfrm>
            <a:off x="6420000" y="2094425"/>
            <a:ext cx="1720800" cy="24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highlight>
                  <a:srgbClr val="FFCD00"/>
                </a:highlight>
              </a:rPr>
              <a:t>Automatic</a:t>
            </a:r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r>
              <a:rPr lang="en" sz="1400"/>
              <a:t>“I can do this without thinking about it; I am fluent, but sometimes I make errors.”</a:t>
            </a:r>
          </a:p>
        </p:txBody>
      </p:sp>
      <p:grpSp>
        <p:nvGrpSpPr>
          <p:cNvPr id="107" name="Shape 107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08" name="Shape 10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2" name="Shape 112"/>
          <p:cNvSpPr txBox="1"/>
          <p:nvPr/>
        </p:nvSpPr>
        <p:spPr>
          <a:xfrm>
            <a:off x="1467900" y="1302925"/>
            <a:ext cx="5045100" cy="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Three stages of development</a:t>
            </a:r>
          </a:p>
        </p:txBody>
      </p:sp>
      <p:grpSp>
        <p:nvGrpSpPr>
          <p:cNvPr id="113" name="Shape 113"/>
          <p:cNvGrpSpPr/>
          <p:nvPr/>
        </p:nvGrpSpPr>
        <p:grpSpPr>
          <a:xfrm>
            <a:off x="4507600" y="4125900"/>
            <a:ext cx="2694000" cy="538500"/>
            <a:chOff x="3846025" y="3777725"/>
            <a:chExt cx="2694000" cy="538500"/>
          </a:xfrm>
        </p:grpSpPr>
        <p:sp>
          <p:nvSpPr>
            <p:cNvPr id="114" name="Shape 114"/>
            <p:cNvSpPr/>
            <p:nvPr/>
          </p:nvSpPr>
          <p:spPr>
            <a:xfrm>
              <a:off x="3846025" y="3777725"/>
              <a:ext cx="2694000" cy="538500"/>
            </a:xfrm>
            <a:prstGeom prst="stripedRightArrow">
              <a:avLst>
                <a:gd name="adj1" fmla="val 50000"/>
                <a:gd name="adj2" fmla="val 50000"/>
              </a:avLst>
            </a:prstGeom>
            <a:solidFill>
              <a:srgbClr val="F6921D">
                <a:alpha val="39310"/>
              </a:srgbClr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 txBox="1"/>
            <p:nvPr/>
          </p:nvSpPr>
          <p:spPr>
            <a:xfrm>
              <a:off x="3959425" y="3836025"/>
              <a:ext cx="2467200" cy="214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b="1">
                  <a:latin typeface="Quattrocento Sans"/>
                  <a:ea typeface="Quattrocento Sans"/>
                  <a:cs typeface="Quattrocento Sans"/>
                  <a:sym typeface="Quattrocento Sans"/>
                </a:rPr>
                <a:t>Practice, practice, practice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492900" y="652600"/>
            <a:ext cx="5357700" cy="72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Moving towards skill … </a:t>
            </a:r>
          </a:p>
        </p:txBody>
      </p:sp>
      <p:grpSp>
        <p:nvGrpSpPr>
          <p:cNvPr id="121" name="Shape 121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22" name="Shape 122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0625" y="1372600"/>
            <a:ext cx="4370025" cy="368122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1131075" y="3570500"/>
            <a:ext cx="2333700" cy="53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800" b="1">
                <a:solidFill>
                  <a:schemeClr val="dk1"/>
                </a:solidFill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Power law of learning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446925" y="1953700"/>
            <a:ext cx="3425400" cy="221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highlight>
                  <a:srgbClr val="FFCD00"/>
                </a:highlight>
              </a:rPr>
              <a:t>meaningful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highlight>
                  <a:srgbClr val="FFCD00"/>
                </a:highlight>
              </a:rPr>
              <a:t>timely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highlight>
                  <a:srgbClr val="FFCD00"/>
                </a:highlight>
              </a:rPr>
              <a:t>constant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b="1">
                <a:solidFill>
                  <a:schemeClr val="dk1"/>
                </a:solidFill>
                <a:highlight>
                  <a:srgbClr val="FFCD00"/>
                </a:highlight>
              </a:rPr>
              <a:t>manageable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381250" y="922675"/>
            <a:ext cx="6264300" cy="43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Traditional  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Dynamic Written Corrective Feedback</a:t>
            </a:r>
          </a:p>
        </p:txBody>
      </p:sp>
      <p:grpSp>
        <p:nvGrpSpPr>
          <p:cNvPr id="134" name="Shape 134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35" name="Shape 135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9" name="Shape 139"/>
          <p:cNvSpPr/>
          <p:nvPr/>
        </p:nvSpPr>
        <p:spPr>
          <a:xfrm>
            <a:off x="5149350" y="1033600"/>
            <a:ext cx="2108700" cy="14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78525" y="1305725"/>
            <a:ext cx="7819500" cy="327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highlight>
                  <a:srgbClr val="FFCD00"/>
                </a:highlight>
              </a:rPr>
              <a:t>content</a:t>
            </a:r>
          </a:p>
          <a:p>
            <a:pPr lvl="0" algn="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highlight>
                  <a:srgbClr val="FFCD00"/>
                </a:highlight>
              </a:rPr>
              <a:t>fluency</a:t>
            </a:r>
          </a:p>
          <a:p>
            <a:pPr lvl="0" algn="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highlight>
                  <a:srgbClr val="FFCD00"/>
                </a:highlight>
              </a:rPr>
              <a:t>adequacy </a:t>
            </a:r>
          </a:p>
          <a:p>
            <a:pPr lvl="0" algn="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highlight>
                  <a:srgbClr val="FFCD00"/>
                </a:highlight>
              </a:rPr>
              <a:t>complexity</a:t>
            </a:r>
          </a:p>
          <a:p>
            <a:pPr lvl="0" algn="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highlight>
                  <a:srgbClr val="FFCD00"/>
                </a:highlight>
              </a:rPr>
              <a:t>concept development</a:t>
            </a:r>
          </a:p>
          <a:p>
            <a:pPr lvl="0" algn="r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b="1">
                <a:solidFill>
                  <a:schemeClr val="dk1"/>
                </a:solidFill>
                <a:highlight>
                  <a:srgbClr val="FFCD00"/>
                </a:highlight>
              </a:rPr>
              <a:t>… any discipline specific or independent skill area you want to target  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Not only accuracy ...</a:t>
            </a:r>
          </a:p>
        </p:txBody>
      </p:sp>
      <p:grpSp>
        <p:nvGrpSpPr>
          <p:cNvPr id="146" name="Shape 146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47" name="Shape 14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4294967295"/>
          </p:nvPr>
        </p:nvSpPr>
        <p:spPr>
          <a:xfrm>
            <a:off x="4657600" y="1526900"/>
            <a:ext cx="4173000" cy="790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Enacting </a:t>
            </a:r>
            <a:r>
              <a:rPr lang="en" sz="2000" b="1">
                <a:solidFill>
                  <a:schemeClr val="dk1"/>
                </a:solidFill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DWCF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cxnSp>
        <p:nvCxnSpPr>
          <p:cNvPr id="156" name="Shape 156"/>
          <p:cNvCxnSpPr/>
          <p:nvPr/>
        </p:nvCxnSpPr>
        <p:spPr>
          <a:xfrm>
            <a:off x="-6450" y="1131725"/>
            <a:ext cx="91505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7" name="Shape 157"/>
          <p:cNvSpPr/>
          <p:nvPr/>
        </p:nvSpPr>
        <p:spPr>
          <a:xfrm>
            <a:off x="625400" y="736699"/>
            <a:ext cx="790200" cy="790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58" name="Shape 158"/>
          <p:cNvGrpSpPr/>
          <p:nvPr/>
        </p:nvGrpSpPr>
        <p:grpSpPr>
          <a:xfrm>
            <a:off x="802998" y="970008"/>
            <a:ext cx="435021" cy="323445"/>
            <a:chOff x="5247525" y="3007275"/>
            <a:chExt cx="517575" cy="384825"/>
          </a:xfrm>
        </p:grpSpPr>
        <p:sp>
          <p:nvSpPr>
            <p:cNvPr id="159" name="Shape 15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1" name="Shape 161"/>
          <p:cNvSpPr txBox="1">
            <a:spLocks noGrp="1"/>
          </p:cNvSpPr>
          <p:nvPr>
            <p:ph type="body" idx="4294967295"/>
          </p:nvPr>
        </p:nvSpPr>
        <p:spPr>
          <a:xfrm>
            <a:off x="5089900" y="1526900"/>
            <a:ext cx="3308400" cy="259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less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praise with details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past accuracy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 revision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regular &amp; frequent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750" y="1715825"/>
            <a:ext cx="28575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7" name="Shape 167"/>
          <p:cNvCxnSpPr/>
          <p:nvPr/>
        </p:nvCxnSpPr>
        <p:spPr>
          <a:xfrm>
            <a:off x="-6450" y="1131725"/>
            <a:ext cx="9150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8" name="Shape 168"/>
          <p:cNvSpPr/>
          <p:nvPr/>
        </p:nvSpPr>
        <p:spPr>
          <a:xfrm>
            <a:off x="625400" y="736699"/>
            <a:ext cx="790200" cy="790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9" name="Shape 169"/>
          <p:cNvGrpSpPr/>
          <p:nvPr/>
        </p:nvGrpSpPr>
        <p:grpSpPr>
          <a:xfrm>
            <a:off x="802998" y="970008"/>
            <a:ext cx="435021" cy="323445"/>
            <a:chOff x="5247525" y="3007275"/>
            <a:chExt cx="517575" cy="384825"/>
          </a:xfrm>
        </p:grpSpPr>
        <p:sp>
          <p:nvSpPr>
            <p:cNvPr id="170" name="Shape 170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72" name="Shape 172" descr="Screen Shot 2016-09-15 at 2.10.15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25" y="1746699"/>
            <a:ext cx="8882351" cy="327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>
            <a:spLocks noGrp="1"/>
          </p:cNvSpPr>
          <p:nvPr>
            <p:ph type="title" idx="4294967295"/>
          </p:nvPr>
        </p:nvSpPr>
        <p:spPr>
          <a:xfrm>
            <a:off x="1719550" y="771725"/>
            <a:ext cx="5357700" cy="72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highlight>
                  <a:srgbClr val="FFFFFF"/>
                </a:highlight>
              </a:rPr>
              <a:t> An example …</a:t>
            </a:r>
            <a:r>
              <a:rPr lang="en" sz="2400">
                <a:solidFill>
                  <a:srgbClr val="FFFFFF"/>
                </a:solidFill>
                <a:highlight>
                  <a:srgbClr val="FFFFFF"/>
                </a:highlight>
              </a:rPr>
              <a:t>..</a:t>
            </a:r>
            <a:r>
              <a:rPr lang="en" sz="2400">
                <a:highlight>
                  <a:srgbClr val="FFFFFF"/>
                </a:highlight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On-screen Show (16:9)</PresentationFormat>
  <Paragraphs>65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Lora</vt:lpstr>
      <vt:lpstr>Quattrocento Sans</vt:lpstr>
      <vt:lpstr>Viola template</vt:lpstr>
      <vt:lpstr>Dynamic written corrective feedback: A tool to improve multilingual student writing</vt:lpstr>
      <vt:lpstr>Do we have to correct every error in our multilingual student’s paper?</vt:lpstr>
      <vt:lpstr>Dynamic Written Corrective Feedbacklll                                           (DWCF) - Benefits</vt:lpstr>
      <vt:lpstr>Skill Acquisition Theory</vt:lpstr>
      <vt:lpstr>Moving towards skill … </vt:lpstr>
      <vt:lpstr>Traditional   Dynamic Written Corrective Feedback</vt:lpstr>
      <vt:lpstr>Not only accuracy ...</vt:lpstr>
      <vt:lpstr>PowerPoint Presentation</vt:lpstr>
      <vt:lpstr> An example ….. </vt:lpstr>
      <vt:lpstr>Using DWCF in your course</vt:lpstr>
      <vt:lpstr>PowerPoint Presentation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written corrective feedback: A tool to improve multilingual student writing</dc:title>
  <cp:lastModifiedBy>Laurie Miller</cp:lastModifiedBy>
  <cp:revision>1</cp:revision>
  <dcterms:modified xsi:type="dcterms:W3CDTF">2016-09-16T17:26:23Z</dcterms:modified>
</cp:coreProperties>
</file>