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4" r:id="rId1"/>
  </p:sldMasterIdLst>
  <p:notesMasterIdLst>
    <p:notesMasterId r:id="rId13"/>
  </p:notesMasterIdLst>
  <p:sldIdLst>
    <p:sldId id="256" r:id="rId2"/>
    <p:sldId id="260" r:id="rId3"/>
    <p:sldId id="261" r:id="rId4"/>
    <p:sldId id="263" r:id="rId5"/>
    <p:sldId id="262" r:id="rId6"/>
    <p:sldId id="275" r:id="rId7"/>
    <p:sldId id="276" r:id="rId8"/>
    <p:sldId id="265" r:id="rId9"/>
    <p:sldId id="277" r:id="rId10"/>
    <p:sldId id="266" r:id="rId11"/>
    <p:sldId id="270" r:id="rId1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ACA"/>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7" autoAdjust="0"/>
  </p:normalViewPr>
  <p:slideViewPr>
    <p:cSldViewPr>
      <p:cViewPr varScale="1">
        <p:scale>
          <a:sx n="75" d="100"/>
          <a:sy n="75" d="100"/>
        </p:scale>
        <p:origin x="-101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Calibri" pitchFamily="34" charset="0"/>
              </a:defRPr>
            </a:lvl1pPr>
          </a:lstStyle>
          <a:p>
            <a:endParaRPr lang="en-US"/>
          </a:p>
        </p:txBody>
      </p:sp>
      <p:sp>
        <p:nvSpPr>
          <p:cNvPr id="3" name="Date Placeholder 2"/>
          <p:cNvSpPr>
            <a:spLocks noGrp="1"/>
          </p:cNvSpPr>
          <p:nvPr>
            <p:ph type="dt"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Calibri" pitchFamily="34" charset="0"/>
              </a:defRPr>
            </a:lvl1pPr>
          </a:lstStyle>
          <a:p>
            <a:fld id="{4231A8AD-0C3B-4D40-903A-08D29B5B6AC7}" type="datetimeFigureOut">
              <a:rPr lang="en-US"/>
              <a:pPr/>
              <a:t>7/9/2010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Calibri" pitchFamily="34" charset="0"/>
              </a:defRPr>
            </a:lvl1pPr>
          </a:lstStyle>
          <a:p>
            <a:endParaRPr lang="en-US"/>
          </a:p>
        </p:txBody>
      </p:sp>
      <p:sp>
        <p:nvSpPr>
          <p:cNvPr id="7" name="Slide Number Placeholder 6"/>
          <p:cNvSpPr>
            <a:spLocks noGrp="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atin typeface="Calibri" pitchFamily="34" charset="0"/>
              </a:defRPr>
            </a:lvl1pPr>
          </a:lstStyle>
          <a:p>
            <a:fld id="{483154F1-CC56-4862-9C06-EA0FE9C9319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TextEdit="1"/>
          </p:cNvSpPr>
          <p:nvPr>
            <p:ph type="sldImg"/>
          </p:nvPr>
        </p:nvSpPr>
        <p:spPr bwMode="auto">
          <a:noFill/>
          <a:ln>
            <a:solidFill>
              <a:srgbClr val="000000"/>
            </a:solidFill>
            <a:miter lim="800000"/>
            <a:headEnd/>
            <a:tailEnd/>
          </a:ln>
        </p:spPr>
      </p:sp>
      <p:sp>
        <p:nvSpPr>
          <p:cNvPr id="45059" name="Rectangle 3"/>
          <p:cNvSpPr>
            <a:spLocks noGrp="1"/>
          </p:cNvSpPr>
          <p:nvPr>
            <p:ph type="body" idx="1"/>
          </p:nvPr>
        </p:nvSpPr>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p:txBody>
          <a:bodyPr/>
          <a:lstStyle/>
          <a:p>
            <a:pPr>
              <a:spcBef>
                <a:spcPct val="0"/>
              </a:spcBef>
            </a:pPr>
            <a:endParaRPr lang="en-US" dirty="0" smtClean="0"/>
          </a:p>
        </p:txBody>
      </p:sp>
      <p:sp>
        <p:nvSpPr>
          <p:cNvPr id="20483" name="Slide Number Placeholder 3"/>
          <p:cNvSpPr>
            <a:spLocks noGrp="1"/>
          </p:cNvSpPr>
          <p:nvPr>
            <p:ph type="sldNum" sz="quarter" idx="5"/>
          </p:nvPr>
        </p:nvSpPr>
        <p:spPr>
          <a:noFill/>
        </p:spPr>
        <p:txBody>
          <a:bodyPr/>
          <a:lstStyle/>
          <a:p>
            <a:fld id="{898F3037-5F33-4BC6-B9EE-534ACFD682F9}"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TextEdit="1"/>
          </p:cNvSpPr>
          <p:nvPr>
            <p:ph type="sldImg"/>
          </p:nvPr>
        </p:nvSpPr>
        <p:spPr bwMode="auto">
          <a:noFill/>
          <a:ln>
            <a:solidFill>
              <a:srgbClr val="000000"/>
            </a:solidFill>
            <a:miter lim="800000"/>
            <a:headEnd/>
            <a:tailEnd/>
          </a:ln>
        </p:spPr>
      </p:sp>
      <p:sp>
        <p:nvSpPr>
          <p:cNvPr id="48131" name="Rectangle 3"/>
          <p:cNvSpPr>
            <a:spLocks noGrp="1"/>
          </p:cNvSpPr>
          <p:nvPr>
            <p:ph type="body" idx="1"/>
          </p:nvPr>
        </p:nvSpPr>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p:txBody>
          <a:bodyPr/>
          <a:lstStyle/>
          <a:p>
            <a:pPr>
              <a:spcBef>
                <a:spcPct val="0"/>
              </a:spcBef>
            </a:pPr>
            <a:endParaRPr lang="en-US" dirty="0" smtClean="0"/>
          </a:p>
        </p:txBody>
      </p:sp>
      <p:sp>
        <p:nvSpPr>
          <p:cNvPr id="24579" name="Slide Number Placeholder 3"/>
          <p:cNvSpPr>
            <a:spLocks noGrp="1"/>
          </p:cNvSpPr>
          <p:nvPr>
            <p:ph type="sldNum" sz="quarter" idx="5"/>
          </p:nvPr>
        </p:nvSpPr>
        <p:spPr>
          <a:noFill/>
        </p:spPr>
        <p:txBody>
          <a:bodyPr/>
          <a:lstStyle/>
          <a:p>
            <a:fld id="{B024B495-BB39-4E70-8063-27DC996A274F}" type="slidenum">
              <a:rPr lang="en-US"/>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TextEdit="1"/>
          </p:cNvSpPr>
          <p:nvPr>
            <p:ph type="sldImg"/>
          </p:nvPr>
        </p:nvSpPr>
        <p:spPr bwMode="auto">
          <a:noFill/>
          <a:ln>
            <a:solidFill>
              <a:srgbClr val="000000"/>
            </a:solidFill>
            <a:miter lim="800000"/>
            <a:headEnd/>
            <a:tailEnd/>
          </a:ln>
        </p:spPr>
      </p:sp>
      <p:sp>
        <p:nvSpPr>
          <p:cNvPr id="49155" name="Rectangle 3"/>
          <p:cNvSpPr>
            <a:spLocks noGrp="1"/>
          </p:cNvSpPr>
          <p:nvPr>
            <p:ph type="body" idx="1"/>
          </p:nvPr>
        </p:nvSpPr>
        <p:spPr/>
        <p:txBody>
          <a:bodyPr/>
          <a:lstStyle/>
          <a:p>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p:txBody>
          <a:bodyPr/>
          <a:lstStyle/>
          <a:p>
            <a:pPr>
              <a:spcBef>
                <a:spcPct val="0"/>
              </a:spcBef>
            </a:pPr>
            <a:endParaRPr lang="en-US" dirty="0" smtClean="0"/>
          </a:p>
          <a:p>
            <a:pPr>
              <a:spcBef>
                <a:spcPct val="0"/>
              </a:spcBef>
            </a:pPr>
            <a:endParaRPr lang="en-US" dirty="0" smtClean="0"/>
          </a:p>
        </p:txBody>
      </p:sp>
      <p:sp>
        <p:nvSpPr>
          <p:cNvPr id="32771" name="Slide Number Placeholder 3"/>
          <p:cNvSpPr>
            <a:spLocks noGrp="1"/>
          </p:cNvSpPr>
          <p:nvPr>
            <p:ph type="sldNum" sz="quarter" idx="5"/>
          </p:nvPr>
        </p:nvSpPr>
        <p:spPr>
          <a:noFill/>
        </p:spPr>
        <p:txBody>
          <a:bodyPr/>
          <a:lstStyle/>
          <a:p>
            <a:fld id="{2D307CC5-1356-4BC3-A525-1AF55A0B85BE}" type="slidenum">
              <a:rPr lang="en-US"/>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fld id="{E7BF9BE6-A15B-4C1A-866C-4534258D6635}" type="datetime1">
              <a:rPr lang="en-US" smtClean="0"/>
              <a:pPr>
                <a:defRPr/>
              </a:pPr>
              <a:t>7/9/2010</a:t>
            </a:fld>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8D8E1EBA-D2C0-486D-A2D2-45B2671FF6EF}" type="slidenum">
              <a:rPr lang="en-US" smtClean="0"/>
              <a:pPr>
                <a:defRPr/>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BE0F698-7EF6-4DED-B02F-1AF872997AED}" type="datetime1">
              <a:rPr lang="en-US" smtClean="0"/>
              <a:pPr>
                <a:defRPr/>
              </a:pPr>
              <a:t>7/9/2010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AA5AF28-FBCC-465A-BEE0-6A73770066C4}"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CABFC485-8EEC-4067-8188-E93D4EF9C343}" type="datetime1">
              <a:rPr lang="en-US" smtClean="0"/>
              <a:pPr>
                <a:defRPr/>
              </a:pPr>
              <a:t>7/9/2010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7701A09-D973-4CD9-934B-C647AA2CC61E}"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fld id="{0624AAD8-DAC2-4C19-8C5B-855F88D47DBC}" type="datetime1">
              <a:rPr lang="en-US" smtClean="0"/>
              <a:pPr>
                <a:defRPr/>
              </a:pPr>
              <a:t>7/9/2010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7FF6DFB-6273-4A36-AA8E-6236321A53BD}" type="slidenum">
              <a:rPr lang="en-US" smtClean="0"/>
              <a:pPr>
                <a:defRPr/>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1B756D70-9F82-499F-BA86-780B7A9BEBE0}" type="datetime1">
              <a:rPr lang="en-US" smtClean="0"/>
              <a:pPr>
                <a:defRPr/>
              </a:pPr>
              <a:t>7/9/2010</a:t>
            </a:fld>
            <a:endParaRPr lang="en-US"/>
          </a:p>
        </p:txBody>
      </p:sp>
      <p:sp>
        <p:nvSpPr>
          <p:cNvPr id="5" name="Footer Placeholder 4"/>
          <p:cNvSpPr>
            <a:spLocks noGrp="1"/>
          </p:cNvSpPr>
          <p:nvPr>
            <p:ph type="ftr" sz="quarter" idx="11"/>
          </p:nvPr>
        </p:nvSpPr>
        <p:spPr>
          <a:xfrm>
            <a:off x="800100" y="6172200"/>
            <a:ext cx="4000500" cy="457200"/>
          </a:xfrm>
        </p:spPr>
        <p:txBody>
          <a:bodyPr/>
          <a:lstStyle/>
          <a:p>
            <a:pPr>
              <a:defRPr/>
            </a:pP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pPr>
              <a:defRPr/>
            </a:pPr>
            <a:fld id="{5F7E8AF0-5E69-44D0-A9FC-9CD9DF7FB790}"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fld id="{C2F53AE0-4DAD-40C7-BEA6-57555699BC02}" type="datetime1">
              <a:rPr lang="en-US" smtClean="0"/>
              <a:pPr>
                <a:defRPr/>
              </a:pPr>
              <a:t>7/9/2010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4D3B95F-1530-47D4-8F07-3B9A682BFA8E}" type="slidenum">
              <a:rPr lang="en-US" smtClean="0"/>
              <a:pPr>
                <a:defRPr/>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fld id="{3956AFE9-29C9-4186-9A8D-40A2FD35134B}" type="datetime1">
              <a:rPr lang="en-US" smtClean="0"/>
              <a:pPr>
                <a:defRPr/>
              </a:pPr>
              <a:t>7/9/2010</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2EE818D1-5B1A-470C-BE68-0F607FE23093}" type="slidenum">
              <a:rPr lang="en-US" smtClean="0"/>
              <a:pPr>
                <a:defRPr/>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F1E83888-D865-4585-96D2-5243FD1A3C78}" type="datetime1">
              <a:rPr lang="en-US" smtClean="0"/>
              <a:pPr>
                <a:defRPr/>
              </a:pPr>
              <a:t>7/9/2010</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177B737-401D-4345-8001-F23F2937E3DE}"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79E5E7-B588-4E44-BEE3-3A85A685314D}" type="datetime1">
              <a:rPr lang="en-US" smtClean="0"/>
              <a:pPr>
                <a:defRPr/>
              </a:pPr>
              <a:t>7/9/2010</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66EADAF-0CBD-4F00-981F-418AFDC76250}"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579FAD41-E7F9-4304-B2CE-F0DB17B5D08A}" type="datetime1">
              <a:rPr lang="en-US" smtClean="0"/>
              <a:pPr>
                <a:defRPr/>
              </a:pPr>
              <a:t>7/9/2010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E08B9F7-7D7B-4B42-8759-335A7E1A33B9}" type="slidenum">
              <a:rPr lang="en-US" smtClean="0"/>
              <a:pPr>
                <a:defRPr/>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7CAB4B30-BC44-4FD0-B2A1-EE8811F6AEA6}" type="datetime1">
              <a:rPr lang="en-US" smtClean="0"/>
              <a:pPr>
                <a:defRPr/>
              </a:pPr>
              <a:t>7/9/2010</a:t>
            </a:fld>
            <a:endParaRPr lang="en-US"/>
          </a:p>
        </p:txBody>
      </p:sp>
      <p:sp>
        <p:nvSpPr>
          <p:cNvPr id="6" name="Footer Placeholder 5"/>
          <p:cNvSpPr>
            <a:spLocks noGrp="1"/>
          </p:cNvSpPr>
          <p:nvPr>
            <p:ph type="ftr" sz="quarter" idx="11"/>
          </p:nvPr>
        </p:nvSpPr>
        <p:spPr>
          <a:xfrm>
            <a:off x="914400" y="6172200"/>
            <a:ext cx="3886200" cy="457200"/>
          </a:xfrm>
        </p:spPr>
        <p:txBody>
          <a:bodyPr/>
          <a:lstStyle/>
          <a:p>
            <a:pPr>
              <a:defRPr/>
            </a:pPr>
            <a:endParaRPr lang="en-US"/>
          </a:p>
        </p:txBody>
      </p:sp>
      <p:sp>
        <p:nvSpPr>
          <p:cNvPr id="7" name="Slide Number Placeholder 6"/>
          <p:cNvSpPr>
            <a:spLocks noGrp="1"/>
          </p:cNvSpPr>
          <p:nvPr>
            <p:ph type="sldNum" sz="quarter" idx="12"/>
          </p:nvPr>
        </p:nvSpPr>
        <p:spPr>
          <a:xfrm>
            <a:off x="146304" y="6208776"/>
            <a:ext cx="457200" cy="457200"/>
          </a:xfrm>
        </p:spPr>
        <p:txBody>
          <a:bodyPr/>
          <a:lstStyle/>
          <a:p>
            <a:pPr>
              <a:defRPr/>
            </a:pPr>
            <a:fld id="{622A3915-965E-40DB-8474-8833D4990E96}" type="slidenum">
              <a:rPr lang="en-US" smtClean="0"/>
              <a:pPr>
                <a:defRPr/>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fld id="{83B8EAF5-292E-4EA8-8E74-F1DFD4D1594C}" type="datetime1">
              <a:rPr lang="en-US" smtClean="0"/>
              <a:pPr>
                <a:defRPr/>
              </a:pPr>
              <a:t>7/9/2010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4E63CFF3-E65F-4781-9B27-4A801970C5C4}"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hf hdr="0" ft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regan@gmu.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mailto:kmichaud@gmu.edu"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mailto:kmichaud@gmu.edu" TargetMode="External"/><Relationship Id="rId2" Type="http://schemas.openxmlformats.org/officeDocument/2006/relationships/hyperlink" Target="mailto:kregan@gmu.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www.pbis.org/" TargetMode="External"/><Relationship Id="rId13" Type="http://schemas.openxmlformats.org/officeDocument/2006/relationships/hyperlink" Target="http://www.tqsource.org/" TargetMode="External"/><Relationship Id="rId3" Type="http://schemas.openxmlformats.org/officeDocument/2006/relationships/hyperlink" Target="http://www.rrfcnetwork.org/" TargetMode="External"/><Relationship Id="rId7" Type="http://schemas.openxmlformats.org/officeDocument/2006/relationships/hyperlink" Target="http://studentprogress.org/" TargetMode="External"/><Relationship Id="rId12" Type="http://schemas.openxmlformats.org/officeDocument/2006/relationships/hyperlink" Target="http://teachingld.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www.kbaccesscenter.org/" TargetMode="External"/><Relationship Id="rId11" Type="http://schemas.openxmlformats.org/officeDocument/2006/relationships/hyperlink" Target="http://iris.peabody.vanderbilt.edu/" TargetMode="External"/><Relationship Id="rId5" Type="http://schemas.openxmlformats.org/officeDocument/2006/relationships/hyperlink" Target="http://challengingbehavior.org/" TargetMode="External"/><Relationship Id="rId10" Type="http://schemas.openxmlformats.org/officeDocument/2006/relationships/hyperlink" Target="http://www.centeroninstruction.org/" TargetMode="External"/><Relationship Id="rId4" Type="http://schemas.openxmlformats.org/officeDocument/2006/relationships/hyperlink" Target="http://www.nrcld.org/" TargetMode="External"/><Relationship Id="rId9" Type="http://schemas.openxmlformats.org/officeDocument/2006/relationships/hyperlink" Target="http://www.rti4success.org/"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ncctq.or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0" y="3276600"/>
            <a:ext cx="6400800" cy="3048000"/>
          </a:xfrm>
        </p:spPr>
        <p:txBody>
          <a:bodyPr>
            <a:normAutofit fontScale="77500" lnSpcReduction="20000"/>
          </a:bodyPr>
          <a:lstStyle/>
          <a:p>
            <a:pPr algn="r" fontAlgn="auto">
              <a:spcBef>
                <a:spcPts val="580"/>
              </a:spcBef>
              <a:spcAft>
                <a:spcPts val="0"/>
              </a:spcAft>
              <a:buFont typeface="Wingdings 2"/>
              <a:buNone/>
              <a:defRPr/>
            </a:pPr>
            <a:r>
              <a:rPr lang="en-US" dirty="0" smtClean="0"/>
              <a:t>George Mason University</a:t>
            </a:r>
          </a:p>
          <a:p>
            <a:pPr algn="r" fontAlgn="auto">
              <a:spcBef>
                <a:spcPts val="580"/>
              </a:spcBef>
              <a:spcAft>
                <a:spcPts val="0"/>
              </a:spcAft>
              <a:buFont typeface="Wingdings 2"/>
              <a:buNone/>
              <a:defRPr/>
            </a:pPr>
            <a:r>
              <a:rPr lang="en-US" dirty="0" smtClean="0"/>
              <a:t>2008 Cohort – Year II</a:t>
            </a:r>
          </a:p>
          <a:p>
            <a:pPr algn="r" fontAlgn="auto">
              <a:spcBef>
                <a:spcPts val="580"/>
              </a:spcBef>
              <a:spcAft>
                <a:spcPts val="0"/>
              </a:spcAft>
              <a:buFont typeface="Wingdings 2"/>
              <a:buNone/>
              <a:defRPr/>
            </a:pPr>
            <a:r>
              <a:rPr lang="en-US" dirty="0" smtClean="0"/>
              <a:t>Kelley Regan (PI)</a:t>
            </a:r>
          </a:p>
          <a:p>
            <a:pPr algn="r" fontAlgn="auto">
              <a:spcBef>
                <a:spcPts val="580"/>
              </a:spcBef>
              <a:spcAft>
                <a:spcPts val="0"/>
              </a:spcAft>
              <a:buFont typeface="Wingdings 2"/>
              <a:buNone/>
              <a:defRPr/>
            </a:pPr>
            <a:r>
              <a:rPr lang="en-US" dirty="0" smtClean="0"/>
              <a:t>Kim Michaud</a:t>
            </a:r>
          </a:p>
          <a:p>
            <a:pPr algn="r" fontAlgn="auto">
              <a:spcBef>
                <a:spcPts val="580"/>
              </a:spcBef>
              <a:spcAft>
                <a:spcPts val="0"/>
              </a:spcAft>
              <a:buFont typeface="Wingdings 2"/>
              <a:buNone/>
              <a:defRPr/>
            </a:pPr>
            <a:r>
              <a:rPr lang="en-US" dirty="0" smtClean="0">
                <a:hlinkClick r:id="rId3"/>
              </a:rPr>
              <a:t>kregan@gmu.edu</a:t>
            </a:r>
            <a:endParaRPr lang="en-US" dirty="0" smtClean="0"/>
          </a:p>
          <a:p>
            <a:pPr algn="r" fontAlgn="auto">
              <a:spcBef>
                <a:spcPts val="580"/>
              </a:spcBef>
              <a:spcAft>
                <a:spcPts val="0"/>
              </a:spcAft>
              <a:buFont typeface="Wingdings 2"/>
              <a:buNone/>
              <a:defRPr/>
            </a:pPr>
            <a:r>
              <a:rPr lang="en-US" dirty="0" smtClean="0">
                <a:hlinkClick r:id="rId4"/>
              </a:rPr>
              <a:t>kmichaud@gmu.edu</a:t>
            </a:r>
            <a:endParaRPr lang="en-US" dirty="0" smtClean="0"/>
          </a:p>
          <a:p>
            <a:pPr algn="r" fontAlgn="auto">
              <a:spcBef>
                <a:spcPts val="580"/>
              </a:spcBef>
              <a:spcAft>
                <a:spcPts val="0"/>
              </a:spcAft>
              <a:buFont typeface="Wingdings 2"/>
              <a:buNone/>
              <a:defRPr/>
            </a:pPr>
            <a:endParaRPr lang="en-US" dirty="0" smtClean="0"/>
          </a:p>
          <a:p>
            <a:pPr algn="r" fontAlgn="auto">
              <a:spcBef>
                <a:spcPts val="580"/>
              </a:spcBef>
              <a:spcAft>
                <a:spcPts val="0"/>
              </a:spcAft>
              <a:buFont typeface="Wingdings 2"/>
              <a:buNone/>
              <a:defRPr/>
            </a:pPr>
            <a:endParaRPr lang="en-US" sz="1300" i="1" dirty="0" smtClean="0">
              <a:effectLst>
                <a:outerShdw blurRad="38100" dist="38100" dir="2700000" algn="tl">
                  <a:srgbClr val="0064E2"/>
                </a:outerShdw>
              </a:effectLst>
            </a:endParaRPr>
          </a:p>
          <a:p>
            <a:pPr algn="r" fontAlgn="auto">
              <a:spcBef>
                <a:spcPts val="580"/>
              </a:spcBef>
              <a:spcAft>
                <a:spcPts val="0"/>
              </a:spcAft>
              <a:buFont typeface="Wingdings 2"/>
              <a:buNone/>
              <a:defRPr/>
            </a:pPr>
            <a:endParaRPr lang="en-US" sz="1300" i="1" dirty="0" smtClean="0">
              <a:effectLst>
                <a:outerShdw blurRad="38100" dist="38100" dir="2700000" algn="tl">
                  <a:srgbClr val="0064E2"/>
                </a:outerShdw>
              </a:effectLst>
            </a:endParaRPr>
          </a:p>
          <a:p>
            <a:pPr algn="r" fontAlgn="auto">
              <a:spcBef>
                <a:spcPts val="580"/>
              </a:spcBef>
              <a:spcAft>
                <a:spcPts val="0"/>
              </a:spcAft>
              <a:buFont typeface="Wingdings 2"/>
              <a:buNone/>
              <a:defRPr/>
            </a:pPr>
            <a:r>
              <a:rPr lang="en-US" sz="1300" i="1" dirty="0" smtClean="0">
                <a:effectLst>
                  <a:outerShdw blurRad="38100" dist="38100" dir="2700000" algn="tl">
                    <a:srgbClr val="0064E2"/>
                  </a:outerShdw>
                </a:effectLst>
              </a:rPr>
              <a:t/>
            </a:r>
            <a:br>
              <a:rPr lang="en-US" sz="1300" i="1" dirty="0" smtClean="0">
                <a:effectLst>
                  <a:outerShdw blurRad="38100" dist="38100" dir="2700000" algn="tl">
                    <a:srgbClr val="0064E2"/>
                  </a:outerShdw>
                </a:effectLst>
              </a:rPr>
            </a:br>
            <a:endParaRPr lang="en-US" sz="1300" dirty="0"/>
          </a:p>
        </p:txBody>
      </p:sp>
      <p:sp>
        <p:nvSpPr>
          <p:cNvPr id="5" name="Slide Number Placeholder 4"/>
          <p:cNvSpPr>
            <a:spLocks noGrp="1"/>
          </p:cNvSpPr>
          <p:nvPr>
            <p:ph type="sldNum" sz="quarter" idx="12"/>
          </p:nvPr>
        </p:nvSpPr>
        <p:spPr/>
        <p:txBody>
          <a:bodyPr/>
          <a:lstStyle/>
          <a:p>
            <a:pPr>
              <a:defRPr/>
            </a:pPr>
            <a:fld id="{2E77B341-131A-4705-B33D-B863519F3F42}" type="slidenum">
              <a:rPr lang="en-US"/>
              <a:pPr>
                <a:defRPr/>
              </a:pPr>
              <a:t>1</a:t>
            </a:fld>
            <a:endParaRPr lang="en-US"/>
          </a:p>
        </p:txBody>
      </p:sp>
      <p:sp>
        <p:nvSpPr>
          <p:cNvPr id="2" name="Title 1"/>
          <p:cNvSpPr>
            <a:spLocks noGrp="1"/>
          </p:cNvSpPr>
          <p:nvPr>
            <p:ph type="ctrTitle"/>
          </p:nvPr>
        </p:nvSpPr>
        <p:spPr/>
        <p:txBody>
          <a:bodyPr>
            <a:normAutofit fontScale="90000"/>
          </a:bodyPr>
          <a:lstStyle/>
          <a:p>
            <a:pPr fontAlgn="auto">
              <a:spcAft>
                <a:spcPts val="0"/>
              </a:spcAft>
              <a:defRPr/>
            </a:pPr>
            <a:r>
              <a:rPr smtClean="0"/>
              <a:t>Special Education Pre-Service Training Improvement Project</a:t>
            </a:r>
            <a:br>
              <a:rPr smtClean="0"/>
            </a:br>
            <a:r>
              <a:rPr sz="2700" b="1" smtClean="0"/>
              <a:t>Improving Course Content and Syllabi Revision</a:t>
            </a:r>
            <a:endParaRPr sz="2700" b="1"/>
          </a:p>
        </p:txBody>
      </p:sp>
      <p:pic>
        <p:nvPicPr>
          <p:cNvPr id="14340" name="Picture 2" descr="http://www.nectac.org/~images/oseplogo/oseplogo.bmp"/>
          <p:cNvPicPr>
            <a:picLocks noChangeAspect="1" noChangeArrowheads="1"/>
          </p:cNvPicPr>
          <p:nvPr/>
        </p:nvPicPr>
        <p:blipFill>
          <a:blip r:embed="rId5" cstate="print"/>
          <a:srcRect/>
          <a:stretch>
            <a:fillRect/>
          </a:stretch>
        </p:blipFill>
        <p:spPr bwMode="auto">
          <a:xfrm>
            <a:off x="838200" y="5562600"/>
            <a:ext cx="1752600" cy="992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838200" y="304800"/>
            <a:ext cx="7772400" cy="914400"/>
          </a:xfrm>
        </p:spPr>
        <p:txBody>
          <a:bodyPr/>
          <a:lstStyle/>
          <a:p>
            <a:r>
              <a:rPr lang="en-US" smtClean="0">
                <a:solidFill>
                  <a:schemeClr val="tx1"/>
                </a:solidFill>
              </a:rPr>
              <a:t>Phase V:  Alignment across: </a:t>
            </a:r>
          </a:p>
        </p:txBody>
      </p:sp>
      <p:sp>
        <p:nvSpPr>
          <p:cNvPr id="6" name="Text Placeholder 5"/>
          <p:cNvSpPr>
            <a:spLocks noGrp="1"/>
          </p:cNvSpPr>
          <p:nvPr>
            <p:ph type="body" idx="1"/>
          </p:nvPr>
        </p:nvSpPr>
        <p:spPr>
          <a:xfrm>
            <a:off x="152400" y="1143000"/>
            <a:ext cx="3048000" cy="762000"/>
          </a:xfrm>
        </p:spPr>
        <p:txBody>
          <a:bodyPr/>
          <a:lstStyle/>
          <a:p>
            <a:pPr fontAlgn="auto">
              <a:spcBef>
                <a:spcPts val="580"/>
              </a:spcBef>
              <a:spcAft>
                <a:spcPts val="0"/>
              </a:spcAft>
              <a:buFont typeface="Wingdings 2"/>
              <a:buNone/>
              <a:defRPr/>
            </a:pPr>
            <a:r>
              <a:rPr lang="en-US" dirty="0" smtClean="0"/>
              <a:t>     Courses              </a:t>
            </a:r>
            <a:r>
              <a:rPr lang="en-US" dirty="0" smtClean="0">
                <a:latin typeface="Arial Narrow"/>
              </a:rPr>
              <a:t>→</a:t>
            </a:r>
            <a:endParaRPr lang="en-US" dirty="0"/>
          </a:p>
        </p:txBody>
      </p:sp>
      <p:sp>
        <p:nvSpPr>
          <p:cNvPr id="8" name="Text Placeholder 7"/>
          <p:cNvSpPr>
            <a:spLocks noGrp="1"/>
          </p:cNvSpPr>
          <p:nvPr>
            <p:ph type="body" sz="half" idx="3"/>
          </p:nvPr>
        </p:nvSpPr>
        <p:spPr>
          <a:xfrm>
            <a:off x="3276600" y="1143000"/>
            <a:ext cx="2971800" cy="762000"/>
          </a:xfrm>
        </p:spPr>
        <p:txBody>
          <a:bodyPr/>
          <a:lstStyle/>
          <a:p>
            <a:pPr fontAlgn="auto">
              <a:spcBef>
                <a:spcPts val="580"/>
              </a:spcBef>
              <a:spcAft>
                <a:spcPts val="0"/>
              </a:spcAft>
              <a:buFont typeface="Wingdings 2"/>
              <a:buNone/>
              <a:defRPr/>
            </a:pPr>
            <a:r>
              <a:rPr lang="en-US" dirty="0" smtClean="0"/>
              <a:t>Internship             </a:t>
            </a:r>
            <a:r>
              <a:rPr lang="en-US" dirty="0" smtClean="0">
                <a:latin typeface="Arial Narrow"/>
              </a:rPr>
              <a:t>→</a:t>
            </a:r>
            <a:endParaRPr lang="en-US" dirty="0"/>
          </a:p>
        </p:txBody>
      </p:sp>
      <p:sp>
        <p:nvSpPr>
          <p:cNvPr id="4" name="Slide Number Placeholder 3"/>
          <p:cNvSpPr>
            <a:spLocks noGrp="1"/>
          </p:cNvSpPr>
          <p:nvPr>
            <p:ph type="sldNum" sz="quarter" idx="12"/>
          </p:nvPr>
        </p:nvSpPr>
        <p:spPr/>
        <p:txBody>
          <a:bodyPr/>
          <a:lstStyle/>
          <a:p>
            <a:pPr>
              <a:defRPr/>
            </a:pPr>
            <a:fld id="{15AE048F-A53C-42F9-842A-4F3AC7908141}" type="slidenum">
              <a:rPr lang="en-US"/>
              <a:pPr>
                <a:defRPr/>
              </a:pPr>
              <a:t>10</a:t>
            </a:fld>
            <a:endParaRPr lang="en-US"/>
          </a:p>
        </p:txBody>
      </p:sp>
      <p:sp>
        <p:nvSpPr>
          <p:cNvPr id="31749" name="Content Placeholder 6"/>
          <p:cNvSpPr>
            <a:spLocks noGrp="1"/>
          </p:cNvSpPr>
          <p:nvPr>
            <p:ph sz="half" idx="2"/>
          </p:nvPr>
        </p:nvSpPr>
        <p:spPr>
          <a:xfrm>
            <a:off x="152400" y="1905000"/>
            <a:ext cx="2895600" cy="4495800"/>
          </a:xfrm>
        </p:spPr>
        <p:txBody>
          <a:bodyPr/>
          <a:lstStyle/>
          <a:p>
            <a:r>
              <a:rPr lang="en-US" sz="2400" smtClean="0"/>
              <a:t>Common language of EBP</a:t>
            </a:r>
          </a:p>
          <a:p>
            <a:r>
              <a:rPr lang="en-US" sz="2400" smtClean="0"/>
              <a:t>Explicitness in course syllabi (citations)</a:t>
            </a:r>
          </a:p>
          <a:p>
            <a:r>
              <a:rPr lang="en-US" sz="2400" smtClean="0"/>
              <a:t>Exposure to varying degrees of learning</a:t>
            </a:r>
          </a:p>
          <a:p>
            <a:r>
              <a:rPr lang="en-US" sz="2400" smtClean="0"/>
              <a:t>Polished field experiences</a:t>
            </a:r>
          </a:p>
          <a:p>
            <a:r>
              <a:rPr lang="en-US" sz="2400" smtClean="0"/>
              <a:t>What practices are not emphasized?</a:t>
            </a:r>
          </a:p>
          <a:p>
            <a:pPr>
              <a:buFont typeface="Wingdings 2" pitchFamily="18" charset="2"/>
              <a:buNone/>
            </a:pPr>
            <a:r>
              <a:rPr lang="en-US" sz="2400" smtClean="0"/>
              <a:t>    Redundancy??</a:t>
            </a:r>
          </a:p>
        </p:txBody>
      </p:sp>
      <p:sp>
        <p:nvSpPr>
          <p:cNvPr id="9" name="Content Placeholder 8"/>
          <p:cNvSpPr>
            <a:spLocks noGrp="1"/>
          </p:cNvSpPr>
          <p:nvPr>
            <p:ph sz="half" idx="4"/>
          </p:nvPr>
        </p:nvSpPr>
        <p:spPr>
          <a:xfrm>
            <a:off x="5943600" y="1981200"/>
            <a:ext cx="2895600" cy="4343400"/>
          </a:xfrm>
        </p:spPr>
        <p:txBody>
          <a:bodyPr>
            <a:normAutofit fontScale="85000" lnSpcReduction="10000"/>
          </a:bodyPr>
          <a:lstStyle/>
          <a:p>
            <a:pPr marL="274320" indent="-274320" fontAlgn="auto">
              <a:spcBef>
                <a:spcPts val="580"/>
              </a:spcBef>
              <a:spcAft>
                <a:spcPts val="0"/>
              </a:spcAft>
              <a:buFont typeface="Wingdings 2"/>
              <a:buChar char=""/>
              <a:defRPr/>
            </a:pPr>
            <a:r>
              <a:rPr lang="en-US" dirty="0" smtClean="0"/>
              <a:t>Common language of EBP</a:t>
            </a:r>
          </a:p>
          <a:p>
            <a:pPr marL="274320" indent="-274320" fontAlgn="auto">
              <a:spcBef>
                <a:spcPts val="580"/>
              </a:spcBef>
              <a:spcAft>
                <a:spcPts val="0"/>
              </a:spcAft>
              <a:buFont typeface="Wingdings 2"/>
              <a:buChar char=""/>
              <a:defRPr/>
            </a:pPr>
            <a:r>
              <a:rPr lang="en-US" dirty="0" smtClean="0"/>
              <a:t>SURVEY of recent grads and alumni</a:t>
            </a:r>
          </a:p>
          <a:p>
            <a:pPr marL="274320" indent="-274320" fontAlgn="auto">
              <a:spcBef>
                <a:spcPts val="580"/>
              </a:spcBef>
              <a:spcAft>
                <a:spcPts val="0"/>
              </a:spcAft>
              <a:buFont typeface="Wingdings 2"/>
              <a:buChar char=""/>
              <a:defRPr/>
            </a:pPr>
            <a:r>
              <a:rPr lang="en-US" dirty="0" smtClean="0"/>
              <a:t>Identify EBPs (knowledge)</a:t>
            </a:r>
          </a:p>
          <a:p>
            <a:pPr marL="274320" indent="-274320" fontAlgn="auto">
              <a:spcBef>
                <a:spcPts val="580"/>
              </a:spcBef>
              <a:spcAft>
                <a:spcPts val="0"/>
              </a:spcAft>
              <a:buFont typeface="Wingdings 2"/>
              <a:buChar char=""/>
              <a:defRPr/>
            </a:pPr>
            <a:r>
              <a:rPr lang="en-US" dirty="0" smtClean="0"/>
              <a:t>What practices do you feel most comfortable identifying?</a:t>
            </a:r>
          </a:p>
          <a:p>
            <a:pPr marL="274320" indent="-274320" fontAlgn="auto">
              <a:spcBef>
                <a:spcPts val="580"/>
              </a:spcBef>
              <a:spcAft>
                <a:spcPts val="0"/>
              </a:spcAft>
              <a:buFont typeface="Wingdings 2"/>
              <a:buChar char=""/>
              <a:defRPr/>
            </a:pPr>
            <a:r>
              <a:rPr lang="en-US" dirty="0" smtClean="0"/>
              <a:t>How well prepared do you think you were to perform as a special educator…..?</a:t>
            </a:r>
          </a:p>
        </p:txBody>
      </p:sp>
      <p:sp>
        <p:nvSpPr>
          <p:cNvPr id="10" name="Text Placeholder 7"/>
          <p:cNvSpPr txBox="1">
            <a:spLocks/>
          </p:cNvSpPr>
          <p:nvPr/>
        </p:nvSpPr>
        <p:spPr>
          <a:xfrm>
            <a:off x="6400800" y="1143000"/>
            <a:ext cx="2286000" cy="762000"/>
          </a:xfrm>
          <a:prstGeom prst="rect">
            <a:avLst/>
          </a:prstGeom>
          <a:noFill/>
          <a:ln w="12700" cap="sq" cmpd="sng" algn="ctr">
            <a:noFill/>
            <a:prstDash val="solid"/>
          </a:ln>
        </p:spPr>
        <p:txBody>
          <a:bodyPr anchor="b"/>
          <a:lstStyle/>
          <a:p>
            <a:pPr fontAlgn="auto">
              <a:spcBef>
                <a:spcPts val="580"/>
              </a:spcBef>
              <a:spcAft>
                <a:spcPts val="0"/>
              </a:spcAft>
              <a:buClr>
                <a:schemeClr val="accent1"/>
              </a:buClr>
              <a:buSzPct val="85000"/>
              <a:buFont typeface="Wingdings 2"/>
              <a:buNone/>
              <a:defRPr/>
            </a:pPr>
            <a:r>
              <a:rPr lang="en-US" sz="2400" b="1" dirty="0">
                <a:solidFill>
                  <a:schemeClr val="accent1"/>
                </a:solidFill>
                <a:latin typeface="+mj-lt"/>
                <a:ea typeface="+mj-ea"/>
                <a:cs typeface="+mj-cs"/>
              </a:rPr>
              <a:t>On the Job</a:t>
            </a:r>
          </a:p>
        </p:txBody>
      </p:sp>
      <p:sp>
        <p:nvSpPr>
          <p:cNvPr id="11" name="Content Placeholder 6"/>
          <p:cNvSpPr txBox="1">
            <a:spLocks/>
          </p:cNvSpPr>
          <p:nvPr/>
        </p:nvSpPr>
        <p:spPr>
          <a:xfrm>
            <a:off x="2971800" y="1981200"/>
            <a:ext cx="2895600" cy="4191000"/>
          </a:xfrm>
          <a:prstGeom prst="rect">
            <a:avLst/>
          </a:prstGeom>
        </p:spPr>
        <p:txBody>
          <a:bodyPr>
            <a:normAutofit fontScale="92500" lnSpcReduction="10000"/>
          </a:bodyPr>
          <a:lstStyle/>
          <a:p>
            <a:pPr marL="274320" indent="-274320" fontAlgn="auto">
              <a:spcBef>
                <a:spcPts val="580"/>
              </a:spcBef>
              <a:spcAft>
                <a:spcPts val="0"/>
              </a:spcAft>
              <a:buClr>
                <a:schemeClr val="accent1"/>
              </a:buClr>
              <a:buSzPct val="85000"/>
              <a:buFont typeface="Wingdings 2"/>
              <a:buChar char=""/>
              <a:defRPr/>
            </a:pPr>
            <a:r>
              <a:rPr lang="en-US" sz="2600" dirty="0">
                <a:latin typeface="+mn-lt"/>
              </a:rPr>
              <a:t>Common language of EBP</a:t>
            </a:r>
          </a:p>
          <a:p>
            <a:pPr marL="274320" indent="-274320" fontAlgn="auto">
              <a:spcBef>
                <a:spcPts val="580"/>
              </a:spcBef>
              <a:spcAft>
                <a:spcPts val="0"/>
              </a:spcAft>
              <a:buClr>
                <a:schemeClr val="accent1"/>
              </a:buClr>
              <a:buSzPct val="85000"/>
              <a:buFont typeface="Wingdings 2"/>
              <a:buChar char=""/>
              <a:defRPr/>
            </a:pPr>
            <a:r>
              <a:rPr lang="en-US" sz="2600" dirty="0">
                <a:latin typeface="+mn-lt"/>
              </a:rPr>
              <a:t>Supervisor’s observation tool includes EBP terms</a:t>
            </a:r>
          </a:p>
          <a:p>
            <a:pPr marL="274320" indent="-274320" fontAlgn="auto">
              <a:spcBef>
                <a:spcPts val="580"/>
              </a:spcBef>
              <a:spcAft>
                <a:spcPts val="0"/>
              </a:spcAft>
              <a:buClr>
                <a:schemeClr val="accent1"/>
              </a:buClr>
              <a:buSzPct val="85000"/>
              <a:buFont typeface="Wingdings 2"/>
              <a:buChar char=""/>
              <a:defRPr/>
            </a:pPr>
            <a:r>
              <a:rPr lang="en-US" sz="2600" dirty="0">
                <a:latin typeface="+mn-lt"/>
              </a:rPr>
              <a:t>Are our students using these practices in the classroom?</a:t>
            </a:r>
          </a:p>
          <a:p>
            <a:pPr marL="274320" indent="-274320" fontAlgn="auto">
              <a:spcBef>
                <a:spcPts val="580"/>
              </a:spcBef>
              <a:spcAft>
                <a:spcPts val="0"/>
              </a:spcAft>
              <a:buClr>
                <a:schemeClr val="accent1"/>
              </a:buClr>
              <a:buSzPct val="85000"/>
              <a:buFont typeface="Wingdings 2"/>
              <a:buChar char=""/>
              <a:defRPr/>
            </a:pPr>
            <a:r>
              <a:rPr lang="en-US" sz="2600" dirty="0">
                <a:latin typeface="+mn-lt"/>
              </a:rPr>
              <a:t>Are our students evidence-based practitioners?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838200" y="533400"/>
            <a:ext cx="7772400" cy="1143000"/>
          </a:xfrm>
        </p:spPr>
        <p:txBody>
          <a:bodyPr>
            <a:normAutofit fontScale="90000"/>
          </a:bodyPr>
          <a:lstStyle/>
          <a:p>
            <a:r>
              <a:rPr lang="en-US" sz="3600" dirty="0" smtClean="0"/>
              <a:t>Thank you!</a:t>
            </a:r>
            <a:br>
              <a:rPr lang="en-US" sz="3600" dirty="0" smtClean="0"/>
            </a:br>
            <a:r>
              <a:rPr lang="en-US" sz="3600" dirty="0" smtClean="0"/>
              <a:t> </a:t>
            </a:r>
            <a:r>
              <a:rPr lang="en-US" sz="1200" dirty="0" smtClean="0">
                <a:hlinkClick r:id="rId2"/>
              </a:rPr>
              <a:t>kregan@gmu.edu</a:t>
            </a:r>
            <a:r>
              <a:rPr lang="en-US" sz="1200" dirty="0" smtClean="0"/>
              <a:t> </a:t>
            </a:r>
            <a:br>
              <a:rPr lang="en-US" sz="1200" dirty="0" smtClean="0"/>
            </a:br>
            <a:r>
              <a:rPr lang="en-US" sz="1200" dirty="0" smtClean="0">
                <a:hlinkClick r:id="rId3"/>
              </a:rPr>
              <a:t>kmichaud@gmu.edu</a:t>
            </a:r>
            <a:r>
              <a:rPr lang="en-US" sz="1200" dirty="0" smtClean="0"/>
              <a:t> </a:t>
            </a:r>
          </a:p>
        </p:txBody>
      </p:sp>
      <p:sp>
        <p:nvSpPr>
          <p:cNvPr id="4" name="Slide Number Placeholder 3"/>
          <p:cNvSpPr>
            <a:spLocks noGrp="1"/>
          </p:cNvSpPr>
          <p:nvPr>
            <p:ph type="sldNum" sz="quarter" idx="12"/>
          </p:nvPr>
        </p:nvSpPr>
        <p:spPr/>
        <p:txBody>
          <a:bodyPr/>
          <a:lstStyle/>
          <a:p>
            <a:pPr>
              <a:defRPr/>
            </a:pPr>
            <a:fld id="{AF5E3CD7-5DEA-4D12-B245-225070EB3AC9}" type="slidenum">
              <a:rPr lang="en-US"/>
              <a:pPr>
                <a:defRPr/>
              </a:pPr>
              <a:t>11</a:t>
            </a:fld>
            <a:endParaRPr lang="en-US"/>
          </a:p>
        </p:txBody>
      </p:sp>
      <p:sp>
        <p:nvSpPr>
          <p:cNvPr id="38915" name="Content Placeholder 4"/>
          <p:cNvSpPr>
            <a:spLocks noGrp="1"/>
          </p:cNvSpPr>
          <p:nvPr>
            <p:ph sz="quarter" idx="1"/>
          </p:nvPr>
        </p:nvSpPr>
        <p:spPr>
          <a:xfrm>
            <a:off x="762000" y="1981200"/>
            <a:ext cx="7772400" cy="4572000"/>
          </a:xfrm>
        </p:spPr>
        <p:txBody>
          <a:bodyPr>
            <a:normAutofit lnSpcReduction="10000"/>
          </a:bodyPr>
          <a:lstStyle/>
          <a:p>
            <a:pPr>
              <a:buFont typeface="Wingdings 2" pitchFamily="18" charset="2"/>
              <a:buNone/>
            </a:pPr>
            <a:endParaRPr lang="en-US" sz="1600" dirty="0" smtClean="0"/>
          </a:p>
          <a:p>
            <a:pPr>
              <a:buFont typeface="Wingdings 2" pitchFamily="18" charset="2"/>
              <a:buNone/>
            </a:pPr>
            <a:endParaRPr lang="en-US" sz="1600" dirty="0" smtClean="0"/>
          </a:p>
          <a:p>
            <a:pPr>
              <a:buFont typeface="Wingdings 2" pitchFamily="18" charset="2"/>
              <a:buNone/>
            </a:pPr>
            <a:endParaRPr lang="en-US" sz="1600" dirty="0" smtClean="0"/>
          </a:p>
          <a:p>
            <a:pPr>
              <a:buFont typeface="Wingdings 2" pitchFamily="18" charset="2"/>
              <a:buNone/>
            </a:pPr>
            <a:endParaRPr lang="en-US" sz="1600" dirty="0" smtClean="0"/>
          </a:p>
          <a:p>
            <a:pPr>
              <a:buFont typeface="Wingdings 2" pitchFamily="18" charset="2"/>
              <a:buNone/>
            </a:pPr>
            <a:endParaRPr lang="en-US" sz="1600" dirty="0" smtClean="0"/>
          </a:p>
          <a:p>
            <a:pPr>
              <a:buFont typeface="Wingdings 2" pitchFamily="18" charset="2"/>
              <a:buNone/>
            </a:pPr>
            <a:endParaRPr lang="en-US" sz="1600" dirty="0" smtClean="0"/>
          </a:p>
          <a:p>
            <a:pPr>
              <a:buFont typeface="Wingdings 2" pitchFamily="18" charset="2"/>
              <a:buNone/>
            </a:pPr>
            <a:endParaRPr lang="en-US" sz="1600" dirty="0" smtClean="0"/>
          </a:p>
          <a:p>
            <a:pPr>
              <a:buFont typeface="Wingdings 2" pitchFamily="18" charset="2"/>
              <a:buNone/>
            </a:pPr>
            <a:endParaRPr lang="en-US" sz="1600" dirty="0" smtClean="0"/>
          </a:p>
          <a:p>
            <a:pPr>
              <a:buFont typeface="Wingdings 2" pitchFamily="18" charset="2"/>
              <a:buNone/>
            </a:pPr>
            <a:endParaRPr lang="en-US" sz="1600" dirty="0" smtClean="0"/>
          </a:p>
          <a:p>
            <a:pPr>
              <a:buFont typeface="Wingdings 2" pitchFamily="18" charset="2"/>
              <a:buNone/>
            </a:pPr>
            <a:endParaRPr lang="en-US" sz="1600" dirty="0" smtClean="0"/>
          </a:p>
          <a:p>
            <a:pPr>
              <a:buFont typeface="Wingdings 2" pitchFamily="18" charset="2"/>
              <a:buNone/>
            </a:pPr>
            <a:endParaRPr lang="en-US" sz="1600" dirty="0" smtClean="0"/>
          </a:p>
          <a:p>
            <a:pPr>
              <a:buFont typeface="Wingdings 2" pitchFamily="18" charset="2"/>
              <a:buNone/>
            </a:pPr>
            <a:r>
              <a:rPr lang="en-US" sz="1600" dirty="0" smtClean="0"/>
              <a:t>The contents of this power point presentation were developed under a grant from the US Department of Education, Cooperative Agreement #H325T080052.  However, those contents do not necessarily represent the policy of the US Department of Education, and you should not assume endorsement by the Federal Government. Project Officer, Kelley S. Regan.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533400" y="304800"/>
            <a:ext cx="8077200" cy="792163"/>
          </a:xfrm>
        </p:spPr>
        <p:txBody>
          <a:bodyPr/>
          <a:lstStyle/>
          <a:p>
            <a:r>
              <a:rPr lang="en-US" smtClean="0">
                <a:solidFill>
                  <a:schemeClr val="tx1"/>
                </a:solidFill>
              </a:rPr>
              <a:t>Phase I: Developing a Process</a:t>
            </a:r>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pPr>
              <a:defRPr/>
            </a:pPr>
            <a:fld id="{7C650488-0B1E-4672-89F7-62D9B602E663}" type="slidenum">
              <a:rPr lang="en-US"/>
              <a:pPr>
                <a:defRPr/>
              </a:pPr>
              <a:t>2</a:t>
            </a:fld>
            <a:endParaRPr lang="en-US"/>
          </a:p>
        </p:txBody>
      </p:sp>
      <p:sp>
        <p:nvSpPr>
          <p:cNvPr id="19459" name="Content Placeholder 4"/>
          <p:cNvSpPr>
            <a:spLocks noGrp="1"/>
          </p:cNvSpPr>
          <p:nvPr>
            <p:ph sz="quarter" idx="1"/>
          </p:nvPr>
        </p:nvSpPr>
        <p:spPr>
          <a:xfrm>
            <a:off x="228600" y="1143000"/>
            <a:ext cx="8686800" cy="5410200"/>
          </a:xfrm>
        </p:spPr>
        <p:txBody>
          <a:bodyPr/>
          <a:lstStyle/>
          <a:p>
            <a:r>
              <a:rPr lang="en-US" dirty="0" smtClean="0"/>
              <a:t>Non-evaluative approach with a content analysis procedure (iterative analysis) </a:t>
            </a:r>
          </a:p>
          <a:p>
            <a:r>
              <a:rPr lang="en-US" dirty="0" smtClean="0"/>
              <a:t>Sources initially included for Phase I:</a:t>
            </a:r>
          </a:p>
          <a:p>
            <a:pPr lvl="2"/>
            <a:r>
              <a:rPr lang="en-US" dirty="0" smtClean="0"/>
              <a:t>E-mail exchanges with faculty about defining EBPs and infusion of EBPs in Syllabi</a:t>
            </a:r>
          </a:p>
          <a:p>
            <a:pPr lvl="2"/>
            <a:r>
              <a:rPr lang="en-US" dirty="0" smtClean="0"/>
              <a:t>1:1 discussions with course leads of each course (i.e., </a:t>
            </a:r>
            <a:r>
              <a:rPr lang="en-US" i="1" dirty="0" smtClean="0"/>
              <a:t>what does the course cover as far as EBPs?  What are the resources you selected and why?)</a:t>
            </a:r>
          </a:p>
          <a:p>
            <a:pPr lvl="2"/>
            <a:r>
              <a:rPr lang="en-US" dirty="0" smtClean="0"/>
              <a:t>Survey to 27 adjuncts (i.e., </a:t>
            </a:r>
            <a:r>
              <a:rPr lang="en-US" i="1" dirty="0" smtClean="0"/>
              <a:t>What degree of awareness do you have on the topic and critical issues of EBPs in the field of education? Your perceptions of our student’s degree of awareness</a:t>
            </a:r>
            <a:r>
              <a:rPr lang="en-US" dirty="0" smtClean="0"/>
              <a:t>…)</a:t>
            </a:r>
          </a:p>
          <a:p>
            <a:pPr lvl="2"/>
            <a:r>
              <a:rPr lang="en-US" dirty="0" smtClean="0"/>
              <a:t>Project personnel review most current course syllabi identifying threads and core assignments (signature assignments aligned with CEC)</a:t>
            </a:r>
          </a:p>
          <a:p>
            <a:pPr lvl="2"/>
            <a:r>
              <a:rPr lang="en-US" dirty="0" smtClean="0"/>
              <a:t>Review course Blackboard® (on-line) materials and resources maintained by leads</a:t>
            </a:r>
          </a:p>
          <a:p>
            <a:pPr lvl="2"/>
            <a:r>
              <a:rPr lang="en-US" dirty="0" smtClean="0"/>
              <a:t>Project Personnel develop Course summaries to be validated by course leads</a:t>
            </a:r>
          </a:p>
          <a:p>
            <a:pPr lvl="2"/>
            <a:r>
              <a:rPr lang="en-US" dirty="0" smtClean="0"/>
              <a:t>Monthly faculty meetings/discussions with 325T updates/themes which emerge</a:t>
            </a:r>
          </a:p>
          <a:p>
            <a:pPr lvl="2"/>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solidFill>
                  <a:schemeClr val="tx1"/>
                </a:solidFill>
              </a:rPr>
              <a:t>Challenges</a:t>
            </a:r>
          </a:p>
        </p:txBody>
      </p:sp>
      <p:sp>
        <p:nvSpPr>
          <p:cNvPr id="4" name="Slide Number Placeholder 3"/>
          <p:cNvSpPr>
            <a:spLocks noGrp="1"/>
          </p:cNvSpPr>
          <p:nvPr>
            <p:ph type="sldNum" sz="quarter" idx="12"/>
          </p:nvPr>
        </p:nvSpPr>
        <p:spPr/>
        <p:txBody>
          <a:bodyPr/>
          <a:lstStyle/>
          <a:p>
            <a:pPr>
              <a:defRPr/>
            </a:pPr>
            <a:fld id="{46798C6F-312B-44EB-8C7B-F84D03B95166}" type="slidenum">
              <a:rPr lang="en-US"/>
              <a:pPr>
                <a:defRPr/>
              </a:pPr>
              <a:t>3</a:t>
            </a:fld>
            <a:endParaRPr lang="en-US"/>
          </a:p>
        </p:txBody>
      </p:sp>
      <p:sp>
        <p:nvSpPr>
          <p:cNvPr id="5" name="Content Placeholder 4"/>
          <p:cNvSpPr>
            <a:spLocks noGrp="1"/>
          </p:cNvSpPr>
          <p:nvPr>
            <p:ph sz="quarter" idx="1"/>
          </p:nvPr>
        </p:nvSpPr>
        <p:spPr>
          <a:xfrm>
            <a:off x="457200" y="1676400"/>
            <a:ext cx="8534400" cy="4572000"/>
          </a:xfrm>
        </p:spPr>
        <p:txBody>
          <a:bodyPr>
            <a:normAutofit fontScale="92500" lnSpcReduction="10000"/>
          </a:bodyPr>
          <a:lstStyle/>
          <a:p>
            <a:pPr marL="274320" indent="-274320" fontAlgn="auto">
              <a:spcBef>
                <a:spcPts val="580"/>
              </a:spcBef>
              <a:spcAft>
                <a:spcPts val="0"/>
              </a:spcAft>
              <a:buFont typeface="Wingdings 2"/>
              <a:buChar char=""/>
              <a:defRPr/>
            </a:pPr>
            <a:r>
              <a:rPr lang="en-US" dirty="0" smtClean="0"/>
              <a:t>How are you defining Evidence-based practices?</a:t>
            </a:r>
          </a:p>
          <a:p>
            <a:pPr marL="274320" indent="-274320" fontAlgn="auto">
              <a:spcBef>
                <a:spcPts val="580"/>
              </a:spcBef>
              <a:spcAft>
                <a:spcPts val="0"/>
              </a:spcAft>
              <a:buFont typeface="Wingdings 2"/>
              <a:buChar char=""/>
              <a:defRPr/>
            </a:pPr>
            <a:r>
              <a:rPr lang="en-US" dirty="0" smtClean="0"/>
              <a:t>Generating Discussion for this topic.</a:t>
            </a:r>
          </a:p>
          <a:p>
            <a:pPr marL="274320" indent="-274320" fontAlgn="auto">
              <a:spcBef>
                <a:spcPts val="580"/>
              </a:spcBef>
              <a:spcAft>
                <a:spcPts val="0"/>
              </a:spcAft>
              <a:buFont typeface="Wingdings 2"/>
              <a:buChar char=""/>
              <a:defRPr/>
            </a:pPr>
            <a:r>
              <a:rPr lang="en-US" dirty="0" smtClean="0"/>
              <a:t>Autonomy versus a ‘list’ of what works</a:t>
            </a:r>
          </a:p>
          <a:p>
            <a:pPr marL="274320" indent="-274320" fontAlgn="auto">
              <a:spcBef>
                <a:spcPts val="580"/>
              </a:spcBef>
              <a:spcAft>
                <a:spcPts val="0"/>
              </a:spcAft>
              <a:buFont typeface="Wingdings 2"/>
              <a:buChar char=""/>
              <a:defRPr/>
            </a:pPr>
            <a:r>
              <a:rPr lang="en-US" dirty="0" smtClean="0"/>
              <a:t>The “So what?” factor (</a:t>
            </a:r>
            <a:r>
              <a:rPr lang="en-US" dirty="0" err="1" smtClean="0"/>
              <a:t>ie</a:t>
            </a:r>
            <a:r>
              <a:rPr lang="en-US" dirty="0" smtClean="0"/>
              <a:t>., is this additive or transformative?)</a:t>
            </a:r>
          </a:p>
          <a:p>
            <a:pPr marL="274320" indent="-274320" fontAlgn="auto">
              <a:spcBef>
                <a:spcPts val="580"/>
              </a:spcBef>
              <a:spcAft>
                <a:spcPts val="0"/>
              </a:spcAft>
              <a:buFont typeface="Wingdings 2"/>
              <a:buChar char=""/>
              <a:defRPr/>
            </a:pPr>
            <a:r>
              <a:rPr lang="en-US" dirty="0" smtClean="0"/>
              <a:t>What IS our goal for our graduates? What  knowledge and skills do we prioritize?</a:t>
            </a:r>
          </a:p>
          <a:p>
            <a:pPr marL="274320" indent="-274320" fontAlgn="auto">
              <a:spcBef>
                <a:spcPts val="580"/>
              </a:spcBef>
              <a:spcAft>
                <a:spcPts val="0"/>
              </a:spcAft>
              <a:buFont typeface="Wingdings 2"/>
              <a:buChar char=""/>
              <a:defRPr/>
            </a:pPr>
            <a:r>
              <a:rPr lang="en-US" dirty="0" smtClean="0"/>
              <a:t>Where are the redundancies across course content?</a:t>
            </a:r>
          </a:p>
          <a:p>
            <a:pPr marL="274320" indent="-274320" fontAlgn="auto">
              <a:spcBef>
                <a:spcPts val="580"/>
              </a:spcBef>
              <a:spcAft>
                <a:spcPts val="0"/>
              </a:spcAft>
              <a:buFont typeface="Wingdings 2"/>
              <a:buChar char=""/>
              <a:defRPr/>
            </a:pPr>
            <a:r>
              <a:rPr lang="en-US" dirty="0" smtClean="0"/>
              <a:t>Where are the gaps across the program?</a:t>
            </a:r>
          </a:p>
          <a:p>
            <a:pPr marL="274320" indent="-274320" fontAlgn="auto">
              <a:spcBef>
                <a:spcPts val="580"/>
              </a:spcBef>
              <a:spcAft>
                <a:spcPts val="0"/>
              </a:spcAft>
              <a:buFont typeface="Wingdings 2"/>
              <a:buChar char=""/>
              <a:defRPr/>
            </a:pPr>
            <a:r>
              <a:rPr lang="en-US" dirty="0" smtClean="0"/>
              <a:t>What is covered and to what degree/level is the learning?</a:t>
            </a:r>
          </a:p>
          <a:p>
            <a:pPr marL="274320" indent="-274320" fontAlgn="auto">
              <a:spcBef>
                <a:spcPts val="580"/>
              </a:spcBef>
              <a:spcAft>
                <a:spcPts val="0"/>
              </a:spcAft>
              <a:buFont typeface="Wingdings 2"/>
              <a:buChar char=""/>
              <a:defRPr/>
            </a:pPr>
            <a:r>
              <a:rPr lang="en-US" dirty="0" smtClean="0"/>
              <a:t>Course DRIFT! So many courses, adjuncts, additions to syllabi: management is difficult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457200" y="228600"/>
            <a:ext cx="8382000" cy="960438"/>
          </a:xfrm>
        </p:spPr>
        <p:txBody>
          <a:bodyPr/>
          <a:lstStyle/>
          <a:p>
            <a:r>
              <a:rPr lang="en-US" smtClean="0">
                <a:solidFill>
                  <a:schemeClr val="tx1"/>
                </a:solidFill>
              </a:rPr>
              <a:t>Phase II: Developing Language of EBP</a:t>
            </a:r>
          </a:p>
        </p:txBody>
      </p:sp>
      <p:sp>
        <p:nvSpPr>
          <p:cNvPr id="4" name="Slide Number Placeholder 3"/>
          <p:cNvSpPr>
            <a:spLocks noGrp="1"/>
          </p:cNvSpPr>
          <p:nvPr>
            <p:ph type="sldNum" sz="quarter" idx="12"/>
          </p:nvPr>
        </p:nvSpPr>
        <p:spPr/>
        <p:txBody>
          <a:bodyPr/>
          <a:lstStyle/>
          <a:p>
            <a:pPr>
              <a:defRPr/>
            </a:pPr>
            <a:fld id="{4C48E515-E2A8-4836-AFB6-D8C460E6822A}" type="slidenum">
              <a:rPr lang="en-US"/>
              <a:pPr>
                <a:defRPr/>
              </a:pPr>
              <a:t>4</a:t>
            </a:fld>
            <a:endParaRPr lang="en-US"/>
          </a:p>
        </p:txBody>
      </p:sp>
      <p:sp>
        <p:nvSpPr>
          <p:cNvPr id="5" name="Content Placeholder 4"/>
          <p:cNvSpPr>
            <a:spLocks noGrp="1"/>
          </p:cNvSpPr>
          <p:nvPr>
            <p:ph sz="quarter" idx="1"/>
          </p:nvPr>
        </p:nvSpPr>
        <p:spPr>
          <a:xfrm>
            <a:off x="228600" y="1219200"/>
            <a:ext cx="8763000" cy="2133600"/>
          </a:xfrm>
        </p:spPr>
        <p:txBody>
          <a:bodyPr>
            <a:normAutofit fontScale="92500" lnSpcReduction="10000"/>
          </a:bodyPr>
          <a:lstStyle/>
          <a:p>
            <a:pPr marL="274320" indent="-274320" fontAlgn="auto">
              <a:spcBef>
                <a:spcPts val="580"/>
              </a:spcBef>
              <a:spcAft>
                <a:spcPts val="0"/>
              </a:spcAft>
              <a:buFont typeface="Wingdings 2"/>
              <a:buChar char=""/>
              <a:defRPr/>
            </a:pPr>
            <a:r>
              <a:rPr lang="en-US" dirty="0" smtClean="0"/>
              <a:t>Faculty recommendation to insert on relevant courses, a common language to refine what the program means by evidence-based practices (EBPs)</a:t>
            </a:r>
          </a:p>
          <a:p>
            <a:pPr marL="274320" indent="-274320" fontAlgn="auto">
              <a:spcBef>
                <a:spcPts val="580"/>
              </a:spcBef>
              <a:spcAft>
                <a:spcPts val="0"/>
              </a:spcAft>
              <a:buFont typeface="Wingdings 2"/>
              <a:buChar char=""/>
              <a:defRPr/>
            </a:pPr>
            <a:r>
              <a:rPr lang="en-US" dirty="0" smtClean="0"/>
              <a:t>Example from our </a:t>
            </a:r>
            <a:r>
              <a:rPr lang="en-US" i="1" dirty="0" smtClean="0"/>
              <a:t>Language Development and Reading </a:t>
            </a:r>
            <a:r>
              <a:rPr lang="en-US" dirty="0" smtClean="0"/>
              <a:t>course: </a:t>
            </a:r>
          </a:p>
          <a:p>
            <a:pPr marL="274320" indent="-274320" fontAlgn="auto">
              <a:spcBef>
                <a:spcPts val="580"/>
              </a:spcBef>
              <a:spcAft>
                <a:spcPts val="0"/>
              </a:spcAft>
              <a:buFont typeface="Wingdings 2"/>
              <a:buNone/>
              <a:defRPr/>
            </a:pPr>
            <a:endParaRPr lang="en-US" dirty="0" smtClean="0"/>
          </a:p>
          <a:p>
            <a:pPr marL="274320" indent="-274320" fontAlgn="auto">
              <a:spcBef>
                <a:spcPts val="580"/>
              </a:spcBef>
              <a:spcAft>
                <a:spcPts val="0"/>
              </a:spcAft>
              <a:buFont typeface="Wingdings 2"/>
              <a:buNone/>
              <a:defRPr/>
            </a:pPr>
            <a:r>
              <a:rPr lang="en-US" dirty="0" smtClean="0"/>
              <a:t> </a:t>
            </a:r>
            <a:r>
              <a:rPr lang="en-US" sz="2000" dirty="0" smtClean="0"/>
              <a:t>(Note: the terms in italics in first sentence vary across courses depending on threads of emphasis)</a:t>
            </a:r>
            <a:endParaRPr lang="en-US" dirty="0" smtClean="0"/>
          </a:p>
          <a:p>
            <a:pPr marL="274320" indent="-274320" fontAlgn="auto">
              <a:spcBef>
                <a:spcPts val="580"/>
              </a:spcBef>
              <a:spcAft>
                <a:spcPts val="0"/>
              </a:spcAft>
              <a:buFont typeface="Wingdings 2"/>
              <a:buNone/>
              <a:defRPr/>
            </a:pPr>
            <a:endParaRPr lang="en-US" dirty="0"/>
          </a:p>
        </p:txBody>
      </p:sp>
      <p:sp>
        <p:nvSpPr>
          <p:cNvPr id="22532" name="Text Box 2"/>
          <p:cNvSpPr txBox="1">
            <a:spLocks noChangeArrowheads="1"/>
          </p:cNvSpPr>
          <p:nvPr/>
        </p:nvSpPr>
        <p:spPr bwMode="auto">
          <a:xfrm>
            <a:off x="990600" y="3429000"/>
            <a:ext cx="6934200" cy="2895600"/>
          </a:xfrm>
          <a:prstGeom prst="rect">
            <a:avLst/>
          </a:prstGeom>
          <a:solidFill>
            <a:srgbClr val="CCCACA"/>
          </a:solidFill>
          <a:ln w="9525">
            <a:solidFill>
              <a:srgbClr val="000000"/>
            </a:solidFill>
            <a:miter lim="800000"/>
            <a:headEnd/>
            <a:tailEnd/>
          </a:ln>
        </p:spPr>
        <p:txBody>
          <a:bodyPr/>
          <a:lstStyle/>
          <a:p>
            <a:pPr>
              <a:spcAft>
                <a:spcPts val="1000"/>
              </a:spcAft>
            </a:pPr>
            <a:r>
              <a:rPr lang="en-US" sz="1600">
                <a:latin typeface="Calibri" pitchFamily="34" charset="0"/>
                <a:cs typeface="Arial" charset="0"/>
              </a:rPr>
              <a:t>This course will incorporate the evidence-based practices (EBPs) relevant to </a:t>
            </a:r>
            <a:r>
              <a:rPr lang="en-US" sz="1600" i="1">
                <a:latin typeface="Calibri" pitchFamily="34" charset="0"/>
                <a:cs typeface="Arial" charset="0"/>
              </a:rPr>
              <a:t>the five essential elements of reading (i.e. NRP, 2000), language development, and informal literacy assessments</a:t>
            </a:r>
            <a:r>
              <a:rPr lang="en-US" sz="1600">
                <a:latin typeface="Calibri" pitchFamily="34" charset="0"/>
                <a:cs typeface="Arial" charset="0"/>
              </a:rPr>
              <a:t>. These EBPs are indicated with an asterisk (*) in this syllabus. Evidence for the selected research-based practices is informed by meta-analysis, literature reviews/synthesis, the technical assistance networks which provide web-based resources, and the national organizations whose mission is to support students with disabilities. We address both promising and emerging practices in the field of special education. This course will provide opportunities for students to take an active, decision-making role to thoughtfully select, modify, apply, and evaluate EBPs in order to improve outcomes for students with disabilities.</a:t>
            </a:r>
            <a:endParaRPr lang="en-US" sz="1600">
              <a:latin typeface="Times New Roman" pitchFamily="18" charset="0"/>
              <a:cs typeface="Arial" charset="0"/>
            </a:endParaRPr>
          </a:p>
          <a:p>
            <a:endParaRPr lang="en-US">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685800" y="152400"/>
            <a:ext cx="7772400" cy="990600"/>
          </a:xfrm>
        </p:spPr>
        <p:txBody>
          <a:bodyPr/>
          <a:lstStyle/>
          <a:p>
            <a:r>
              <a:rPr lang="en-US" smtClean="0">
                <a:solidFill>
                  <a:schemeClr val="tx1"/>
                </a:solidFill>
              </a:rPr>
              <a:t>Phase III: Explicitly identify EBPs</a:t>
            </a:r>
          </a:p>
        </p:txBody>
      </p:sp>
      <p:sp>
        <p:nvSpPr>
          <p:cNvPr id="4" name="Slide Number Placeholder 3"/>
          <p:cNvSpPr>
            <a:spLocks noGrp="1"/>
          </p:cNvSpPr>
          <p:nvPr>
            <p:ph type="sldNum" sz="quarter" idx="12"/>
          </p:nvPr>
        </p:nvSpPr>
        <p:spPr/>
        <p:txBody>
          <a:bodyPr/>
          <a:lstStyle/>
          <a:p>
            <a:pPr>
              <a:defRPr/>
            </a:pPr>
            <a:fld id="{B4C9DA8B-5B06-41D2-B6CD-E2996F9883F3}" type="slidenum">
              <a:rPr lang="en-US"/>
              <a:pPr>
                <a:defRPr/>
              </a:pPr>
              <a:t>5</a:t>
            </a:fld>
            <a:endParaRPr lang="en-US"/>
          </a:p>
        </p:txBody>
      </p:sp>
      <p:sp>
        <p:nvSpPr>
          <p:cNvPr id="23555" name="Content Placeholder 4"/>
          <p:cNvSpPr>
            <a:spLocks noGrp="1"/>
          </p:cNvSpPr>
          <p:nvPr>
            <p:ph sz="quarter" idx="1"/>
          </p:nvPr>
        </p:nvSpPr>
        <p:spPr>
          <a:xfrm>
            <a:off x="152400" y="1143000"/>
            <a:ext cx="4419600" cy="5257800"/>
          </a:xfrm>
        </p:spPr>
        <p:txBody>
          <a:bodyPr/>
          <a:lstStyle/>
          <a:p>
            <a:pPr>
              <a:buFont typeface="Wingdings 2" pitchFamily="18" charset="2"/>
              <a:buNone/>
            </a:pPr>
            <a:r>
              <a:rPr lang="en-US" smtClean="0"/>
              <a:t>Collected evidence  (full citations)</a:t>
            </a:r>
          </a:p>
          <a:p>
            <a:pPr>
              <a:buFont typeface="Wingdings 2" pitchFamily="18" charset="2"/>
              <a:buNone/>
            </a:pPr>
            <a:r>
              <a:rPr lang="en-US" smtClean="0"/>
              <a:t>for practices in areas of:    </a:t>
            </a:r>
          </a:p>
          <a:p>
            <a:pPr>
              <a:buFont typeface="Wingdings 2" pitchFamily="18" charset="2"/>
              <a:buNone/>
            </a:pPr>
            <a:r>
              <a:rPr lang="en-US" smtClean="0"/>
              <a:t>			</a:t>
            </a:r>
            <a:r>
              <a:rPr lang="en-US" b="1" smtClean="0">
                <a:solidFill>
                  <a:schemeClr val="accent1"/>
                </a:solidFill>
              </a:rPr>
              <a:t>Math*</a:t>
            </a:r>
          </a:p>
          <a:p>
            <a:pPr algn="ctr">
              <a:buFont typeface="Wingdings 2" pitchFamily="18" charset="2"/>
              <a:buNone/>
            </a:pPr>
            <a:r>
              <a:rPr lang="en-US" smtClean="0"/>
              <a:t>Content Learning: History</a:t>
            </a:r>
          </a:p>
          <a:p>
            <a:pPr algn="ctr">
              <a:buFont typeface="Wingdings 2" pitchFamily="18" charset="2"/>
              <a:buNone/>
            </a:pPr>
            <a:r>
              <a:rPr lang="en-US" b="1" smtClean="0">
                <a:solidFill>
                  <a:schemeClr val="accent1"/>
                </a:solidFill>
              </a:rPr>
              <a:t>Content Learning: Science*</a:t>
            </a:r>
          </a:p>
          <a:p>
            <a:pPr algn="ctr">
              <a:buFont typeface="Wingdings 2" pitchFamily="18" charset="2"/>
              <a:buNone/>
            </a:pPr>
            <a:r>
              <a:rPr lang="en-US" smtClean="0"/>
              <a:t>Foundational Reading</a:t>
            </a:r>
          </a:p>
          <a:p>
            <a:pPr algn="ctr">
              <a:buFont typeface="Wingdings 2" pitchFamily="18" charset="2"/>
              <a:buNone/>
            </a:pPr>
            <a:r>
              <a:rPr lang="en-US" smtClean="0"/>
              <a:t>Secondary Reading</a:t>
            </a:r>
          </a:p>
          <a:p>
            <a:pPr algn="ctr">
              <a:buFont typeface="Wingdings 2" pitchFamily="18" charset="2"/>
              <a:buNone/>
            </a:pPr>
            <a:r>
              <a:rPr lang="en-US" smtClean="0"/>
              <a:t>Inclusionary Practices</a:t>
            </a:r>
          </a:p>
          <a:p>
            <a:pPr algn="ctr">
              <a:buFont typeface="Wingdings 2" pitchFamily="18" charset="2"/>
              <a:buNone/>
            </a:pPr>
            <a:r>
              <a:rPr lang="en-US" smtClean="0"/>
              <a:t>Assessment Practices</a:t>
            </a:r>
          </a:p>
          <a:p>
            <a:pPr algn="ctr">
              <a:buFont typeface="Wingdings 2" pitchFamily="18" charset="2"/>
              <a:buNone/>
            </a:pPr>
            <a:r>
              <a:rPr lang="en-US" smtClean="0"/>
              <a:t>Behavior Practices</a:t>
            </a:r>
          </a:p>
          <a:p>
            <a:pPr algn="ctr">
              <a:buFont typeface="Wingdings 2" pitchFamily="18" charset="2"/>
              <a:buNone/>
            </a:pPr>
            <a:r>
              <a:rPr lang="en-US" smtClean="0"/>
              <a:t>Writing Instruction</a:t>
            </a:r>
          </a:p>
        </p:txBody>
      </p:sp>
      <p:graphicFrame>
        <p:nvGraphicFramePr>
          <p:cNvPr id="23563" name="Group 11"/>
          <p:cNvGraphicFramePr>
            <a:graphicFrameLocks noGrp="1"/>
          </p:cNvGraphicFramePr>
          <p:nvPr/>
        </p:nvGraphicFramePr>
        <p:xfrm>
          <a:off x="4648200" y="1143000"/>
          <a:ext cx="4038600" cy="5556504"/>
        </p:xfrm>
        <a:graphic>
          <a:graphicData uri="http://schemas.openxmlformats.org/drawingml/2006/table">
            <a:tbl>
              <a:tblPr/>
              <a:tblGrid>
                <a:gridCol w="4038600"/>
              </a:tblGrid>
              <a:tr h="4800600">
                <a:tc>
                  <a:txBody>
                    <a:bodyPr/>
                    <a:lstStyle/>
                    <a:p>
                      <a:pPr marL="533400" marR="0" lvl="0" indent="-533400" algn="ctr" defTabSz="914400" rtl="0" eaLnBrk="1" fontAlgn="base" latinLnBrk="0" hangingPunct="1">
                        <a:lnSpc>
                          <a:spcPct val="100000"/>
                        </a:lnSpc>
                        <a:spcBef>
                          <a:spcPct val="20000"/>
                        </a:spcBef>
                        <a:spcAft>
                          <a:spcPct val="0"/>
                        </a:spcAft>
                        <a:buClrTx/>
                        <a:buSzTx/>
                        <a:buFontTx/>
                        <a:buNone/>
                        <a:tabLst/>
                      </a:pPr>
                      <a:r>
                        <a:rPr kumimoji="0" lang="en-US" sz="1100" b="1" i="0" u="sng" strike="noStrike" cap="none" normalizeH="0" baseline="0" smtClean="0">
                          <a:ln>
                            <a:noFill/>
                          </a:ln>
                          <a:solidFill>
                            <a:schemeClr val="tx1"/>
                          </a:solidFill>
                          <a:effectLst/>
                          <a:latin typeface="Arial" charset="0"/>
                          <a:ea typeface="ＭＳ Ｐゴシック"/>
                          <a:cs typeface="ＭＳ Ｐゴシック"/>
                        </a:rPr>
                        <a:t>RESOURCES</a:t>
                      </a:r>
                      <a:r>
                        <a:rPr kumimoji="0" lang="en-US" sz="1100" b="0" i="0" u="sng" strike="noStrike" cap="none" normalizeH="0" baseline="0" smtClean="0">
                          <a:ln>
                            <a:noFill/>
                          </a:ln>
                          <a:solidFill>
                            <a:schemeClr val="tx1"/>
                          </a:solidFill>
                          <a:effectLst/>
                          <a:latin typeface="Arial" charset="0"/>
                          <a:ea typeface="ＭＳ Ｐゴシック"/>
                          <a:cs typeface="ＭＳ Ｐゴシック"/>
                        </a:rPr>
                        <a:t> for Identifying Effective Practices</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From Technical assistance and dissemination projects; USDOE</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1. Regional Resource and Federal Centers – The Federal Resource Center for Special Education (FRC) </a:t>
                      </a:r>
                      <a:r>
                        <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3"/>
                        </a:rPr>
                        <a:t>http://www.rrfcnetwork.org</a:t>
                      </a:r>
                      <a:r>
                        <a:rPr kumimoji="0" lang="en-US" sz="1100" b="0" i="0" u="none" strike="noStrike" cap="none" normalizeH="0" baseline="0" smtClean="0">
                          <a:ln>
                            <a:noFill/>
                          </a:ln>
                          <a:solidFill>
                            <a:schemeClr val="tx1"/>
                          </a:solidFill>
                          <a:effectLst/>
                          <a:latin typeface="Arial" charset="0"/>
                          <a:ea typeface="ＭＳ Ｐゴシック"/>
                          <a:cs typeface="ＭＳ Ｐゴシック"/>
                        </a:rPr>
                        <a:t> </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2. Northeast Regional Resource Center (NERRC) </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3. National Research Center on Learning Disabilities (NRCLD) </a:t>
                      </a:r>
                      <a:r>
                        <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4"/>
                        </a:rPr>
                        <a:t>http://www.nrcld.org</a:t>
                      </a:r>
                      <a:endParaRPr kumimoji="0" lang="en-US" sz="1100" b="0" i="0" u="none" strike="noStrike" cap="none" normalizeH="0" baseline="0" smtClean="0">
                        <a:ln>
                          <a:noFill/>
                        </a:ln>
                        <a:solidFill>
                          <a:schemeClr val="tx1"/>
                        </a:solidFill>
                        <a:effectLst/>
                        <a:latin typeface="Arial" charset="0"/>
                        <a:ea typeface="ＭＳ Ｐゴシック"/>
                        <a:cs typeface="ＭＳ Ｐゴシック"/>
                      </a:endParaRP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4. Technical Assistance Center on Social Emotional Intervention for Young Children (TACSEI) </a:t>
                      </a:r>
                      <a:r>
                        <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5"/>
                        </a:rPr>
                        <a:t>http://challengingbehavior.org</a:t>
                      </a:r>
                      <a:r>
                        <a:rPr kumimoji="0" lang="en-US" sz="1100" b="0" i="0" u="none" strike="noStrike" cap="none" normalizeH="0" baseline="0" smtClean="0">
                          <a:ln>
                            <a:noFill/>
                          </a:ln>
                          <a:solidFill>
                            <a:schemeClr val="tx1"/>
                          </a:solidFill>
                          <a:effectLst/>
                          <a:latin typeface="Arial" charset="0"/>
                          <a:ea typeface="ＭＳ Ｐゴシック"/>
                          <a:cs typeface="ＭＳ Ｐゴシック"/>
                        </a:rPr>
                        <a:t> </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5. Access Center: Improving Outcomes for All Students k-8 </a:t>
                      </a:r>
                      <a:r>
                        <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6"/>
                        </a:rPr>
                        <a:t>http://www.kbaccesscenter.org</a:t>
                      </a:r>
                      <a:r>
                        <a:rPr kumimoji="0" lang="en-US" sz="1100" b="0" i="0" u="none" strike="noStrike" cap="none" normalizeH="0" baseline="0" smtClean="0">
                          <a:ln>
                            <a:noFill/>
                          </a:ln>
                          <a:solidFill>
                            <a:schemeClr val="tx1"/>
                          </a:solidFill>
                          <a:effectLst/>
                          <a:latin typeface="Arial" charset="0"/>
                          <a:ea typeface="ＭＳ Ｐゴシック"/>
                          <a:cs typeface="ＭＳ Ｐゴシック"/>
                        </a:rPr>
                        <a:t> </a:t>
                      </a:r>
                      <a:endPar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7"/>
                      </a:endParaRP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6. National Center on Student Progress Monitoring</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7"/>
                        </a:rPr>
                        <a:t>http://studentprogress.org</a:t>
                      </a:r>
                      <a:r>
                        <a:rPr kumimoji="0" lang="en-US" sz="1100" b="0" i="0" u="none" strike="noStrike" cap="none" normalizeH="0" baseline="0" smtClean="0">
                          <a:ln>
                            <a:noFill/>
                          </a:ln>
                          <a:solidFill>
                            <a:schemeClr val="tx1"/>
                          </a:solidFill>
                          <a:effectLst/>
                          <a:latin typeface="Arial" charset="0"/>
                          <a:ea typeface="ＭＳ Ｐゴシック"/>
                          <a:cs typeface="ＭＳ Ｐゴシック"/>
                        </a:rPr>
                        <a:t> </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7. Center for Positive Behavioral Interventions and Supports (PBIS) </a:t>
                      </a:r>
                      <a:r>
                        <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8"/>
                        </a:rPr>
                        <a:t>http://www.pbis.org</a:t>
                      </a:r>
                      <a:r>
                        <a:rPr kumimoji="0" lang="en-US" sz="1100" b="0" i="0" u="none" strike="noStrike" cap="none" normalizeH="0" baseline="0" smtClean="0">
                          <a:ln>
                            <a:noFill/>
                          </a:ln>
                          <a:solidFill>
                            <a:schemeClr val="tx1"/>
                          </a:solidFill>
                          <a:effectLst/>
                          <a:latin typeface="Arial" charset="0"/>
                          <a:ea typeface="ＭＳ Ｐゴシック"/>
                          <a:cs typeface="ＭＳ Ｐゴシック"/>
                        </a:rPr>
                        <a:t> </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8. The National Center on Response to Intervention (RTI) </a:t>
                      </a:r>
                      <a:r>
                        <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9"/>
                        </a:rPr>
                        <a:t>http://www.rti4success.org</a:t>
                      </a:r>
                      <a:r>
                        <a:rPr kumimoji="0" lang="en-US" sz="1100" b="0" i="0" u="none" strike="noStrike" cap="none" normalizeH="0" baseline="0" smtClean="0">
                          <a:ln>
                            <a:noFill/>
                          </a:ln>
                          <a:solidFill>
                            <a:schemeClr val="tx1"/>
                          </a:solidFill>
                          <a:effectLst/>
                          <a:latin typeface="Arial" charset="0"/>
                          <a:ea typeface="ＭＳ Ｐゴシック"/>
                          <a:cs typeface="ＭＳ Ｐゴシック"/>
                        </a:rPr>
                        <a:t> </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9. Center on Instruction </a:t>
                      </a:r>
                      <a:r>
                        <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10"/>
                        </a:rPr>
                        <a:t>http://www.centeroninstruction.org</a:t>
                      </a:r>
                      <a:endParaRPr kumimoji="0" lang="en-US" sz="1100" b="0" i="0" u="none" strike="noStrike" cap="none" normalizeH="0" baseline="0" smtClean="0">
                        <a:ln>
                          <a:noFill/>
                        </a:ln>
                        <a:solidFill>
                          <a:schemeClr val="tx1"/>
                        </a:solidFill>
                        <a:effectLst/>
                        <a:latin typeface="Arial" charset="0"/>
                        <a:ea typeface="ＭＳ Ｐゴシック"/>
                        <a:cs typeface="ＭＳ Ｐゴシック"/>
                      </a:endParaRP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10. IRIS Center for Faculty Enhancement </a:t>
                      </a:r>
                      <a:r>
                        <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11"/>
                        </a:rPr>
                        <a:t>http://iris.peabody.vanderbilt.edu</a:t>
                      </a:r>
                      <a:r>
                        <a:rPr kumimoji="0" lang="en-US" sz="1100" b="0" i="0" u="none" strike="noStrike" cap="none" normalizeH="0" baseline="0" smtClean="0">
                          <a:ln>
                            <a:noFill/>
                          </a:ln>
                          <a:solidFill>
                            <a:schemeClr val="tx1"/>
                          </a:solidFill>
                          <a:effectLst/>
                          <a:latin typeface="Arial" charset="0"/>
                          <a:ea typeface="ＭＳ Ｐゴシック"/>
                          <a:cs typeface="ＭＳ Ｐゴシック"/>
                        </a:rPr>
                        <a:t> </a:t>
                      </a:r>
                    </a:p>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ea typeface="ＭＳ Ｐゴシック"/>
                        <a:cs typeface="ＭＳ Ｐゴシック"/>
                      </a:endParaRP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And….</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11. Current Practice Alerts </a:t>
                      </a:r>
                      <a:r>
                        <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12"/>
                        </a:rPr>
                        <a:t>http://teachingld.org</a:t>
                      </a:r>
                      <a:endParaRPr kumimoji="0" lang="en-US" sz="1100" b="0" i="0" u="none" strike="noStrike" cap="none" normalizeH="0" baseline="0" smtClean="0">
                        <a:ln>
                          <a:noFill/>
                        </a:ln>
                        <a:solidFill>
                          <a:schemeClr val="tx1"/>
                        </a:solidFill>
                        <a:effectLst/>
                        <a:latin typeface="Arial" charset="0"/>
                        <a:ea typeface="ＭＳ Ｐゴシック"/>
                        <a:cs typeface="ＭＳ Ｐゴシック"/>
                      </a:endParaRP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 12. National Comprehensive Center for Teacher</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Quality – Innovation Configurations </a:t>
                      </a:r>
                      <a:r>
                        <a:rPr kumimoji="0" lang="en-US" sz="1100" b="0" i="0" u="none" strike="noStrike" cap="none" normalizeH="0" baseline="0" smtClean="0">
                          <a:ln>
                            <a:noFill/>
                          </a:ln>
                          <a:solidFill>
                            <a:schemeClr val="tx1"/>
                          </a:solidFill>
                          <a:effectLst/>
                          <a:latin typeface="Arial" charset="0"/>
                          <a:ea typeface="ＭＳ Ｐゴシック"/>
                          <a:cs typeface="ＭＳ Ｐゴシック"/>
                          <a:hlinkClick r:id="rId13"/>
                        </a:rPr>
                        <a:t>www.tqsource.org</a:t>
                      </a:r>
                      <a:endParaRPr kumimoji="0" lang="en-US" sz="1100" b="0" i="0" u="none" strike="noStrike" cap="none" normalizeH="0" baseline="0" smtClean="0">
                        <a:ln>
                          <a:noFill/>
                        </a:ln>
                        <a:solidFill>
                          <a:schemeClr val="tx1"/>
                        </a:solidFill>
                        <a:effectLst/>
                        <a:latin typeface="Arial" charset="0"/>
                        <a:ea typeface="ＭＳ Ｐゴシック"/>
                        <a:cs typeface="ＭＳ Ｐゴシック"/>
                      </a:endParaRP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n-US" sz="1100" b="0" i="0" u="none" strike="noStrike" cap="none" normalizeH="0" baseline="0" smtClean="0">
                          <a:ln>
                            <a:noFill/>
                          </a:ln>
                          <a:solidFill>
                            <a:schemeClr val="tx1"/>
                          </a:solidFill>
                          <a:effectLst/>
                          <a:latin typeface="Arial" charset="0"/>
                          <a:ea typeface="ＭＳ Ｐゴシック"/>
                          <a:cs typeface="ＭＳ Ｐゴシック"/>
                        </a:rPr>
                        <a:t>13. Narrative reviews/Literature Reviews/Synthesis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79E5E7-B588-4E44-BEE3-3A85A685314D}" type="datetime1">
              <a:rPr lang="en-US" smtClean="0"/>
              <a:pPr>
                <a:defRPr/>
              </a:pPr>
              <a:t>7/9/2010</a:t>
            </a:fld>
            <a:endParaRPr lang="en-US"/>
          </a:p>
        </p:txBody>
      </p:sp>
      <p:sp>
        <p:nvSpPr>
          <p:cNvPr id="3" name="Slide Number Placeholder 2"/>
          <p:cNvSpPr>
            <a:spLocks noGrp="1"/>
          </p:cNvSpPr>
          <p:nvPr>
            <p:ph type="sldNum" sz="quarter" idx="12"/>
          </p:nvPr>
        </p:nvSpPr>
        <p:spPr/>
        <p:txBody>
          <a:bodyPr/>
          <a:lstStyle/>
          <a:p>
            <a:pPr>
              <a:defRPr/>
            </a:pPr>
            <a:fld id="{066EADAF-0CBD-4F00-981F-418AFDC76250}" type="slidenum">
              <a:rPr lang="en-US" smtClean="0"/>
              <a:pPr>
                <a:defRPr/>
              </a:pPr>
              <a:t>6</a:t>
            </a:fld>
            <a:endParaRPr lang="en-US"/>
          </a:p>
        </p:txBody>
      </p:sp>
      <p:pic>
        <p:nvPicPr>
          <p:cNvPr id="50178" name="Picture 2"/>
          <p:cNvPicPr>
            <a:picLocks noChangeAspect="1" noChangeArrowheads="1"/>
          </p:cNvPicPr>
          <p:nvPr/>
        </p:nvPicPr>
        <p:blipFill>
          <a:blip r:embed="rId2" cstate="print"/>
          <a:srcRect/>
          <a:stretch>
            <a:fillRect/>
          </a:stretch>
        </p:blipFill>
        <p:spPr bwMode="auto">
          <a:xfrm>
            <a:off x="1" y="47625"/>
            <a:ext cx="8948738" cy="676275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624AAD8-DAC2-4C19-8C5B-855F88D47DBC}" type="datetime1">
              <a:rPr lang="en-US" smtClean="0"/>
              <a:pPr/>
              <a:t>7/9/2010</a:t>
            </a:fld>
            <a:endParaRPr lang="en-US"/>
          </a:p>
        </p:txBody>
      </p:sp>
      <p:sp>
        <p:nvSpPr>
          <p:cNvPr id="4" name="Slide Number Placeholder 3"/>
          <p:cNvSpPr>
            <a:spLocks noGrp="1"/>
          </p:cNvSpPr>
          <p:nvPr>
            <p:ph type="sldNum" sz="quarter" idx="12"/>
          </p:nvPr>
        </p:nvSpPr>
        <p:spPr/>
        <p:txBody>
          <a:bodyPr/>
          <a:lstStyle/>
          <a:p>
            <a:fld id="{D7FF6DFB-6273-4A36-AA8E-6236321A53BD}" type="slidenum">
              <a:rPr lang="en-US" smtClean="0"/>
              <a:pPr/>
              <a:t>7</a:t>
            </a:fld>
            <a:endParaRPr lang="en-US"/>
          </a:p>
        </p:txBody>
      </p:sp>
      <p:pic>
        <p:nvPicPr>
          <p:cNvPr id="11" name="Picture 2"/>
          <p:cNvPicPr preferRelativeResize="0">
            <a:picLocks noChangeAspect="1" noChangeArrowheads="1"/>
          </p:cNvPicPr>
          <p:nvPr/>
        </p:nvPicPr>
        <p:blipFill>
          <a:blip r:embed="rId2" cstate="print"/>
          <a:stretch>
            <a:fillRect/>
          </a:stretch>
        </p:blipFill>
        <p:spPr>
          <a:xfrm>
            <a:off x="0" y="0"/>
            <a:ext cx="9815912" cy="73914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685800" y="0"/>
            <a:ext cx="7772400" cy="1143000"/>
          </a:xfrm>
        </p:spPr>
        <p:txBody>
          <a:bodyPr/>
          <a:lstStyle/>
          <a:p>
            <a:r>
              <a:rPr lang="en-US" smtClean="0">
                <a:solidFill>
                  <a:schemeClr val="tx1"/>
                </a:solidFill>
              </a:rPr>
              <a:t>Phase IV: Degree of EBP emphasis</a:t>
            </a:r>
          </a:p>
        </p:txBody>
      </p:sp>
      <p:sp>
        <p:nvSpPr>
          <p:cNvPr id="3" name="Date Placeholder 2"/>
          <p:cNvSpPr>
            <a:spLocks noGrp="1"/>
          </p:cNvSpPr>
          <p:nvPr>
            <p:ph type="dt" sz="half" idx="10"/>
          </p:nvPr>
        </p:nvSpPr>
        <p:spPr>
          <a:xfrm>
            <a:off x="838200" y="3276600"/>
            <a:ext cx="8001000" cy="3314700"/>
          </a:xfrm>
          <a:solidFill>
            <a:schemeClr val="bg1">
              <a:lumMod val="85000"/>
            </a:schemeClr>
          </a:solidFill>
        </p:spPr>
        <p:txBody>
          <a:bodyPr vert="horz" wrap="square" lIns="91440" tIns="45720" rIns="91440" bIns="45720" numCol="1" compatLnSpc="1">
            <a:prstTxWarp prst="textNoShape">
              <a:avLst/>
            </a:prstTxWarp>
          </a:bodyPr>
          <a:lstStyle/>
          <a:p>
            <a:pPr algn="l" fontAlgn="base">
              <a:spcBef>
                <a:spcPct val="0"/>
              </a:spcBef>
              <a:spcAft>
                <a:spcPct val="0"/>
              </a:spcAft>
            </a:pPr>
            <a:r>
              <a:rPr lang="en-US" sz="2000" dirty="0">
                <a:solidFill>
                  <a:schemeClr val="tx1"/>
                </a:solidFill>
              </a:rPr>
              <a:t/>
            </a:r>
            <a:br>
              <a:rPr lang="en-US" sz="2000" dirty="0">
                <a:solidFill>
                  <a:schemeClr val="tx1"/>
                </a:solidFill>
              </a:rPr>
            </a:br>
            <a:r>
              <a:rPr lang="en-US" sz="2000" dirty="0">
                <a:solidFill>
                  <a:schemeClr val="tx1"/>
                </a:solidFill>
              </a:rPr>
              <a:t> </a:t>
            </a:r>
            <a:br>
              <a:rPr lang="en-US" sz="2000" dirty="0">
                <a:solidFill>
                  <a:schemeClr val="tx1"/>
                </a:solidFill>
              </a:rPr>
            </a:br>
            <a:r>
              <a:rPr lang="en-US" sz="2000" dirty="0">
                <a:solidFill>
                  <a:schemeClr val="tx1"/>
                </a:solidFill>
              </a:rPr>
              <a:t>            EBP Rating Scale for EDSE XXX:</a:t>
            </a:r>
            <a:br>
              <a:rPr lang="en-US" sz="2000" dirty="0">
                <a:solidFill>
                  <a:schemeClr val="tx1"/>
                </a:solidFill>
              </a:rPr>
            </a:br>
            <a:endParaRPr lang="en-US" sz="2000" dirty="0">
              <a:solidFill>
                <a:schemeClr val="tx1"/>
              </a:solidFill>
            </a:endParaRPr>
          </a:p>
          <a:p>
            <a:pPr algn="l" fontAlgn="base">
              <a:spcBef>
                <a:spcPct val="0"/>
              </a:spcBef>
              <a:spcAft>
                <a:spcPct val="0"/>
              </a:spcAft>
            </a:pPr>
            <a:r>
              <a:rPr lang="en-US" sz="2000" b="1" dirty="0">
                <a:solidFill>
                  <a:schemeClr val="tx1"/>
                </a:solidFill>
              </a:rPr>
              <a:t>             0</a:t>
            </a:r>
            <a:r>
              <a:rPr lang="en-US" sz="2000" dirty="0">
                <a:solidFill>
                  <a:schemeClr val="tx1"/>
                </a:solidFill>
              </a:rPr>
              <a:t> = NOT AT ALL MENTIONED                     </a:t>
            </a:r>
            <a:r>
              <a:rPr lang="en-US" sz="2000" b="1" dirty="0">
                <a:solidFill>
                  <a:schemeClr val="tx1"/>
                </a:solidFill>
              </a:rPr>
              <a:t> </a:t>
            </a:r>
          </a:p>
          <a:p>
            <a:pPr algn="l"/>
            <a:r>
              <a:rPr lang="en-US" sz="2000" b="1" dirty="0">
                <a:solidFill>
                  <a:schemeClr val="tx1"/>
                </a:solidFill>
              </a:rPr>
              <a:t>             1</a:t>
            </a:r>
            <a:r>
              <a:rPr lang="en-US" sz="2000" dirty="0">
                <a:solidFill>
                  <a:schemeClr val="tx1"/>
                </a:solidFill>
              </a:rPr>
              <a:t>=  MENTIONED ONLY </a:t>
            </a:r>
            <a:br>
              <a:rPr lang="en-US" sz="2000" dirty="0">
                <a:solidFill>
                  <a:schemeClr val="tx1"/>
                </a:solidFill>
              </a:rPr>
            </a:br>
            <a:r>
              <a:rPr lang="en-US" sz="2000" dirty="0">
                <a:solidFill>
                  <a:schemeClr val="tx1"/>
                </a:solidFill>
              </a:rPr>
              <a:t>             </a:t>
            </a:r>
            <a:r>
              <a:rPr lang="en-US" sz="2000" b="1" dirty="0">
                <a:solidFill>
                  <a:schemeClr val="tx1"/>
                </a:solidFill>
              </a:rPr>
              <a:t>2</a:t>
            </a:r>
            <a:r>
              <a:rPr lang="en-US" sz="2000" dirty="0">
                <a:solidFill>
                  <a:schemeClr val="tx1"/>
                </a:solidFill>
              </a:rPr>
              <a:t> = MENTIONED PLUS READING (s)/Included </a:t>
            </a:r>
            <a:r>
              <a:rPr lang="en-US" sz="2000" dirty="0" smtClean="0">
                <a:solidFill>
                  <a:schemeClr val="tx1"/>
                </a:solidFill>
              </a:rPr>
              <a:t>on 			TESTS     </a:t>
            </a:r>
            <a:r>
              <a:rPr lang="en-US" sz="2000" dirty="0">
                <a:solidFill>
                  <a:schemeClr val="tx1"/>
                </a:solidFill>
              </a:rPr>
              <a:t>          </a:t>
            </a:r>
            <a:r>
              <a:rPr lang="en-US" sz="2000" b="1" dirty="0">
                <a:solidFill>
                  <a:schemeClr val="tx1"/>
                </a:solidFill>
              </a:rPr>
              <a:t> </a:t>
            </a:r>
          </a:p>
          <a:p>
            <a:pPr algn="l" fontAlgn="base">
              <a:spcBef>
                <a:spcPct val="0"/>
              </a:spcBef>
              <a:spcAft>
                <a:spcPct val="0"/>
              </a:spcAft>
            </a:pPr>
            <a:r>
              <a:rPr lang="en-US" sz="2000" b="1" dirty="0">
                <a:solidFill>
                  <a:schemeClr val="tx1"/>
                </a:solidFill>
              </a:rPr>
              <a:t>             3</a:t>
            </a:r>
            <a:r>
              <a:rPr lang="en-US" sz="2000" dirty="0">
                <a:solidFill>
                  <a:schemeClr val="tx1"/>
                </a:solidFill>
              </a:rPr>
              <a:t> = Two PLUS ASSIGNMENTS</a:t>
            </a:r>
            <a:br>
              <a:rPr lang="en-US" sz="2000" dirty="0">
                <a:solidFill>
                  <a:schemeClr val="tx1"/>
                </a:solidFill>
              </a:rPr>
            </a:br>
            <a:r>
              <a:rPr lang="en-US" sz="2000" dirty="0">
                <a:solidFill>
                  <a:schemeClr val="tx1"/>
                </a:solidFill>
              </a:rPr>
              <a:t>             </a:t>
            </a:r>
            <a:r>
              <a:rPr lang="en-US" sz="2000" b="1" dirty="0">
                <a:solidFill>
                  <a:schemeClr val="tx1"/>
                </a:solidFill>
              </a:rPr>
              <a:t>4</a:t>
            </a:r>
            <a:r>
              <a:rPr lang="en-US" sz="2000" dirty="0">
                <a:solidFill>
                  <a:schemeClr val="tx1"/>
                </a:solidFill>
              </a:rPr>
              <a:t> = Three PLUS CLINICAL/FIELD </a:t>
            </a:r>
            <a:r>
              <a:rPr lang="en-US" sz="2000" dirty="0" smtClean="0">
                <a:solidFill>
                  <a:schemeClr val="tx1"/>
                </a:solidFill>
              </a:rPr>
              <a:t>			 		APPPLICATION/PRACTICE</a:t>
            </a:r>
            <a:endParaRPr lang="en-US" sz="2000" dirty="0">
              <a:solidFill>
                <a:schemeClr val="tx1"/>
              </a:solidFill>
            </a:endParaRPr>
          </a:p>
        </p:txBody>
      </p:sp>
      <p:sp>
        <p:nvSpPr>
          <p:cNvPr id="4" name="Slide Number Placeholder 3"/>
          <p:cNvSpPr>
            <a:spLocks noGrp="1"/>
          </p:cNvSpPr>
          <p:nvPr>
            <p:ph type="sldNum" sz="quarter" idx="12"/>
          </p:nvPr>
        </p:nvSpPr>
        <p:spPr/>
        <p:txBody>
          <a:bodyPr/>
          <a:lstStyle/>
          <a:p>
            <a:pPr>
              <a:defRPr/>
            </a:pPr>
            <a:fld id="{0E3E174B-7906-4A83-8240-8B5A2488D430}" type="slidenum">
              <a:rPr lang="en-US"/>
              <a:pPr>
                <a:defRPr/>
              </a:pPr>
              <a:t>8</a:t>
            </a:fld>
            <a:endParaRPr lang="en-US"/>
          </a:p>
        </p:txBody>
      </p:sp>
      <p:sp>
        <p:nvSpPr>
          <p:cNvPr id="5" name="Content Placeholder 4"/>
          <p:cNvSpPr>
            <a:spLocks noGrp="1"/>
          </p:cNvSpPr>
          <p:nvPr>
            <p:ph sz="quarter" idx="1"/>
          </p:nvPr>
        </p:nvSpPr>
        <p:spPr>
          <a:xfrm>
            <a:off x="838200" y="1143000"/>
            <a:ext cx="8305800" cy="2133600"/>
          </a:xfrm>
        </p:spPr>
        <p:txBody>
          <a:bodyPr>
            <a:normAutofit fontScale="92500" lnSpcReduction="20000"/>
          </a:bodyPr>
          <a:lstStyle/>
          <a:p>
            <a:pPr>
              <a:lnSpc>
                <a:spcPct val="80000"/>
              </a:lnSpc>
            </a:pPr>
            <a:r>
              <a:rPr lang="en-US" sz="1800" dirty="0" smtClean="0"/>
              <a:t>45 Evidence-Based Practices identified across Literacy, Instructional Strategies, Inclusionary Practices, Assessment, and Behavior.</a:t>
            </a:r>
          </a:p>
          <a:p>
            <a:pPr>
              <a:lnSpc>
                <a:spcPct val="80000"/>
              </a:lnSpc>
            </a:pPr>
            <a:r>
              <a:rPr lang="en-US" sz="1800" dirty="0" smtClean="0"/>
              <a:t>EBPs then ‘fit into’ the relevant course (s)</a:t>
            </a:r>
          </a:p>
          <a:p>
            <a:pPr>
              <a:lnSpc>
                <a:spcPct val="80000"/>
              </a:lnSpc>
              <a:buFont typeface="Wingdings 2" pitchFamily="18" charset="2"/>
              <a:buNone/>
            </a:pPr>
            <a:r>
              <a:rPr lang="en-US" sz="1600" dirty="0" smtClean="0"/>
              <a:t>		</a:t>
            </a:r>
          </a:p>
          <a:p>
            <a:pPr>
              <a:lnSpc>
                <a:spcPct val="80000"/>
              </a:lnSpc>
              <a:buFont typeface="Wingdings 2" pitchFamily="18" charset="2"/>
              <a:buNone/>
            </a:pPr>
            <a:r>
              <a:rPr lang="en-US" sz="1600" b="1" dirty="0" smtClean="0"/>
              <a:t>       Course leads of the relevant licensure classes rated the degree of coverage for EBPs:</a:t>
            </a:r>
          </a:p>
          <a:p>
            <a:pPr>
              <a:lnSpc>
                <a:spcPct val="80000"/>
              </a:lnSpc>
              <a:buFont typeface="Wingdings 2" pitchFamily="18" charset="2"/>
              <a:buNone/>
            </a:pPr>
            <a:r>
              <a:rPr lang="en-US" sz="1600" dirty="0" smtClean="0"/>
              <a:t>                       NOTE: modified scale from Innovation Configuration Tools out of </a:t>
            </a:r>
            <a:r>
              <a:rPr lang="en-US" sz="1600" dirty="0" smtClean="0">
                <a:hlinkClick r:id="rId3"/>
              </a:rPr>
              <a:t>www.ncctq.org</a:t>
            </a:r>
            <a:r>
              <a:rPr lang="en-US" sz="1600" dirty="0" smtClean="0"/>
              <a:t> </a:t>
            </a:r>
          </a:p>
          <a:p>
            <a:pPr>
              <a:lnSpc>
                <a:spcPct val="80000"/>
              </a:lnSpc>
              <a:buFont typeface="Wingdings 2" pitchFamily="18" charset="2"/>
              <a:buNone/>
            </a:pPr>
            <a:r>
              <a:rPr lang="en-US" sz="1600" dirty="0" smtClean="0"/>
              <a:t/>
            </a:r>
            <a:br>
              <a:rPr lang="en-US" sz="1600" dirty="0" smtClean="0"/>
            </a:br>
            <a:r>
              <a:rPr lang="en-US" sz="1600" dirty="0" smtClean="0"/>
              <a:t>          </a:t>
            </a:r>
          </a:p>
          <a:p>
            <a:pPr>
              <a:lnSpc>
                <a:spcPct val="80000"/>
              </a:lnSpc>
              <a:buFont typeface="Wingdings 2" pitchFamily="18" charset="2"/>
              <a:buNone/>
            </a:pPr>
            <a:r>
              <a:rPr lang="en-US" sz="1800" b="1" dirty="0" smtClean="0"/>
              <a:t>                        </a:t>
            </a:r>
            <a:r>
              <a:rPr lang="en-US" sz="1800" b="1" u="sng" dirty="0" smtClean="0">
                <a:solidFill>
                  <a:schemeClr val="accent1"/>
                </a:solidFill>
              </a:rPr>
              <a:t>To what degree</a:t>
            </a:r>
            <a:r>
              <a:rPr lang="en-US" sz="1800" b="1" u="sng" dirty="0" smtClean="0"/>
              <a:t> </a:t>
            </a:r>
            <a:r>
              <a:rPr lang="en-US" sz="1800" b="1" dirty="0" smtClean="0">
                <a:solidFill>
                  <a:schemeClr val="accent1"/>
                </a:solidFill>
              </a:rPr>
              <a:t>are the 45 practices/items listed here generally     </a:t>
            </a:r>
          </a:p>
          <a:p>
            <a:pPr>
              <a:lnSpc>
                <a:spcPct val="80000"/>
              </a:lnSpc>
              <a:buFont typeface="Wingdings 2" pitchFamily="18" charset="2"/>
              <a:buNone/>
            </a:pPr>
            <a:r>
              <a:rPr lang="en-US" sz="1800" b="1" dirty="0" smtClean="0">
                <a:solidFill>
                  <a:schemeClr val="accent1"/>
                </a:solidFill>
              </a:rPr>
              <a:t>                        addressed in the identified course?</a:t>
            </a:r>
            <a:endParaRPr lang="en-US" sz="1600" dirty="0" smtClean="0">
              <a:solidFill>
                <a:schemeClr val="accent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624AAD8-DAC2-4C19-8C5B-855F88D47DBC}" type="datetime1">
              <a:rPr lang="en-US" smtClean="0"/>
              <a:pPr/>
              <a:t>7/9/2010</a:t>
            </a:fld>
            <a:endParaRPr lang="en-US"/>
          </a:p>
        </p:txBody>
      </p:sp>
      <p:sp>
        <p:nvSpPr>
          <p:cNvPr id="4" name="Slide Number Placeholder 3"/>
          <p:cNvSpPr>
            <a:spLocks noGrp="1"/>
          </p:cNvSpPr>
          <p:nvPr>
            <p:ph type="sldNum" sz="quarter" idx="12"/>
          </p:nvPr>
        </p:nvSpPr>
        <p:spPr/>
        <p:txBody>
          <a:bodyPr/>
          <a:lstStyle/>
          <a:p>
            <a:fld id="{D7FF6DFB-6273-4A36-AA8E-6236321A53BD}" type="slidenum">
              <a:rPr lang="en-US" smtClean="0"/>
              <a:pPr/>
              <a:t>9</a:t>
            </a:fld>
            <a:endParaRPr lang="en-US"/>
          </a:p>
        </p:txBody>
      </p:sp>
      <p:pic>
        <p:nvPicPr>
          <p:cNvPr id="10" name="Picture 9"/>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687</TotalTime>
  <Words>847</Words>
  <Application>Microsoft Office PowerPoint</Application>
  <PresentationFormat>On-screen Show (4:3)</PresentationFormat>
  <Paragraphs>131</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Equity</vt:lpstr>
      <vt:lpstr>Special Education Pre-Service Training Improvement Project Improving Course Content and Syllabi Revision</vt:lpstr>
      <vt:lpstr>Phase I: Developing a Process</vt:lpstr>
      <vt:lpstr>Challenges</vt:lpstr>
      <vt:lpstr>Phase II: Developing Language of EBP</vt:lpstr>
      <vt:lpstr>Phase III: Explicitly identify EBPs</vt:lpstr>
      <vt:lpstr>Slide 6</vt:lpstr>
      <vt:lpstr>Slide 7</vt:lpstr>
      <vt:lpstr>Phase IV: Degree of EBP emphasis</vt:lpstr>
      <vt:lpstr>Slide 9</vt:lpstr>
      <vt:lpstr>Phase V:  Alignment across: </vt:lpstr>
      <vt:lpstr>Thank you!  kregan@gmu.edu  kmichaud@gmu.edu </vt:lpstr>
    </vt:vector>
  </TitlesOfParts>
  <Company>George Mason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325T Licensure Program Improvement Project Improving Course Content and SyllabiRevision</dc:title>
  <dc:creator>kregan</dc:creator>
  <cp:lastModifiedBy>Kim Michaud</cp:lastModifiedBy>
  <cp:revision>81</cp:revision>
  <dcterms:created xsi:type="dcterms:W3CDTF">2010-03-10T20:35:47Z</dcterms:created>
  <dcterms:modified xsi:type="dcterms:W3CDTF">2010-07-09T12:40:44Z</dcterms:modified>
</cp:coreProperties>
</file>