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3891200" cy="32918400"/>
  <p:notesSz cx="9144000" cy="6858000"/>
  <p:defaultTextStyle>
    <a:defPPr>
      <a:defRPr lang="en-US"/>
    </a:defPPr>
    <a:lvl1pPr algn="l" rtl="0" fontAlgn="base">
      <a:spcBef>
        <a:spcPct val="0"/>
      </a:spcBef>
      <a:spcAft>
        <a:spcPct val="0"/>
      </a:spcAft>
      <a:defRPr sz="8600" kern="1200">
        <a:solidFill>
          <a:schemeClr val="tx1"/>
        </a:solidFill>
        <a:latin typeface="Arial" charset="0"/>
        <a:ea typeface="ＭＳ Ｐゴシック" pitchFamily="-105" charset="-128"/>
        <a:cs typeface="+mn-cs"/>
      </a:defRPr>
    </a:lvl1pPr>
    <a:lvl2pPr marL="457200" algn="l" rtl="0" fontAlgn="base">
      <a:spcBef>
        <a:spcPct val="0"/>
      </a:spcBef>
      <a:spcAft>
        <a:spcPct val="0"/>
      </a:spcAft>
      <a:defRPr sz="8600" kern="1200">
        <a:solidFill>
          <a:schemeClr val="tx1"/>
        </a:solidFill>
        <a:latin typeface="Arial" charset="0"/>
        <a:ea typeface="ＭＳ Ｐゴシック" pitchFamily="-105" charset="-128"/>
        <a:cs typeface="+mn-cs"/>
      </a:defRPr>
    </a:lvl2pPr>
    <a:lvl3pPr marL="914400" algn="l" rtl="0" fontAlgn="base">
      <a:spcBef>
        <a:spcPct val="0"/>
      </a:spcBef>
      <a:spcAft>
        <a:spcPct val="0"/>
      </a:spcAft>
      <a:defRPr sz="8600" kern="1200">
        <a:solidFill>
          <a:schemeClr val="tx1"/>
        </a:solidFill>
        <a:latin typeface="Arial" charset="0"/>
        <a:ea typeface="ＭＳ Ｐゴシック" pitchFamily="-105" charset="-128"/>
        <a:cs typeface="+mn-cs"/>
      </a:defRPr>
    </a:lvl3pPr>
    <a:lvl4pPr marL="1371600" algn="l" rtl="0" fontAlgn="base">
      <a:spcBef>
        <a:spcPct val="0"/>
      </a:spcBef>
      <a:spcAft>
        <a:spcPct val="0"/>
      </a:spcAft>
      <a:defRPr sz="8600" kern="1200">
        <a:solidFill>
          <a:schemeClr val="tx1"/>
        </a:solidFill>
        <a:latin typeface="Arial" charset="0"/>
        <a:ea typeface="ＭＳ Ｐゴシック" pitchFamily="-105" charset="-128"/>
        <a:cs typeface="+mn-cs"/>
      </a:defRPr>
    </a:lvl4pPr>
    <a:lvl5pPr marL="1828800" algn="l" rtl="0" fontAlgn="base">
      <a:spcBef>
        <a:spcPct val="0"/>
      </a:spcBef>
      <a:spcAft>
        <a:spcPct val="0"/>
      </a:spcAft>
      <a:defRPr sz="8600" kern="1200">
        <a:solidFill>
          <a:schemeClr val="tx1"/>
        </a:solidFill>
        <a:latin typeface="Arial" charset="0"/>
        <a:ea typeface="ＭＳ Ｐゴシック" pitchFamily="-105" charset="-128"/>
        <a:cs typeface="+mn-cs"/>
      </a:defRPr>
    </a:lvl5pPr>
    <a:lvl6pPr marL="2286000" algn="l" defTabSz="914400" rtl="0" eaLnBrk="1" latinLnBrk="0" hangingPunct="1">
      <a:defRPr sz="8600" kern="1200">
        <a:solidFill>
          <a:schemeClr val="tx1"/>
        </a:solidFill>
        <a:latin typeface="Arial" charset="0"/>
        <a:ea typeface="ＭＳ Ｐゴシック" pitchFamily="-105" charset="-128"/>
        <a:cs typeface="+mn-cs"/>
      </a:defRPr>
    </a:lvl6pPr>
    <a:lvl7pPr marL="2743200" algn="l" defTabSz="914400" rtl="0" eaLnBrk="1" latinLnBrk="0" hangingPunct="1">
      <a:defRPr sz="8600" kern="1200">
        <a:solidFill>
          <a:schemeClr val="tx1"/>
        </a:solidFill>
        <a:latin typeface="Arial" charset="0"/>
        <a:ea typeface="ＭＳ Ｐゴシック" pitchFamily="-105" charset="-128"/>
        <a:cs typeface="+mn-cs"/>
      </a:defRPr>
    </a:lvl7pPr>
    <a:lvl8pPr marL="3200400" algn="l" defTabSz="914400" rtl="0" eaLnBrk="1" latinLnBrk="0" hangingPunct="1">
      <a:defRPr sz="8600" kern="1200">
        <a:solidFill>
          <a:schemeClr val="tx1"/>
        </a:solidFill>
        <a:latin typeface="Arial" charset="0"/>
        <a:ea typeface="ＭＳ Ｐゴシック" pitchFamily="-105" charset="-128"/>
        <a:cs typeface="+mn-cs"/>
      </a:defRPr>
    </a:lvl8pPr>
    <a:lvl9pPr marL="3657600" algn="l" defTabSz="914400" rtl="0" eaLnBrk="1" latinLnBrk="0" hangingPunct="1">
      <a:defRPr sz="8600" kern="1200">
        <a:solidFill>
          <a:schemeClr val="tx1"/>
        </a:solidFill>
        <a:latin typeface="Arial" charset="0"/>
        <a:ea typeface="ＭＳ Ｐゴシック" pitchFamily="-10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showPr>
  <p:clrMru>
    <a:srgbClr val="CAE7B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2" d="100"/>
          <a:sy n="22" d="100"/>
        </p:scale>
        <p:origin x="-90" y="-78"/>
      </p:cViewPr>
      <p:guideLst>
        <p:guide orient="horz" pos="10368"/>
        <p:guide pos="13824"/>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1" name="Rectangle 5"/>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52C1533-871B-4BF8-AC02-E11004BF358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3315"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3319"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4914972-D4EB-4E06-9D44-7DCA90214E3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0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D06C39EB-EE32-4760-9DDA-F9AB314C5AD7}" type="slidenum">
              <a:rPr lang="en-US"/>
              <a:pPr/>
              <a:t>1</a:t>
            </a:fld>
            <a:endParaRPr lang="en-U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4DCB052-21A0-4B52-ACEA-D93364ED2F4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814418D-7A95-4A2C-B8FF-34E203C011A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17C16D2-719C-4EF6-BE65-B78D6FFF76F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FE04760-05BD-4FB3-817E-07739111AF0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C1E5B1B-AEF6-401A-9613-35EDA6B12DC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7B3AAF6-95B6-4A07-B8FA-DA5DB1E3979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92B62BA2-A1F7-4501-B1D6-B6B8EE78708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EF4625D5-3F52-4C39-B326-416ECB0B52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BE88A0FC-1C76-499F-9DE5-38B4CD75322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00798D2-DA0B-4332-8146-36935112347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C88F741-BE86-4D75-B3F0-BF1168C9AB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3925" y="1317625"/>
            <a:ext cx="39503350" cy="5486400"/>
          </a:xfrm>
          <a:prstGeom prst="rect">
            <a:avLst/>
          </a:prstGeom>
          <a:noFill/>
          <a:ln w="9525">
            <a:noFill/>
            <a:miter lim="800000"/>
            <a:headEnd/>
            <a:tailEnd/>
          </a:ln>
        </p:spPr>
        <p:txBody>
          <a:bodyPr vert="horz" wrap="square" lIns="438912" tIns="219456" rIns="438912" bIns="219456"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193925" y="7680325"/>
            <a:ext cx="39503350" cy="21724938"/>
          </a:xfrm>
          <a:prstGeom prst="rect">
            <a:avLst/>
          </a:prstGeom>
          <a:noFill/>
          <a:ln w="9525">
            <a:noFill/>
            <a:miter lim="800000"/>
            <a:headEnd/>
            <a:tailEnd/>
          </a:ln>
        </p:spPr>
        <p:txBody>
          <a:bodyPr vert="horz" wrap="square" lIns="438912" tIns="219456" rIns="438912" bIns="21945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193925" y="29976763"/>
            <a:ext cx="10242550" cy="228600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defRPr sz="6700"/>
            </a:lvl1pPr>
          </a:lstStyle>
          <a:p>
            <a:endParaRPr lang="en-US"/>
          </a:p>
        </p:txBody>
      </p:sp>
      <p:sp>
        <p:nvSpPr>
          <p:cNvPr id="1029" name="Rectangle 5"/>
          <p:cNvSpPr>
            <a:spLocks noGrp="1" noChangeArrowheads="1"/>
          </p:cNvSpPr>
          <p:nvPr>
            <p:ph type="ftr" sz="quarter" idx="3"/>
          </p:nvPr>
        </p:nvSpPr>
        <p:spPr bwMode="auto">
          <a:xfrm>
            <a:off x="14995525" y="29976763"/>
            <a:ext cx="13900150" cy="228600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lgn="ctr">
              <a:defRPr sz="6700"/>
            </a:lvl1pPr>
          </a:lstStyle>
          <a:p>
            <a:endParaRPr lang="en-US"/>
          </a:p>
        </p:txBody>
      </p:sp>
      <p:sp>
        <p:nvSpPr>
          <p:cNvPr id="1030" name="Rectangle 6"/>
          <p:cNvSpPr>
            <a:spLocks noGrp="1" noChangeArrowheads="1"/>
          </p:cNvSpPr>
          <p:nvPr>
            <p:ph type="sldNum" sz="quarter" idx="4"/>
          </p:nvPr>
        </p:nvSpPr>
        <p:spPr bwMode="auto">
          <a:xfrm>
            <a:off x="31454725" y="29976763"/>
            <a:ext cx="10242550" cy="228600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lgn="r">
              <a:defRPr sz="6700"/>
            </a:lvl1pPr>
          </a:lstStyle>
          <a:p>
            <a:fld id="{0C4132BB-846D-4C45-8EAD-2D9BD328E27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eaLnBrk="0" fontAlgn="base" hangingPunct="0">
        <a:spcBef>
          <a:spcPct val="0"/>
        </a:spcBef>
        <a:spcAft>
          <a:spcPct val="0"/>
        </a:spcAft>
        <a:defRPr sz="21100">
          <a:solidFill>
            <a:schemeClr val="tx2"/>
          </a:solidFill>
          <a:latin typeface="+mj-lt"/>
          <a:ea typeface="ＭＳ Ｐゴシック" pitchFamily="-105" charset="-128"/>
          <a:cs typeface="ＭＳ Ｐゴシック" pitchFamily="-105" charset="-128"/>
        </a:defRPr>
      </a:lvl1pPr>
      <a:lvl2pPr algn="ctr" defTabSz="4389438" rtl="0" eaLnBrk="0" fontAlgn="base" hangingPunct="0">
        <a:spcBef>
          <a:spcPct val="0"/>
        </a:spcBef>
        <a:spcAft>
          <a:spcPct val="0"/>
        </a:spcAft>
        <a:defRPr sz="21100">
          <a:solidFill>
            <a:schemeClr val="tx2"/>
          </a:solidFill>
          <a:latin typeface="Arial" charset="0"/>
          <a:ea typeface="ＭＳ Ｐゴシック" pitchFamily="-105" charset="-128"/>
          <a:cs typeface="ＭＳ Ｐゴシック" pitchFamily="-105" charset="-128"/>
        </a:defRPr>
      </a:lvl2pPr>
      <a:lvl3pPr algn="ctr" defTabSz="4389438" rtl="0" eaLnBrk="0" fontAlgn="base" hangingPunct="0">
        <a:spcBef>
          <a:spcPct val="0"/>
        </a:spcBef>
        <a:spcAft>
          <a:spcPct val="0"/>
        </a:spcAft>
        <a:defRPr sz="21100">
          <a:solidFill>
            <a:schemeClr val="tx2"/>
          </a:solidFill>
          <a:latin typeface="Arial" charset="0"/>
          <a:ea typeface="ＭＳ Ｐゴシック" pitchFamily="-105" charset="-128"/>
          <a:cs typeface="ＭＳ Ｐゴシック" pitchFamily="-105" charset="-128"/>
        </a:defRPr>
      </a:lvl3pPr>
      <a:lvl4pPr algn="ctr" defTabSz="4389438" rtl="0" eaLnBrk="0" fontAlgn="base" hangingPunct="0">
        <a:spcBef>
          <a:spcPct val="0"/>
        </a:spcBef>
        <a:spcAft>
          <a:spcPct val="0"/>
        </a:spcAft>
        <a:defRPr sz="21100">
          <a:solidFill>
            <a:schemeClr val="tx2"/>
          </a:solidFill>
          <a:latin typeface="Arial" charset="0"/>
          <a:ea typeface="ＭＳ Ｐゴシック" pitchFamily="-105" charset="-128"/>
          <a:cs typeface="ＭＳ Ｐゴシック" pitchFamily="-105" charset="-128"/>
        </a:defRPr>
      </a:lvl4pPr>
      <a:lvl5pPr algn="ctr" defTabSz="4389438" rtl="0" eaLnBrk="0" fontAlgn="base" hangingPunct="0">
        <a:spcBef>
          <a:spcPct val="0"/>
        </a:spcBef>
        <a:spcAft>
          <a:spcPct val="0"/>
        </a:spcAft>
        <a:defRPr sz="21100">
          <a:solidFill>
            <a:schemeClr val="tx2"/>
          </a:solidFill>
          <a:latin typeface="Arial" charset="0"/>
          <a:ea typeface="ＭＳ Ｐゴシック" pitchFamily="-105" charset="-128"/>
          <a:cs typeface="ＭＳ Ｐゴシック" pitchFamily="-105" charset="-128"/>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eaLnBrk="0" fontAlgn="base" hangingPunct="0">
        <a:spcBef>
          <a:spcPct val="20000"/>
        </a:spcBef>
        <a:spcAft>
          <a:spcPct val="0"/>
        </a:spcAft>
        <a:buChar char="•"/>
        <a:defRPr sz="15400">
          <a:solidFill>
            <a:schemeClr val="tx1"/>
          </a:solidFill>
          <a:latin typeface="+mn-lt"/>
          <a:ea typeface="ＭＳ Ｐゴシック" pitchFamily="-105" charset="-128"/>
          <a:cs typeface="ＭＳ Ｐゴシック" pitchFamily="-105" charset="-128"/>
        </a:defRPr>
      </a:lvl1pPr>
      <a:lvl2pPr marL="3565525" indent="-1371600" algn="l" defTabSz="4389438" rtl="0" eaLnBrk="0" fontAlgn="base" hangingPunct="0">
        <a:spcBef>
          <a:spcPct val="20000"/>
        </a:spcBef>
        <a:spcAft>
          <a:spcPct val="0"/>
        </a:spcAft>
        <a:buChar char="–"/>
        <a:defRPr sz="13400">
          <a:solidFill>
            <a:schemeClr val="tx1"/>
          </a:solidFill>
          <a:latin typeface="+mn-lt"/>
          <a:ea typeface="ＭＳ Ｐゴシック" pitchFamily="-105" charset="-128"/>
        </a:defRPr>
      </a:lvl2pPr>
      <a:lvl3pPr marL="5486400" indent="-1096963" algn="l" defTabSz="4389438" rtl="0" eaLnBrk="0" fontAlgn="base" hangingPunct="0">
        <a:spcBef>
          <a:spcPct val="20000"/>
        </a:spcBef>
        <a:spcAft>
          <a:spcPct val="0"/>
        </a:spcAft>
        <a:buChar char="•"/>
        <a:defRPr sz="11500">
          <a:solidFill>
            <a:schemeClr val="tx1"/>
          </a:solidFill>
          <a:latin typeface="+mn-lt"/>
          <a:ea typeface="ＭＳ Ｐゴシック" pitchFamily="-105" charset="-128"/>
        </a:defRPr>
      </a:lvl3pPr>
      <a:lvl4pPr marL="7680325" indent="-1096963" algn="l" defTabSz="4389438" rtl="0" eaLnBrk="0" fontAlgn="base" hangingPunct="0">
        <a:spcBef>
          <a:spcPct val="20000"/>
        </a:spcBef>
        <a:spcAft>
          <a:spcPct val="0"/>
        </a:spcAft>
        <a:buChar char="–"/>
        <a:defRPr sz="9600">
          <a:solidFill>
            <a:schemeClr val="tx1"/>
          </a:solidFill>
          <a:latin typeface="+mn-lt"/>
          <a:ea typeface="ＭＳ Ｐゴシック" pitchFamily="-105" charset="-128"/>
        </a:defRPr>
      </a:lvl4pPr>
      <a:lvl5pPr marL="9875838" indent="-1096963" algn="l" defTabSz="4389438" rtl="0" eaLnBrk="0" fontAlgn="base" hangingPunct="0">
        <a:spcBef>
          <a:spcPct val="20000"/>
        </a:spcBef>
        <a:spcAft>
          <a:spcPct val="0"/>
        </a:spcAft>
        <a:buChar char="»"/>
        <a:defRPr sz="9600">
          <a:solidFill>
            <a:schemeClr val="tx1"/>
          </a:solidFill>
          <a:latin typeface="+mn-lt"/>
          <a:ea typeface="ＭＳ Ｐゴシック" pitchFamily="-105" charset="-128"/>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www.pbis.org/"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31"/>
          <p:cNvSpPr>
            <a:spLocks noChangeShapeType="1"/>
          </p:cNvSpPr>
          <p:nvPr/>
        </p:nvSpPr>
        <p:spPr bwMode="auto">
          <a:xfrm>
            <a:off x="609600" y="4495800"/>
            <a:ext cx="42443400" cy="0"/>
          </a:xfrm>
          <a:prstGeom prst="line">
            <a:avLst/>
          </a:prstGeom>
          <a:noFill/>
          <a:ln w="9525">
            <a:solidFill>
              <a:schemeClr val="tx1"/>
            </a:solidFill>
            <a:round/>
            <a:headEnd/>
            <a:tailEnd/>
          </a:ln>
        </p:spPr>
        <p:txBody>
          <a:bodyPr/>
          <a:lstStyle/>
          <a:p>
            <a:endParaRPr lang="en-US"/>
          </a:p>
        </p:txBody>
      </p:sp>
      <p:graphicFrame>
        <p:nvGraphicFramePr>
          <p:cNvPr id="2091" name="Group 43"/>
          <p:cNvGraphicFramePr>
            <a:graphicFrameLocks noGrp="1"/>
          </p:cNvGraphicFramePr>
          <p:nvPr/>
        </p:nvGraphicFramePr>
        <p:xfrm>
          <a:off x="403225" y="4495800"/>
          <a:ext cx="43053000" cy="28422600"/>
        </p:xfrm>
        <a:graphic>
          <a:graphicData uri="http://schemas.openxmlformats.org/drawingml/2006/table">
            <a:tbl>
              <a:tblPr/>
              <a:tblGrid>
                <a:gridCol w="43053000"/>
              </a:tblGrid>
              <a:tr h="28422600">
                <a:tc>
                  <a:txBody>
                    <a:bodyPr/>
                    <a:lstStyle/>
                    <a:p>
                      <a:pPr marL="0" marR="0" lvl="0" indent="0" algn="l" defTabSz="4389438"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ea typeface="ＭＳ Ｐゴシック" pitchFamily="-105" charset="-128"/>
                        </a:rPr>
                        <a:t> </a:t>
                      </a:r>
                      <a:endParaRPr kumimoji="0" lang="en-US" sz="140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20000"/>
                        </a:spcBef>
                        <a:spcAft>
                          <a:spcPct val="0"/>
                        </a:spcAft>
                        <a:buClrTx/>
                        <a:buSzTx/>
                        <a:buFontTx/>
                        <a:buNone/>
                        <a:tabLst/>
                      </a:pPr>
                      <a:endParaRPr kumimoji="0" lang="en-US" sz="140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20000"/>
                        </a:spcBef>
                        <a:spcAft>
                          <a:spcPct val="0"/>
                        </a:spcAft>
                        <a:buClrTx/>
                        <a:buSzTx/>
                        <a:buFontTx/>
                        <a:buNone/>
                        <a:tabLst/>
                      </a:pPr>
                      <a:endParaRPr kumimoji="0" lang="en-US" sz="140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20000"/>
                        </a:spcBef>
                        <a:spcAft>
                          <a:spcPct val="0"/>
                        </a:spcAft>
                        <a:buClrTx/>
                        <a:buSzTx/>
                        <a:buFontTx/>
                        <a:buNone/>
                        <a:tabLst/>
                      </a:pPr>
                      <a:endParaRPr kumimoji="0" lang="en-US" sz="140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0"/>
                        </a:spcBef>
                        <a:spcAft>
                          <a:spcPct val="0"/>
                        </a:spcAft>
                        <a:buClrTx/>
                        <a:buSzTx/>
                        <a:buFontTx/>
                        <a:buNone/>
                        <a:tabLst/>
                      </a:pPr>
                      <a:endParaRPr kumimoji="0" lang="en-US" sz="14000" b="0" i="0" u="none" strike="noStrike" cap="none" normalizeH="0" baseline="0" smtClean="0">
                        <a:ln>
                          <a:noFill/>
                        </a:ln>
                        <a:solidFill>
                          <a:schemeClr val="tx1"/>
                        </a:solidFill>
                        <a:effectLst/>
                        <a:latin typeface="Arial" charset="0"/>
                        <a:ea typeface="ＭＳ Ｐゴシック" pitchFamily="-105" charset="-128"/>
                      </a:endParaRP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p>
                      <a:pPr marL="0" marR="0" lvl="0" indent="0" algn="l" defTabSz="4389438" rtl="0" eaLnBrk="1" fontAlgn="base" latinLnBrk="0" hangingPunct="1">
                        <a:lnSpc>
                          <a:spcPct val="100000"/>
                        </a:lnSpc>
                        <a:spcBef>
                          <a:spcPct val="0"/>
                        </a:spcBef>
                        <a:spcAft>
                          <a:spcPct val="0"/>
                        </a:spcAft>
                        <a:buClrTx/>
                        <a:buSzTx/>
                        <a:buFontTx/>
                        <a:buNone/>
                        <a:tabLst/>
                      </a:pPr>
                      <a:r>
                        <a:rPr kumimoji="0" lang="en-US" sz="14000" b="0" i="0" u="none" strike="noStrike" cap="none" normalizeH="0" baseline="0" smtClean="0">
                          <a:ln>
                            <a:noFill/>
                          </a:ln>
                          <a:solidFill>
                            <a:schemeClr val="tx1"/>
                          </a:solidFill>
                          <a:effectLst/>
                          <a:latin typeface="Arial" charset="0"/>
                          <a:ea typeface="ＭＳ Ｐゴシック" pitchFamily="-105" charset="-12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57" name="Text Box 46"/>
          <p:cNvSpPr txBox="1">
            <a:spLocks noChangeArrowheads="1"/>
          </p:cNvSpPr>
          <p:nvPr/>
        </p:nvSpPr>
        <p:spPr bwMode="auto">
          <a:xfrm>
            <a:off x="533400" y="14478000"/>
            <a:ext cx="13487400" cy="1403350"/>
          </a:xfrm>
          <a:prstGeom prst="rect">
            <a:avLst/>
          </a:prstGeom>
          <a:noFill/>
          <a:ln w="9525">
            <a:noFill/>
            <a:miter lim="800000"/>
            <a:headEnd/>
            <a:tailEnd/>
          </a:ln>
        </p:spPr>
        <p:txBody>
          <a:bodyPr>
            <a:spAutoFit/>
          </a:bodyPr>
          <a:lstStyle/>
          <a:p>
            <a:pPr defTabSz="4389438">
              <a:spcBef>
                <a:spcPct val="50000"/>
              </a:spcBef>
            </a:pPr>
            <a:endParaRPr lang="en-US"/>
          </a:p>
        </p:txBody>
      </p:sp>
      <p:sp>
        <p:nvSpPr>
          <p:cNvPr id="2058" name="Text Box 56"/>
          <p:cNvSpPr txBox="1">
            <a:spLocks noChangeArrowheads="1"/>
          </p:cNvSpPr>
          <p:nvPr/>
        </p:nvSpPr>
        <p:spPr bwMode="auto">
          <a:xfrm>
            <a:off x="609600" y="27965400"/>
            <a:ext cx="13639800" cy="1403350"/>
          </a:xfrm>
          <a:prstGeom prst="rect">
            <a:avLst/>
          </a:prstGeom>
          <a:noFill/>
          <a:ln w="9525">
            <a:noFill/>
            <a:miter lim="800000"/>
            <a:headEnd/>
            <a:tailEnd/>
          </a:ln>
        </p:spPr>
        <p:txBody>
          <a:bodyPr>
            <a:spAutoFit/>
          </a:bodyPr>
          <a:lstStyle/>
          <a:p>
            <a:pPr defTabSz="4389438">
              <a:spcBef>
                <a:spcPct val="50000"/>
              </a:spcBef>
            </a:pPr>
            <a:endParaRPr lang="en-US"/>
          </a:p>
        </p:txBody>
      </p:sp>
      <p:sp>
        <p:nvSpPr>
          <p:cNvPr id="2059" name="Text Box 104"/>
          <p:cNvSpPr txBox="1">
            <a:spLocks noChangeArrowheads="1"/>
          </p:cNvSpPr>
          <p:nvPr/>
        </p:nvSpPr>
        <p:spPr bwMode="auto">
          <a:xfrm>
            <a:off x="21929725" y="28990925"/>
            <a:ext cx="184150" cy="1403350"/>
          </a:xfrm>
          <a:prstGeom prst="rect">
            <a:avLst/>
          </a:prstGeom>
          <a:noFill/>
          <a:ln w="9525">
            <a:noFill/>
            <a:miter lim="800000"/>
            <a:headEnd/>
            <a:tailEnd/>
          </a:ln>
        </p:spPr>
        <p:txBody>
          <a:bodyPr wrap="none">
            <a:spAutoFit/>
          </a:bodyPr>
          <a:lstStyle/>
          <a:p>
            <a:pPr defTabSz="4389438"/>
            <a:endParaRPr lang="en-US"/>
          </a:p>
        </p:txBody>
      </p:sp>
      <p:sp>
        <p:nvSpPr>
          <p:cNvPr id="2060" name="Text Box 106"/>
          <p:cNvSpPr txBox="1">
            <a:spLocks noChangeArrowheads="1"/>
          </p:cNvSpPr>
          <p:nvPr/>
        </p:nvSpPr>
        <p:spPr bwMode="auto">
          <a:xfrm>
            <a:off x="16290925" y="27847925"/>
            <a:ext cx="184150" cy="1403350"/>
          </a:xfrm>
          <a:prstGeom prst="rect">
            <a:avLst/>
          </a:prstGeom>
          <a:noFill/>
          <a:ln w="9525">
            <a:noFill/>
            <a:miter lim="800000"/>
            <a:headEnd/>
            <a:tailEnd/>
          </a:ln>
        </p:spPr>
        <p:txBody>
          <a:bodyPr wrap="none">
            <a:spAutoFit/>
          </a:bodyPr>
          <a:lstStyle/>
          <a:p>
            <a:pPr defTabSz="4389438"/>
            <a:endParaRPr lang="en-US"/>
          </a:p>
        </p:txBody>
      </p:sp>
      <p:sp>
        <p:nvSpPr>
          <p:cNvPr id="2061" name="Text Box 108"/>
          <p:cNvSpPr txBox="1">
            <a:spLocks noChangeArrowheads="1"/>
          </p:cNvSpPr>
          <p:nvPr/>
        </p:nvSpPr>
        <p:spPr bwMode="auto">
          <a:xfrm>
            <a:off x="23834725" y="26704925"/>
            <a:ext cx="184150" cy="1403350"/>
          </a:xfrm>
          <a:prstGeom prst="rect">
            <a:avLst/>
          </a:prstGeom>
          <a:noFill/>
          <a:ln w="9525">
            <a:noFill/>
            <a:miter lim="800000"/>
            <a:headEnd/>
            <a:tailEnd/>
          </a:ln>
        </p:spPr>
        <p:txBody>
          <a:bodyPr wrap="none">
            <a:spAutoFit/>
          </a:bodyPr>
          <a:lstStyle/>
          <a:p>
            <a:pPr defTabSz="4389438"/>
            <a:endParaRPr lang="en-US"/>
          </a:p>
        </p:txBody>
      </p:sp>
      <p:sp>
        <p:nvSpPr>
          <p:cNvPr id="2062" name="Text Box 128"/>
          <p:cNvSpPr txBox="1">
            <a:spLocks noChangeArrowheads="1"/>
          </p:cNvSpPr>
          <p:nvPr/>
        </p:nvSpPr>
        <p:spPr bwMode="auto">
          <a:xfrm>
            <a:off x="3794125" y="30591125"/>
            <a:ext cx="184150" cy="1403350"/>
          </a:xfrm>
          <a:prstGeom prst="rect">
            <a:avLst/>
          </a:prstGeom>
          <a:noFill/>
          <a:ln w="9525">
            <a:noFill/>
            <a:miter lim="800000"/>
            <a:headEnd/>
            <a:tailEnd/>
          </a:ln>
        </p:spPr>
        <p:txBody>
          <a:bodyPr wrap="none">
            <a:spAutoFit/>
          </a:bodyPr>
          <a:lstStyle/>
          <a:p>
            <a:pPr defTabSz="4389438"/>
            <a:endParaRPr lang="en-US"/>
          </a:p>
        </p:txBody>
      </p:sp>
      <p:sp>
        <p:nvSpPr>
          <p:cNvPr id="2063" name="Text Box 134"/>
          <p:cNvSpPr txBox="1">
            <a:spLocks noChangeArrowheads="1"/>
          </p:cNvSpPr>
          <p:nvPr/>
        </p:nvSpPr>
        <p:spPr bwMode="auto">
          <a:xfrm>
            <a:off x="32521525" y="8340725"/>
            <a:ext cx="184150" cy="1403350"/>
          </a:xfrm>
          <a:prstGeom prst="rect">
            <a:avLst/>
          </a:prstGeom>
          <a:noFill/>
          <a:ln w="9525">
            <a:noFill/>
            <a:miter lim="800000"/>
            <a:headEnd/>
            <a:tailEnd/>
          </a:ln>
        </p:spPr>
        <p:txBody>
          <a:bodyPr wrap="none">
            <a:spAutoFit/>
          </a:bodyPr>
          <a:lstStyle/>
          <a:p>
            <a:pPr defTabSz="4389438"/>
            <a:endParaRPr lang="en-US"/>
          </a:p>
        </p:txBody>
      </p:sp>
      <p:sp>
        <p:nvSpPr>
          <p:cNvPr id="2064" name="Text Box 137"/>
          <p:cNvSpPr txBox="1">
            <a:spLocks noChangeArrowheads="1"/>
          </p:cNvSpPr>
          <p:nvPr/>
        </p:nvSpPr>
        <p:spPr bwMode="auto">
          <a:xfrm>
            <a:off x="37779325" y="7654925"/>
            <a:ext cx="184150" cy="1403350"/>
          </a:xfrm>
          <a:prstGeom prst="rect">
            <a:avLst/>
          </a:prstGeom>
          <a:noFill/>
          <a:ln w="9525">
            <a:noFill/>
            <a:miter lim="800000"/>
            <a:headEnd/>
            <a:tailEnd/>
          </a:ln>
        </p:spPr>
        <p:txBody>
          <a:bodyPr wrap="none">
            <a:spAutoFit/>
          </a:bodyPr>
          <a:lstStyle/>
          <a:p>
            <a:pPr defTabSz="4389438"/>
            <a:endParaRPr lang="en-US"/>
          </a:p>
        </p:txBody>
      </p:sp>
      <p:sp>
        <p:nvSpPr>
          <p:cNvPr id="2065" name="Text Box 145"/>
          <p:cNvSpPr txBox="1">
            <a:spLocks noChangeArrowheads="1"/>
          </p:cNvSpPr>
          <p:nvPr/>
        </p:nvSpPr>
        <p:spPr bwMode="auto">
          <a:xfrm>
            <a:off x="31775400" y="21336000"/>
            <a:ext cx="184150" cy="1403350"/>
          </a:xfrm>
          <a:prstGeom prst="rect">
            <a:avLst/>
          </a:prstGeom>
          <a:noFill/>
          <a:ln w="9525">
            <a:noFill/>
            <a:miter lim="800000"/>
            <a:headEnd/>
            <a:tailEnd/>
          </a:ln>
        </p:spPr>
        <p:txBody>
          <a:bodyPr wrap="none">
            <a:spAutoFit/>
          </a:bodyPr>
          <a:lstStyle/>
          <a:p>
            <a:pPr defTabSz="4389438"/>
            <a:endParaRPr lang="en-US"/>
          </a:p>
        </p:txBody>
      </p:sp>
      <p:sp>
        <p:nvSpPr>
          <p:cNvPr id="2066" name="Text Box 147"/>
          <p:cNvSpPr txBox="1">
            <a:spLocks noChangeArrowheads="1"/>
          </p:cNvSpPr>
          <p:nvPr/>
        </p:nvSpPr>
        <p:spPr bwMode="auto">
          <a:xfrm>
            <a:off x="34197925" y="22132925"/>
            <a:ext cx="184150" cy="1403350"/>
          </a:xfrm>
          <a:prstGeom prst="rect">
            <a:avLst/>
          </a:prstGeom>
          <a:noFill/>
          <a:ln w="9525">
            <a:noFill/>
            <a:miter lim="800000"/>
            <a:headEnd/>
            <a:tailEnd/>
          </a:ln>
        </p:spPr>
        <p:txBody>
          <a:bodyPr wrap="none">
            <a:spAutoFit/>
          </a:bodyPr>
          <a:lstStyle/>
          <a:p>
            <a:pPr defTabSz="4389438"/>
            <a:endParaRPr lang="en-US"/>
          </a:p>
        </p:txBody>
      </p:sp>
      <p:sp>
        <p:nvSpPr>
          <p:cNvPr id="2067" name="Text Box 172"/>
          <p:cNvSpPr txBox="1">
            <a:spLocks noChangeArrowheads="1"/>
          </p:cNvSpPr>
          <p:nvPr/>
        </p:nvSpPr>
        <p:spPr bwMode="auto">
          <a:xfrm>
            <a:off x="25130125" y="15351125"/>
            <a:ext cx="184150" cy="1403350"/>
          </a:xfrm>
          <a:prstGeom prst="rect">
            <a:avLst/>
          </a:prstGeom>
          <a:noFill/>
          <a:ln w="9525">
            <a:noFill/>
            <a:miter lim="800000"/>
            <a:headEnd/>
            <a:tailEnd/>
          </a:ln>
        </p:spPr>
        <p:txBody>
          <a:bodyPr wrap="none">
            <a:spAutoFit/>
          </a:bodyPr>
          <a:lstStyle/>
          <a:p>
            <a:pPr defTabSz="4389438"/>
            <a:endParaRPr lang="en-US"/>
          </a:p>
        </p:txBody>
      </p:sp>
      <p:pic>
        <p:nvPicPr>
          <p:cNvPr id="2068" name="Picture 79"/>
          <p:cNvPicPr>
            <a:picLocks noChangeAspect="1" noChangeArrowheads="1"/>
          </p:cNvPicPr>
          <p:nvPr/>
        </p:nvPicPr>
        <p:blipFill>
          <a:blip r:embed="rId3" cstate="print"/>
          <a:srcRect/>
          <a:stretch>
            <a:fillRect/>
          </a:stretch>
        </p:blipFill>
        <p:spPr bwMode="auto">
          <a:xfrm>
            <a:off x="3794125" y="10972800"/>
            <a:ext cx="27468513" cy="14755813"/>
          </a:xfrm>
          <a:prstGeom prst="rect">
            <a:avLst/>
          </a:prstGeom>
          <a:noFill/>
          <a:ln w="9525">
            <a:noFill/>
            <a:miter lim="800000"/>
            <a:headEnd/>
            <a:tailEnd/>
          </a:ln>
          <a:effectLst/>
        </p:spPr>
      </p:pic>
      <p:sp>
        <p:nvSpPr>
          <p:cNvPr id="2069" name="Oval 3"/>
          <p:cNvSpPr>
            <a:spLocks noChangeArrowheads="1"/>
          </p:cNvSpPr>
          <p:nvPr/>
        </p:nvSpPr>
        <p:spPr bwMode="auto">
          <a:xfrm>
            <a:off x="323850" y="4572000"/>
            <a:ext cx="16306800" cy="7010400"/>
          </a:xfrm>
          <a:prstGeom prst="ellipse">
            <a:avLst/>
          </a:prstGeom>
          <a:solidFill>
            <a:srgbClr val="92D050">
              <a:alpha val="41960"/>
            </a:srgbClr>
          </a:solidFill>
          <a:ln w="9525" algn="ctr">
            <a:solidFill>
              <a:schemeClr val="tx1"/>
            </a:solidFill>
            <a:round/>
            <a:headEnd/>
            <a:tailEnd/>
          </a:ln>
        </p:spPr>
        <p:txBody>
          <a:bodyPr/>
          <a:lstStyle/>
          <a:p>
            <a:r>
              <a:rPr lang="en-US" sz="8800" b="1"/>
              <a:t>CECP</a:t>
            </a:r>
            <a:r>
              <a:rPr lang="en-US" sz="8800"/>
              <a:t>    </a:t>
            </a:r>
            <a:r>
              <a:rPr lang="en-US" sz="3200" b="1"/>
              <a:t>http://cecp.air.org/</a:t>
            </a:r>
          </a:p>
          <a:p>
            <a:r>
              <a:rPr lang="en-US" sz="2800" b="1"/>
              <a:t>The Center for Effective Collaboration &amp; Practice:</a:t>
            </a:r>
            <a:endParaRPr lang="en-US" sz="2800"/>
          </a:p>
          <a:p>
            <a:r>
              <a:rPr lang="en-US" sz="2800"/>
              <a:t>Provides resources such as on-line discussions with experts in the field, e-mail listservs, fact sheets, national statistics, mini-webs, presentations, and publications from research-based and practitioner journals </a:t>
            </a:r>
          </a:p>
          <a:p>
            <a:r>
              <a:rPr lang="en-US" sz="2800" b="1"/>
              <a:t> </a:t>
            </a:r>
            <a:endParaRPr lang="en-US" sz="2800"/>
          </a:p>
          <a:p>
            <a:r>
              <a:rPr lang="en-US" sz="2800" u="sng"/>
              <a:t>Identifies EBPs: </a:t>
            </a:r>
            <a:r>
              <a:rPr lang="en-US" sz="2800"/>
              <a:t>Uses ongoing iterative process  of  expert researchers, practitioners, family members, and consumers to determine EBPs</a:t>
            </a:r>
          </a:p>
        </p:txBody>
      </p:sp>
      <p:sp>
        <p:nvSpPr>
          <p:cNvPr id="2070" name="Oval 66"/>
          <p:cNvSpPr>
            <a:spLocks noChangeArrowheads="1"/>
          </p:cNvSpPr>
          <p:nvPr/>
        </p:nvSpPr>
        <p:spPr bwMode="auto">
          <a:xfrm>
            <a:off x="22147213" y="4572000"/>
            <a:ext cx="16687800" cy="7010400"/>
          </a:xfrm>
          <a:prstGeom prst="ellipse">
            <a:avLst/>
          </a:prstGeom>
          <a:solidFill>
            <a:srgbClr val="92D050">
              <a:alpha val="41960"/>
            </a:srgbClr>
          </a:solidFill>
          <a:ln w="9525" algn="ctr">
            <a:solidFill>
              <a:schemeClr val="tx1"/>
            </a:solidFill>
            <a:round/>
            <a:headEnd/>
            <a:tailEnd/>
          </a:ln>
        </p:spPr>
        <p:txBody>
          <a:bodyPr/>
          <a:lstStyle/>
          <a:p>
            <a:r>
              <a:rPr lang="en-US" sz="6600" b="1"/>
              <a:t> </a:t>
            </a:r>
            <a:r>
              <a:rPr lang="en-US" sz="8800" b="1"/>
              <a:t>TQ Center </a:t>
            </a:r>
            <a:r>
              <a:rPr lang="en-US" sz="2800" b="1"/>
              <a:t>http://www.tqsource.org/</a:t>
            </a:r>
            <a:endParaRPr lang="en-US" sz="2800"/>
          </a:p>
          <a:p>
            <a:r>
              <a:rPr lang="en-US" sz="2800" b="1"/>
              <a:t> The National Comprehensive Center for Teacher Quality:</a:t>
            </a:r>
          </a:p>
          <a:p>
            <a:r>
              <a:rPr lang="en-US" sz="2800" b="1"/>
              <a:t>P</a:t>
            </a:r>
            <a:r>
              <a:rPr lang="en-US" sz="2800"/>
              <a:t>rovides online resources, print and electronic products (e.g., research synthesis, innovation configuration (IC) rubrics, PowerPoint presentations, and technical assistance resources. </a:t>
            </a:r>
          </a:p>
          <a:p>
            <a:r>
              <a:rPr lang="en-US" sz="2800"/>
              <a:t> </a:t>
            </a:r>
            <a:endParaRPr lang="en-US" sz="2800" u="sng"/>
          </a:p>
          <a:p>
            <a:r>
              <a:rPr lang="en-US" sz="2800" u="sng"/>
              <a:t> Identifies EBPs: </a:t>
            </a:r>
            <a:r>
              <a:rPr lang="en-US" sz="2800"/>
              <a:t>Uses (a) relevance of research, (b) research participants, (c) research apparatus, (d) research procedure, and (e) research findings and conclusions  of either qualitative or quantitative     </a:t>
            </a:r>
          </a:p>
          <a:p>
            <a:r>
              <a:rPr lang="en-US" sz="2800"/>
              <a:t>       reports to determine either scientific or rigorous EBPs.  </a:t>
            </a:r>
          </a:p>
          <a:p>
            <a:r>
              <a:rPr lang="en-US" sz="2800"/>
              <a:t> </a:t>
            </a:r>
          </a:p>
        </p:txBody>
      </p:sp>
      <p:sp>
        <p:nvSpPr>
          <p:cNvPr id="2071" name="Oval 69"/>
          <p:cNvSpPr>
            <a:spLocks noChangeArrowheads="1"/>
          </p:cNvSpPr>
          <p:nvPr/>
        </p:nvSpPr>
        <p:spPr bwMode="auto">
          <a:xfrm>
            <a:off x="442913" y="24688800"/>
            <a:ext cx="17921287" cy="7964488"/>
          </a:xfrm>
          <a:prstGeom prst="ellipse">
            <a:avLst/>
          </a:prstGeom>
          <a:solidFill>
            <a:srgbClr val="92D050">
              <a:alpha val="41960"/>
            </a:srgbClr>
          </a:solidFill>
          <a:ln w="9525" algn="ctr">
            <a:solidFill>
              <a:schemeClr val="tx1"/>
            </a:solidFill>
            <a:round/>
            <a:headEnd/>
            <a:tailEnd/>
          </a:ln>
        </p:spPr>
        <p:txBody>
          <a:bodyPr/>
          <a:lstStyle/>
          <a:p>
            <a:r>
              <a:rPr lang="en-US" sz="8000" b="1"/>
              <a:t>Current Practice Alerts</a:t>
            </a:r>
            <a:r>
              <a:rPr lang="en-US" sz="8000"/>
              <a:t>    </a:t>
            </a:r>
          </a:p>
          <a:p>
            <a:r>
              <a:rPr lang="en-US" sz="2800" b="1"/>
              <a:t> </a:t>
            </a:r>
            <a:r>
              <a:rPr lang="en-US" sz="4000" u="sng"/>
              <a:t>http://www.dldcec.org</a:t>
            </a:r>
            <a:endParaRPr lang="en-US" sz="4000"/>
          </a:p>
          <a:p>
            <a:r>
              <a:rPr lang="en-US" sz="2800" b="1"/>
              <a:t>Teaching LD (learning disabilities)</a:t>
            </a:r>
            <a:r>
              <a:rPr lang="en-US" sz="2800"/>
              <a:t> </a:t>
            </a:r>
            <a:r>
              <a:rPr lang="en-US" sz="2800" b="1"/>
              <a:t>Current Practice Alerts:</a:t>
            </a:r>
            <a:endParaRPr lang="en-US" sz="2800"/>
          </a:p>
          <a:p>
            <a:r>
              <a:rPr lang="en-US" sz="2800"/>
              <a:t> One of the first organizations to endorse EBPs, providing the field of special education with evaluative descriptions of professional practices (i.e., Current Practice Alerts) which impact academic and behavioral student performance. </a:t>
            </a:r>
          </a:p>
          <a:p>
            <a:endParaRPr lang="en-US" sz="2800"/>
          </a:p>
          <a:p>
            <a:r>
              <a:rPr lang="en-US" sz="2800" u="sng"/>
              <a:t>Identifies EBPs: </a:t>
            </a:r>
            <a:r>
              <a:rPr lang="en-US" sz="2800"/>
              <a:t>Uses (a) relevance of research, (b) research participants, (c) research apparatus, (d) research procedure, and (e) research findings  </a:t>
            </a:r>
          </a:p>
          <a:p>
            <a:r>
              <a:rPr lang="en-US" sz="2800"/>
              <a:t>             and conclusions. To determine  either solid justification of </a:t>
            </a:r>
          </a:p>
          <a:p>
            <a:r>
              <a:rPr lang="en-US" sz="2800"/>
              <a:t>                      effectiveness or  incomplete  justification  for EBPs.</a:t>
            </a:r>
          </a:p>
          <a:p>
            <a:endParaRPr lang="en-US" sz="2800"/>
          </a:p>
        </p:txBody>
      </p:sp>
      <p:sp>
        <p:nvSpPr>
          <p:cNvPr id="2072" name="Oval 74"/>
          <p:cNvSpPr>
            <a:spLocks noChangeArrowheads="1"/>
          </p:cNvSpPr>
          <p:nvPr/>
        </p:nvSpPr>
        <p:spPr bwMode="auto">
          <a:xfrm>
            <a:off x="23012400" y="24688800"/>
            <a:ext cx="20345400" cy="8020050"/>
          </a:xfrm>
          <a:prstGeom prst="ellipse">
            <a:avLst/>
          </a:prstGeom>
          <a:solidFill>
            <a:srgbClr val="92D050">
              <a:alpha val="41960"/>
            </a:srgbClr>
          </a:solidFill>
          <a:ln w="9525" algn="ctr">
            <a:solidFill>
              <a:schemeClr val="tx1"/>
            </a:solidFill>
            <a:round/>
            <a:headEnd/>
            <a:tailEnd/>
          </a:ln>
        </p:spPr>
        <p:txBody>
          <a:bodyPr/>
          <a:lstStyle/>
          <a:p>
            <a:r>
              <a:rPr lang="en-US" sz="8000" b="1"/>
              <a:t>PBIS </a:t>
            </a:r>
            <a:r>
              <a:rPr lang="en-US" sz="8000" u="sng"/>
              <a:t> </a:t>
            </a:r>
            <a:r>
              <a:rPr lang="en-US" sz="4000" u="sng">
                <a:hlinkClick r:id="rId4"/>
              </a:rPr>
              <a:t>http://www.pbis.or</a:t>
            </a:r>
            <a:r>
              <a:rPr lang="en-US" sz="4000" b="1">
                <a:hlinkClick r:id="rId4"/>
              </a:rPr>
              <a:t>g</a:t>
            </a:r>
            <a:endParaRPr lang="en-US" sz="4000"/>
          </a:p>
          <a:p>
            <a:r>
              <a:rPr lang="en-US" sz="4000" b="1"/>
              <a:t>Technical Assistance Center on Positive</a:t>
            </a:r>
            <a:r>
              <a:rPr lang="en-US" sz="4000"/>
              <a:t> </a:t>
            </a:r>
            <a:r>
              <a:rPr lang="en-US" sz="4000" b="1"/>
              <a:t>Behavioral Interventions and Supports </a:t>
            </a:r>
            <a:endParaRPr lang="en-US" sz="4000"/>
          </a:p>
          <a:p>
            <a:r>
              <a:rPr lang="en-US" sz="4000" b="1"/>
              <a:t> </a:t>
            </a:r>
            <a:r>
              <a:rPr lang="en-US" sz="2800"/>
              <a:t>The Center provides topical videos, podcasts, a resource catalogue, training manuals, presentation resources, PBIS Blueprints, and a PBIS State coordinator network. to provide schools with information and technical assistance so that they can better identify, adapt, and sustain effective school-wide disciplinary practices </a:t>
            </a:r>
          </a:p>
          <a:p>
            <a:r>
              <a:rPr lang="en-US" sz="4000"/>
              <a:t> </a:t>
            </a:r>
          </a:p>
          <a:p>
            <a:r>
              <a:rPr lang="en-US" sz="2800" u="sng"/>
              <a:t>Identifies EBPs: </a:t>
            </a:r>
            <a:r>
              <a:rPr lang="en-US" sz="2800"/>
              <a:t>Utilizes the EBP standards that were defined in the special section of   </a:t>
            </a:r>
          </a:p>
          <a:p>
            <a:r>
              <a:rPr lang="en-US" sz="2800"/>
              <a:t>                    </a:t>
            </a:r>
            <a:r>
              <a:rPr lang="en-US" sz="2800" i="1"/>
              <a:t>Exceptional Children </a:t>
            </a:r>
            <a:r>
              <a:rPr lang="en-US" sz="2800"/>
              <a:t>(Odom et al., 2005)  in order to determine the</a:t>
            </a:r>
          </a:p>
          <a:p>
            <a:r>
              <a:rPr lang="en-US" sz="2800"/>
              <a:t>                                            appropriateness of interventions </a:t>
            </a:r>
          </a:p>
          <a:p>
            <a:r>
              <a:rPr lang="en-US" sz="4000"/>
              <a:t> </a:t>
            </a:r>
          </a:p>
          <a:p>
            <a:r>
              <a:rPr lang="en-US" sz="2800"/>
              <a:t>.</a:t>
            </a:r>
          </a:p>
          <a:p>
            <a:endParaRPr lang="en-US" sz="2800"/>
          </a:p>
        </p:txBody>
      </p:sp>
      <p:pic>
        <p:nvPicPr>
          <p:cNvPr id="2073" name="Picture 80"/>
          <p:cNvPicPr>
            <a:picLocks noChangeAspect="1" noChangeArrowheads="1"/>
          </p:cNvPicPr>
          <p:nvPr/>
        </p:nvPicPr>
        <p:blipFill>
          <a:blip r:embed="rId5" cstate="print"/>
          <a:srcRect/>
          <a:stretch>
            <a:fillRect/>
          </a:stretch>
        </p:blipFill>
        <p:spPr bwMode="auto">
          <a:xfrm>
            <a:off x="33728025" y="25069800"/>
            <a:ext cx="4665663" cy="1981200"/>
          </a:xfrm>
          <a:prstGeom prst="rect">
            <a:avLst/>
          </a:prstGeom>
          <a:noFill/>
          <a:ln w="9525">
            <a:noFill/>
            <a:miter lim="800000"/>
            <a:headEnd/>
            <a:tailEnd/>
          </a:ln>
          <a:effectLst/>
        </p:spPr>
      </p:pic>
      <p:pic>
        <p:nvPicPr>
          <p:cNvPr id="2074" name="Picture 81"/>
          <p:cNvPicPr>
            <a:picLocks noChangeAspect="1" noChangeArrowheads="1"/>
          </p:cNvPicPr>
          <p:nvPr/>
        </p:nvPicPr>
        <p:blipFill>
          <a:blip r:embed="rId6" cstate="print"/>
          <a:srcRect/>
          <a:stretch>
            <a:fillRect/>
          </a:stretch>
        </p:blipFill>
        <p:spPr bwMode="auto">
          <a:xfrm>
            <a:off x="32521525" y="4818063"/>
            <a:ext cx="7423150" cy="1254125"/>
          </a:xfrm>
          <a:prstGeom prst="rect">
            <a:avLst/>
          </a:prstGeom>
          <a:noFill/>
          <a:ln w="9525">
            <a:noFill/>
            <a:miter lim="800000"/>
            <a:headEnd/>
            <a:tailEnd/>
          </a:ln>
          <a:effectLst/>
        </p:spPr>
      </p:pic>
      <p:pic>
        <p:nvPicPr>
          <p:cNvPr id="2075" name="Picture 72"/>
          <p:cNvPicPr>
            <a:picLocks noChangeAspect="1" noChangeArrowheads="1"/>
          </p:cNvPicPr>
          <p:nvPr/>
        </p:nvPicPr>
        <p:blipFill>
          <a:blip r:embed="rId7" cstate="print"/>
          <a:srcRect/>
          <a:stretch>
            <a:fillRect/>
          </a:stretch>
        </p:blipFill>
        <p:spPr bwMode="auto">
          <a:xfrm>
            <a:off x="11506200" y="4791075"/>
            <a:ext cx="2514600" cy="2563813"/>
          </a:xfrm>
          <a:prstGeom prst="rect">
            <a:avLst/>
          </a:prstGeom>
          <a:noFill/>
          <a:ln w="9525">
            <a:noFill/>
            <a:miter lim="800000"/>
            <a:headEnd/>
            <a:tailEnd/>
          </a:ln>
          <a:effectLst/>
        </p:spPr>
      </p:pic>
      <p:pic>
        <p:nvPicPr>
          <p:cNvPr id="2076" name="Picture 82"/>
          <p:cNvPicPr>
            <a:picLocks noChangeAspect="1" noChangeArrowheads="1"/>
          </p:cNvPicPr>
          <p:nvPr/>
        </p:nvPicPr>
        <p:blipFill>
          <a:blip r:embed="rId8" cstate="print"/>
          <a:srcRect/>
          <a:stretch>
            <a:fillRect/>
          </a:stretch>
        </p:blipFill>
        <p:spPr bwMode="auto">
          <a:xfrm>
            <a:off x="14455775" y="25827038"/>
            <a:ext cx="3670300" cy="2281237"/>
          </a:xfrm>
          <a:prstGeom prst="rect">
            <a:avLst/>
          </a:prstGeom>
          <a:noFill/>
          <a:ln w="9525">
            <a:noFill/>
            <a:miter lim="800000"/>
            <a:headEnd/>
            <a:tailEnd/>
          </a:ln>
          <a:effectLst/>
        </p:spPr>
      </p:pic>
      <p:sp>
        <p:nvSpPr>
          <p:cNvPr id="5" name="Oval 4"/>
          <p:cNvSpPr/>
          <p:nvPr/>
        </p:nvSpPr>
        <p:spPr bwMode="auto">
          <a:xfrm>
            <a:off x="31262638" y="11349038"/>
            <a:ext cx="11349037" cy="12842875"/>
          </a:xfrm>
          <a:prstGeom prst="ellipse">
            <a:avLst/>
          </a:prstGeom>
          <a:solidFill>
            <a:srgbClr val="92D050">
              <a:alpha val="42000"/>
            </a:srgbClr>
          </a:solidFill>
          <a:ln w="9525" cap="flat" cmpd="sng" algn="ctr">
            <a:solidFill>
              <a:schemeClr val="tx1"/>
            </a:solidFill>
            <a:prstDash val="solid"/>
            <a:round/>
            <a:headEnd type="none" w="med" len="med"/>
            <a:tailEnd type="none" w="med" len="med"/>
          </a:ln>
          <a:effectLst/>
        </p:spPr>
        <p:txBody>
          <a:bodyPr/>
          <a:lstStyle/>
          <a:p>
            <a:r>
              <a:rPr lang="en-US" sz="3600">
                <a:solidFill>
                  <a:srgbClr val="000000"/>
                </a:solidFill>
                <a:latin typeface="Times New Roman" pitchFamily="18" charset="0"/>
              </a:rPr>
              <a:t> </a:t>
            </a:r>
          </a:p>
        </p:txBody>
      </p:sp>
      <p:sp>
        <p:nvSpPr>
          <p:cNvPr id="6" name="TextBox 5"/>
          <p:cNvSpPr txBox="1"/>
          <p:nvPr/>
        </p:nvSpPr>
        <p:spPr>
          <a:xfrm>
            <a:off x="33185100" y="12954000"/>
            <a:ext cx="8801100" cy="9632950"/>
          </a:xfrm>
          <a:prstGeom prst="rect">
            <a:avLst/>
          </a:prstGeom>
          <a:noFill/>
        </p:spPr>
        <p:txBody>
          <a:bodyPr>
            <a:spAutoFit/>
          </a:bodyPr>
          <a:lstStyle/>
          <a:p>
            <a:pPr algn="ctr"/>
            <a:r>
              <a:rPr lang="en-US" sz="8800" b="1">
                <a:solidFill>
                  <a:srgbClr val="000000"/>
                </a:solidFill>
              </a:rPr>
              <a:t>         IRIS</a:t>
            </a:r>
          </a:p>
          <a:p>
            <a:pPr algn="ctr"/>
            <a:r>
              <a:rPr lang="en-US" sz="2800" u="sng">
                <a:solidFill>
                  <a:srgbClr val="000000"/>
                </a:solidFill>
              </a:rPr>
              <a:t>http://www.iris.peabody.vanderbilt.edu </a:t>
            </a:r>
            <a:r>
              <a:rPr lang="en-US" sz="2800">
                <a:solidFill>
                  <a:srgbClr val="000000"/>
                </a:solidFill>
              </a:rPr>
              <a:t> </a:t>
            </a:r>
          </a:p>
          <a:p>
            <a:pPr algn="ctr"/>
            <a:r>
              <a:rPr lang="en-US" sz="2800" b="1">
                <a:solidFill>
                  <a:srgbClr val="000000"/>
                </a:solidFill>
              </a:rPr>
              <a:t>The IRIS (IDEA and Research for Inclusive Settings) Center:</a:t>
            </a:r>
          </a:p>
          <a:p>
            <a:pPr algn="ctr"/>
            <a:r>
              <a:rPr lang="en-US" sz="2800" b="1">
                <a:solidFill>
                  <a:srgbClr val="000000"/>
                </a:solidFill>
              </a:rPr>
              <a:t> </a:t>
            </a:r>
          </a:p>
          <a:p>
            <a:r>
              <a:rPr lang="en-US" sz="2800">
                <a:solidFill>
                  <a:srgbClr val="000000"/>
                </a:solidFill>
              </a:rPr>
              <a:t>Provides free online interactive resources in the form of engaging self-paced modules, case studies, information briefs, activities, and podcasts  which translate research into practice for teachers, family members, researchers, mental health professionals, and other educators who work with students with disabilities. </a:t>
            </a:r>
            <a:r>
              <a:rPr lang="en-US" sz="2800" b="1">
                <a:solidFill>
                  <a:srgbClr val="0000FF"/>
                </a:solidFill>
              </a:rPr>
              <a:t> </a:t>
            </a:r>
            <a:endParaRPr lang="en-US" sz="2800">
              <a:solidFill>
                <a:srgbClr val="000000"/>
              </a:solidFill>
            </a:endParaRPr>
          </a:p>
          <a:p>
            <a:r>
              <a:rPr lang="en-US" sz="2800" b="1">
                <a:solidFill>
                  <a:srgbClr val="0000FF"/>
                </a:solidFill>
              </a:rPr>
              <a:t> </a:t>
            </a:r>
            <a:endParaRPr lang="en-US" sz="2800">
              <a:solidFill>
                <a:srgbClr val="000000"/>
              </a:solidFill>
            </a:endParaRPr>
          </a:p>
          <a:p>
            <a:r>
              <a:rPr lang="en-US" sz="2800" u="sng">
                <a:solidFill>
                  <a:srgbClr val="000000"/>
                </a:solidFill>
              </a:rPr>
              <a:t>Identifies EBPs</a:t>
            </a:r>
            <a:r>
              <a:rPr lang="en-US" sz="2800">
                <a:solidFill>
                  <a:srgbClr val="000000"/>
                </a:solidFill>
              </a:rPr>
              <a:t>: Uses standards that are applicable from four different organizations in order to determine best practice: (a) National Council for Accreditation of Teacher Education (NCATE), (b) State Performance Plan Indicators (SPP), (c) Interstate New Teacher Assessment and Support Consortium (INTASC), </a:t>
            </a:r>
          </a:p>
          <a:p>
            <a:r>
              <a:rPr lang="en-US" sz="2800">
                <a:solidFill>
                  <a:srgbClr val="000000"/>
                </a:solidFill>
              </a:rPr>
              <a:t>and the (d) Council for Exception Children (CEC).  </a:t>
            </a:r>
            <a:r>
              <a:rPr lang="en-US" sz="2800" b="1">
                <a:solidFill>
                  <a:srgbClr val="0000FF"/>
                </a:solidFill>
              </a:rPr>
              <a:t>                             </a:t>
            </a:r>
            <a:r>
              <a:rPr lang="en-US" sz="2800">
                <a:solidFill>
                  <a:srgbClr val="0000FF"/>
                </a:solidFill>
              </a:rPr>
              <a:t>                                                  </a:t>
            </a:r>
            <a:r>
              <a:rPr lang="en-US" sz="2800" b="1">
                <a:solidFill>
                  <a:srgbClr val="0000FF"/>
                </a:solidFill>
              </a:rPr>
              <a:t>                                                                                                                                               </a:t>
            </a:r>
            <a:endParaRPr lang="en-US" sz="2800">
              <a:solidFill>
                <a:srgbClr val="000000"/>
              </a:solidFill>
            </a:endParaRPr>
          </a:p>
        </p:txBody>
      </p:sp>
      <p:pic>
        <p:nvPicPr>
          <p:cNvPr id="2079" name="Picture 84"/>
          <p:cNvPicPr>
            <a:picLocks noChangeAspect="1" noChangeArrowheads="1"/>
          </p:cNvPicPr>
          <p:nvPr/>
        </p:nvPicPr>
        <p:blipFill>
          <a:blip r:embed="rId9" cstate="print"/>
          <a:srcRect/>
          <a:stretch>
            <a:fillRect/>
          </a:stretch>
        </p:blipFill>
        <p:spPr bwMode="auto">
          <a:xfrm>
            <a:off x="33728025" y="12319000"/>
            <a:ext cx="4143375" cy="1906588"/>
          </a:xfrm>
          <a:prstGeom prst="rect">
            <a:avLst/>
          </a:prstGeom>
          <a:noFill/>
          <a:ln w="9525">
            <a:noFill/>
            <a:miter lim="800000"/>
            <a:headEnd/>
            <a:tailEnd/>
          </a:ln>
          <a:effectLst/>
        </p:spPr>
      </p:pic>
      <p:sp>
        <p:nvSpPr>
          <p:cNvPr id="2080" name="TextBox 6"/>
          <p:cNvSpPr txBox="1">
            <a:spLocks noChangeArrowheads="1"/>
          </p:cNvSpPr>
          <p:nvPr/>
        </p:nvSpPr>
        <p:spPr bwMode="auto">
          <a:xfrm>
            <a:off x="442913" y="584200"/>
            <a:ext cx="42610087" cy="3816350"/>
          </a:xfrm>
          <a:prstGeom prst="rect">
            <a:avLst/>
          </a:prstGeom>
          <a:solidFill>
            <a:srgbClr val="92D050">
              <a:alpha val="34901"/>
            </a:srgbClr>
          </a:solidFill>
          <a:ln w="9525">
            <a:noFill/>
            <a:miter lim="800000"/>
            <a:headEnd/>
            <a:tailEnd/>
          </a:ln>
        </p:spPr>
        <p:txBody>
          <a:bodyPr>
            <a:spAutoFit/>
          </a:bodyPr>
          <a:lstStyle/>
          <a:p>
            <a:r>
              <a:rPr lang="en-US" b="1"/>
              <a:t>                     Identifying Best Practices for Managing Student Behaviors</a:t>
            </a:r>
          </a:p>
          <a:p>
            <a:pPr algn="ctr"/>
            <a:r>
              <a:rPr lang="en-US" sz="6000"/>
              <a:t>    Dr. Kelley Regan, Principal Investigator; Kim Michaud, M.A.</a:t>
            </a:r>
          </a:p>
          <a:p>
            <a:pPr algn="ctr"/>
            <a:r>
              <a:rPr lang="en-US" sz="4800"/>
              <a:t>     Department of Education 2008 Grant Recipient: 325T080052 </a:t>
            </a:r>
          </a:p>
          <a:p>
            <a:pPr algn="ctr"/>
            <a:endParaRPr lang="en-US" sz="4800"/>
          </a:p>
        </p:txBody>
      </p:sp>
      <p:pic>
        <p:nvPicPr>
          <p:cNvPr id="2081" name="Picture 85"/>
          <p:cNvPicPr>
            <a:picLocks noChangeAspect="1" noChangeArrowheads="1"/>
          </p:cNvPicPr>
          <p:nvPr/>
        </p:nvPicPr>
        <p:blipFill>
          <a:blip r:embed="rId10" cstate="print"/>
          <a:srcRect/>
          <a:stretch>
            <a:fillRect/>
          </a:stretch>
        </p:blipFill>
        <p:spPr bwMode="auto">
          <a:xfrm>
            <a:off x="990600" y="692150"/>
            <a:ext cx="4840288" cy="3414713"/>
          </a:xfrm>
          <a:prstGeom prst="rect">
            <a:avLst/>
          </a:prstGeom>
          <a:noFill/>
          <a:ln w="9525">
            <a:noFill/>
            <a:miter lim="800000"/>
            <a:headEnd/>
            <a:tailEnd/>
          </a:ln>
          <a:effectLst/>
        </p:spPr>
      </p:pic>
      <p:pic>
        <p:nvPicPr>
          <p:cNvPr id="2082" name="Picture 86"/>
          <p:cNvPicPr>
            <a:picLocks noChangeAspect="1" noChangeArrowheads="1"/>
          </p:cNvPicPr>
          <p:nvPr/>
        </p:nvPicPr>
        <p:blipFill>
          <a:blip r:embed="rId11" cstate="print"/>
          <a:srcRect/>
          <a:stretch>
            <a:fillRect/>
          </a:stretch>
        </p:blipFill>
        <p:spPr bwMode="auto">
          <a:xfrm>
            <a:off x="38393688" y="695325"/>
            <a:ext cx="4267200" cy="3498850"/>
          </a:xfrm>
          <a:prstGeom prst="rect">
            <a:avLst/>
          </a:prstGeom>
          <a:noFill/>
          <a:ln w="9525">
            <a:noFill/>
            <a:miter lim="800000"/>
            <a:headEnd/>
            <a:tailEnd/>
          </a:ln>
          <a:effectLst/>
        </p:spPr>
      </p:pic>
      <p:sp>
        <p:nvSpPr>
          <p:cNvPr id="2083" name="TextBox 7"/>
          <p:cNvSpPr txBox="1">
            <a:spLocks noChangeArrowheads="1"/>
          </p:cNvSpPr>
          <p:nvPr/>
        </p:nvSpPr>
        <p:spPr bwMode="auto">
          <a:xfrm>
            <a:off x="15174913" y="31438850"/>
            <a:ext cx="11049000" cy="1200150"/>
          </a:xfrm>
          <a:prstGeom prst="rect">
            <a:avLst/>
          </a:prstGeom>
          <a:noFill/>
          <a:ln w="9525">
            <a:noFill/>
            <a:miter lim="800000"/>
            <a:headEnd/>
            <a:tailEnd/>
          </a:ln>
        </p:spPr>
        <p:txBody>
          <a:bodyPr>
            <a:spAutoFit/>
          </a:bodyPr>
          <a:lstStyle/>
          <a:p>
            <a:pPr defTabSz="4389438">
              <a:spcBef>
                <a:spcPct val="20000"/>
              </a:spcBef>
            </a:pPr>
            <a:r>
              <a:rPr lang="en-US" sz="3600">
                <a:solidFill>
                  <a:srgbClr val="000000"/>
                </a:solidFill>
              </a:rPr>
              <a:t>Regan, K, &amp; Michaud, K. (in press).  Best practices to support  student behavior.  </a:t>
            </a:r>
            <a:r>
              <a:rPr lang="en-US" sz="3600" i="1">
                <a:solidFill>
                  <a:srgbClr val="000000"/>
                </a:solidFill>
              </a:rPr>
              <a:t>Beyond Behavior.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1101</TotalTime>
  <Words>185</Words>
  <Application>Microsoft Office PowerPoint</Application>
  <PresentationFormat>Custom</PresentationFormat>
  <Paragraphs>55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ＭＳ Ｐゴシック</vt:lpstr>
      <vt:lpstr>Times New Roman</vt:lpstr>
      <vt:lpstr>Default Design</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sberkele</dc:creator>
  <cp:lastModifiedBy>Kim Michaud</cp:lastModifiedBy>
  <cp:revision>67</cp:revision>
  <cp:lastPrinted>2010-04-25T20:00:47Z</cp:lastPrinted>
  <dcterms:created xsi:type="dcterms:W3CDTF">2010-04-26T21:27:12Z</dcterms:created>
  <dcterms:modified xsi:type="dcterms:W3CDTF">2011-09-06T21:57:16Z</dcterms:modified>
</cp:coreProperties>
</file>