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6381C-546D-497E-B3C3-25726A8BB32F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A53DC-471D-494D-97F1-8A559FBEB7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FBDBD5-CF8A-47C1-B5F3-2EEB17235935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25C0B90-69C7-4D0C-9C6D-714BB8362E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FBDBD5-CF8A-47C1-B5F3-2EEB17235935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C0B90-69C7-4D0C-9C6D-714BB8362E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FBDBD5-CF8A-47C1-B5F3-2EEB17235935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C0B90-69C7-4D0C-9C6D-714BB8362E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FBDBD5-CF8A-47C1-B5F3-2EEB17235935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C0B90-69C7-4D0C-9C6D-714BB8362E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FBDBD5-CF8A-47C1-B5F3-2EEB17235935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C0B90-69C7-4D0C-9C6D-714BB8362E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FBDBD5-CF8A-47C1-B5F3-2EEB17235935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C0B90-69C7-4D0C-9C6D-714BB8362E3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FBDBD5-CF8A-47C1-B5F3-2EEB17235935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C0B90-69C7-4D0C-9C6D-714BB8362E3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FBDBD5-CF8A-47C1-B5F3-2EEB17235935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C0B90-69C7-4D0C-9C6D-714BB8362E3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FBDBD5-CF8A-47C1-B5F3-2EEB17235935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C0B90-69C7-4D0C-9C6D-714BB8362E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FBDBD5-CF8A-47C1-B5F3-2EEB17235935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5C0B90-69C7-4D0C-9C6D-714BB8362E3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FBDBD5-CF8A-47C1-B5F3-2EEB17235935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25C0B90-69C7-4D0C-9C6D-714BB8362E3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FBDBD5-CF8A-47C1-B5F3-2EEB17235935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25C0B90-69C7-4D0C-9C6D-714BB8362E3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watsoninstitute.org/index.jsp" TargetMode="External"/><Relationship Id="rId2" Type="http://schemas.openxmlformats.org/officeDocument/2006/relationships/hyperlink" Target="http://www.thegraycenter.org/social-stories/how-to-write-social-storie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rshall.edu/atc/content/college-program.php" TargetMode="External"/><Relationship Id="rId2" Type="http://schemas.openxmlformats.org/officeDocument/2006/relationships/hyperlink" Target="http://kansasasd.com/node/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Social Stories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Kim M. Michaud</a:t>
            </a:r>
          </a:p>
          <a:p>
            <a:r>
              <a:rPr lang="en-US" dirty="0" smtClean="0"/>
              <a:t>April 14, 2011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Grey, C. (2004).  Social stories 10.0: The new defining criteria and guidelines.  Retrieved </a:t>
            </a:r>
            <a:r>
              <a:rPr lang="en-US" dirty="0" smtClean="0"/>
              <a:t>from </a:t>
            </a: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www.thegraycenter.org/social-stories/how-to-write-social-stories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Sticky thoughts.  Retrieved from </a:t>
            </a:r>
            <a:r>
              <a:rPr lang="en-US" u="sng" dirty="0" smtClean="0">
                <a:hlinkClick r:id="rId3"/>
              </a:rPr>
              <a:t>http://www.thewatsoninstitute.org/index.jsp</a:t>
            </a:r>
            <a:endParaRPr lang="en-US" dirty="0" smtClean="0"/>
          </a:p>
          <a:p>
            <a:pPr>
              <a:buNone/>
            </a:pPr>
            <a:endParaRPr lang="en-US" b="1" dirty="0" smtClean="0"/>
          </a:p>
          <a:p>
            <a:pPr algn="ctr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491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Other Resources</a:t>
            </a:r>
          </a:p>
          <a:p>
            <a:pPr>
              <a:buNone/>
            </a:pPr>
            <a:r>
              <a:rPr lang="en-US" smtClean="0"/>
              <a:t>Kansas </a:t>
            </a:r>
            <a:r>
              <a:rPr lang="en-US" dirty="0" smtClean="0"/>
              <a:t>Instructional Support Network.</a:t>
            </a:r>
            <a:r>
              <a:rPr lang="en-US" u="sng" dirty="0" smtClean="0">
                <a:hlinkClick r:id="rId2"/>
              </a:rPr>
              <a:t> http://kansasasd.com/node/9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WV Autism </a:t>
            </a:r>
            <a:r>
              <a:rPr lang="en-US" dirty="0" smtClean="0"/>
              <a:t>Training Center </a:t>
            </a:r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www.marshall.edu/atc/content/college-program.php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b="1" dirty="0" smtClean="0"/>
              <a:t>A Social Story meaningfully shares social information in a patient, reassuring way</a:t>
            </a:r>
          </a:p>
          <a:p>
            <a:pPr marL="624078" indent="-514350">
              <a:buFont typeface="+mj-lt"/>
              <a:buAutoNum type="arabicPeriod"/>
            </a:pPr>
            <a:endParaRPr lang="en-US" b="1" dirty="0" smtClean="0"/>
          </a:p>
          <a:p>
            <a:pPr marL="880110" lvl="1" indent="-514350"/>
            <a:r>
              <a:rPr lang="en-US" dirty="0" smtClean="0"/>
              <a:t>For every Social Story which instructs, one should be written to acknowledge/affirm what student does well</a:t>
            </a:r>
          </a:p>
          <a:p>
            <a:pPr marL="880110" lvl="1" indent="-514350"/>
            <a:r>
              <a:rPr lang="en-US" dirty="0" smtClean="0"/>
              <a:t>A Social Story seeks to support more effective responses, not change behavior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Ten Fundamentals to Include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/>
          <a:lstStyle/>
          <a:p>
            <a:pPr marL="624078" indent="-514350">
              <a:buFont typeface="+mj-lt"/>
              <a:buAutoNum type="arabicPeriod" startAt="2"/>
            </a:pPr>
            <a:r>
              <a:rPr lang="en-US" b="1" dirty="0" smtClean="0"/>
              <a:t>A Social Story has an </a:t>
            </a:r>
            <a:r>
              <a:rPr lang="en-US" b="1" i="1" dirty="0" smtClean="0"/>
              <a:t>Introduction </a:t>
            </a:r>
            <a:r>
              <a:rPr lang="en-US" b="1" dirty="0" smtClean="0"/>
              <a:t> </a:t>
            </a:r>
            <a:r>
              <a:rPr lang="en-US" b="1" dirty="0" smtClean="0"/>
              <a:t>that clearly identifies the topic, a </a:t>
            </a:r>
            <a:r>
              <a:rPr lang="en-US" b="1" i="1" dirty="0" smtClean="0"/>
              <a:t>Body </a:t>
            </a:r>
            <a:r>
              <a:rPr lang="en-US" b="1" dirty="0" smtClean="0"/>
              <a:t> that adds detail, and a </a:t>
            </a:r>
            <a:r>
              <a:rPr lang="en-US" b="1" i="1" dirty="0" smtClean="0"/>
              <a:t>Conclusion </a:t>
            </a:r>
            <a:r>
              <a:rPr lang="en-US" b="1" dirty="0" smtClean="0"/>
              <a:t> that reinforces and summarizes the information</a:t>
            </a:r>
          </a:p>
          <a:p>
            <a:pPr marL="624078" indent="-514350">
              <a:buFont typeface="+mj-lt"/>
              <a:buAutoNum type="arabicPeriod" startAt="2"/>
            </a:pPr>
            <a:endParaRPr lang="en-US" b="1" dirty="0" smtClean="0"/>
          </a:p>
          <a:p>
            <a:pPr marL="624078" indent="-514350">
              <a:buFont typeface="+mj-lt"/>
              <a:buAutoNum type="arabicPeriod" startAt="2"/>
            </a:pPr>
            <a:r>
              <a:rPr lang="en-US" b="1" dirty="0" smtClean="0"/>
              <a:t>A Social Story answers “</a:t>
            </a:r>
            <a:r>
              <a:rPr lang="en-US" b="1" dirty="0" err="1" smtClean="0"/>
              <a:t>wh</a:t>
            </a:r>
            <a:r>
              <a:rPr lang="en-US" b="1" dirty="0" smtClean="0"/>
              <a:t>” questions</a:t>
            </a:r>
          </a:p>
          <a:p>
            <a:pPr marL="880110" lvl="1" indent="-514350"/>
            <a:r>
              <a:rPr lang="en-US" b="1" i="1" dirty="0" smtClean="0"/>
              <a:t>When </a:t>
            </a:r>
            <a:r>
              <a:rPr lang="en-US" b="1" dirty="0" smtClean="0"/>
              <a:t>&amp; </a:t>
            </a:r>
            <a:r>
              <a:rPr lang="en-US" b="1" i="1" dirty="0" smtClean="0"/>
              <a:t>where </a:t>
            </a:r>
            <a:r>
              <a:rPr lang="en-US" b="1" dirty="0" smtClean="0"/>
              <a:t>the situation occurs</a:t>
            </a:r>
          </a:p>
          <a:p>
            <a:pPr marL="880110" lvl="1" indent="-514350"/>
            <a:r>
              <a:rPr lang="en-US" b="1" i="1" dirty="0" smtClean="0"/>
              <a:t>Who </a:t>
            </a:r>
            <a:r>
              <a:rPr lang="en-US" b="1" dirty="0" smtClean="0"/>
              <a:t>is involved </a:t>
            </a:r>
          </a:p>
          <a:p>
            <a:pPr marL="880110" lvl="1" indent="-514350"/>
            <a:r>
              <a:rPr lang="en-US" b="1" i="1" dirty="0" smtClean="0"/>
              <a:t>How </a:t>
            </a:r>
            <a:r>
              <a:rPr lang="en-US" b="1" dirty="0" smtClean="0"/>
              <a:t>events are sequenced</a:t>
            </a:r>
          </a:p>
          <a:p>
            <a:pPr marL="880110" lvl="1" indent="-514350"/>
            <a:r>
              <a:rPr lang="en-US" b="1" i="1" dirty="0" smtClean="0"/>
              <a:t>What </a:t>
            </a:r>
            <a:r>
              <a:rPr lang="en-US" b="1" dirty="0" smtClean="0"/>
              <a:t>occurs </a:t>
            </a:r>
          </a:p>
          <a:p>
            <a:pPr marL="880110" lvl="1" indent="-514350"/>
            <a:r>
              <a:rPr lang="en-US" b="1" i="1" dirty="0" smtClean="0"/>
              <a:t>Why </a:t>
            </a:r>
            <a:r>
              <a:rPr lang="en-US" b="1" dirty="0" smtClean="0"/>
              <a:t>this is expected</a:t>
            </a:r>
          </a:p>
          <a:p>
            <a:pPr marL="624078" indent="-514350">
              <a:buNone/>
            </a:pPr>
            <a:r>
              <a:rPr lang="en-US" b="1" dirty="0" smtClean="0"/>
              <a:t>* Note:  What cues or concepts may the student have missed*</a:t>
            </a:r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457200"/>
            <a:ext cx="8077200" cy="5550091"/>
          </a:xfrm>
        </p:spPr>
        <p:txBody>
          <a:bodyPr/>
          <a:lstStyle/>
          <a:p>
            <a:pPr marL="624078" indent="-514350">
              <a:buFont typeface="+mj-lt"/>
              <a:buAutoNum type="arabicPeriod" startAt="4"/>
            </a:pPr>
            <a:r>
              <a:rPr lang="en-US" b="1" dirty="0" smtClean="0"/>
              <a:t>A Social Story is written from a first or third person perspective</a:t>
            </a:r>
          </a:p>
          <a:p>
            <a:pPr marL="880110" lvl="1" indent="-514350"/>
            <a:r>
              <a:rPr lang="en-US" b="1" dirty="0" smtClean="0"/>
              <a:t>In general, write in third person for older students, but that depends</a:t>
            </a:r>
          </a:p>
          <a:p>
            <a:pPr marL="880110" lvl="1" indent="-514350"/>
            <a:r>
              <a:rPr lang="en-US" b="1" dirty="0" smtClean="0"/>
              <a:t>If written in the first person it must be accurate</a:t>
            </a:r>
          </a:p>
          <a:p>
            <a:pPr marL="880110" lvl="1" indent="-514350"/>
            <a:r>
              <a:rPr lang="en-US" b="1" dirty="0" smtClean="0"/>
              <a:t>Can be written like a newspaper article as a Social Article</a:t>
            </a:r>
          </a:p>
          <a:p>
            <a:pPr marL="880110" lvl="1" indent="-514350"/>
            <a:endParaRPr lang="en-US" b="1" dirty="0" smtClean="0"/>
          </a:p>
          <a:p>
            <a:pPr marL="624078" indent="-514350">
              <a:buFont typeface="+mj-lt"/>
              <a:buAutoNum type="arabicPeriod" startAt="5"/>
            </a:pPr>
            <a:r>
              <a:rPr lang="en-US" b="1" dirty="0" smtClean="0"/>
              <a:t>A Social Story uses positive language</a:t>
            </a:r>
          </a:p>
          <a:p>
            <a:pPr marL="880110" lvl="1" indent="-514350"/>
            <a:r>
              <a:rPr lang="en-US" b="1" dirty="0" smtClean="0"/>
              <a:t>Keeps the student’s self esteem safe</a:t>
            </a:r>
          </a:p>
          <a:p>
            <a:pPr marL="1117854" lvl="2" indent="-514350"/>
            <a:r>
              <a:rPr lang="en-US" b="1" dirty="0" smtClean="0"/>
              <a:t>e.g.  “Sometimes people make mistakes.  That is ok.”</a:t>
            </a: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/>
          <a:lstStyle/>
          <a:p>
            <a:pPr marL="624078" indent="-514350">
              <a:buFont typeface="+mj-lt"/>
              <a:buAutoNum type="arabicPeriod" startAt="6"/>
            </a:pPr>
            <a:r>
              <a:rPr lang="en-US" b="1" dirty="0" smtClean="0"/>
              <a:t>A Social Story always contains descriptive sentences and may include one or more of the five sentence types:</a:t>
            </a:r>
          </a:p>
          <a:p>
            <a:pPr marL="624078" indent="-514350"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055687"/>
            <a:ext cx="6858000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/>
          <a:lstStyle/>
          <a:p>
            <a:pPr marL="624078" indent="-514350">
              <a:buFont typeface="+mj-lt"/>
              <a:buAutoNum type="arabicPeriod" startAt="7"/>
            </a:pPr>
            <a:r>
              <a:rPr lang="en-US" b="1" dirty="0" smtClean="0"/>
              <a:t>A Social Story describes more than directs following the Social Story Formula :</a:t>
            </a:r>
          </a:p>
          <a:p>
            <a:pPr marL="624078" indent="-514350">
              <a:buNone/>
            </a:pPr>
            <a:r>
              <a:rPr lang="en-US" b="1" dirty="0" smtClean="0"/>
              <a:t> </a:t>
            </a:r>
          </a:p>
          <a:p>
            <a:pPr marL="624078" indent="-514350">
              <a:buNone/>
            </a:pPr>
            <a:r>
              <a:rPr lang="en-US" sz="2800" b="1" dirty="0" smtClean="0"/>
              <a:t> </a:t>
            </a:r>
            <a:r>
              <a:rPr lang="en-US" sz="2800" b="1" dirty="0" smtClean="0"/>
              <a:t>          Describe/Direct    </a:t>
            </a:r>
            <a:r>
              <a:rPr lang="en-US" sz="3600" b="1" dirty="0" smtClean="0"/>
              <a:t>≥</a:t>
            </a:r>
            <a:r>
              <a:rPr lang="en-US" sz="2800" b="1" dirty="0" smtClean="0"/>
              <a:t>   2 </a:t>
            </a:r>
            <a:endParaRPr lang="en-US" sz="2800" b="1" dirty="0" smtClean="0"/>
          </a:p>
          <a:p>
            <a:pPr marL="624078" indent="-514350">
              <a:buNone/>
            </a:pPr>
            <a:endParaRPr lang="en-US" sz="2800" b="1" dirty="0" smtClean="0"/>
          </a:p>
          <a:p>
            <a:pPr marL="624078" indent="-514350">
              <a:buNone/>
            </a:pPr>
            <a:r>
              <a:rPr lang="en-US" sz="2800" b="1" dirty="0" smtClean="0"/>
              <a:t>                            </a:t>
            </a:r>
          </a:p>
          <a:p>
            <a:pPr marL="624078" indent="-514350">
              <a:buNone/>
            </a:pPr>
            <a:r>
              <a:rPr lang="en-US" sz="2800" b="1" dirty="0" smtClean="0"/>
              <a:t>                    </a:t>
            </a:r>
          </a:p>
          <a:p>
            <a:pPr marL="624078" indent="-514350">
              <a:buNone/>
            </a:pPr>
            <a:endParaRPr lang="en-US" sz="2800" b="1" dirty="0" smtClean="0"/>
          </a:p>
          <a:p>
            <a:pPr marL="624078" indent="-514350">
              <a:buNone/>
            </a:pPr>
            <a:endParaRPr lang="en-US" sz="2800" b="1" dirty="0" smtClean="0"/>
          </a:p>
          <a:p>
            <a:pPr marL="624078" indent="-514350">
              <a:buNone/>
            </a:pPr>
            <a:r>
              <a:rPr lang="en-US" sz="2800" b="1" dirty="0" smtClean="0"/>
              <a:t>                                                </a:t>
            </a:r>
            <a:endParaRPr lang="en-US" sz="2800" b="1" dirty="0" smtClean="0"/>
          </a:p>
          <a:p>
            <a:pPr marL="624078" indent="-514350">
              <a:buNone/>
            </a:pPr>
            <a:r>
              <a:rPr lang="en-US" sz="2800" b="1" dirty="0" smtClean="0"/>
              <a:t>                                                                                </a:t>
            </a:r>
          </a:p>
        </p:txBody>
      </p:sp>
      <p:pic>
        <p:nvPicPr>
          <p:cNvPr id="12" name="Picture 1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895600"/>
            <a:ext cx="212407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2971800"/>
            <a:ext cx="1981200" cy="137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/>
          <a:lstStyle/>
          <a:p>
            <a:pPr marL="624078" indent="-514350">
              <a:buFont typeface="+mj-lt"/>
              <a:buAutoNum type="arabicPeriod" startAt="8"/>
            </a:pPr>
            <a:r>
              <a:rPr lang="en-US" b="1" dirty="0" smtClean="0"/>
              <a:t>A Social Story has an “individualized fit,” tailored to the interests and abilities of the student</a:t>
            </a:r>
          </a:p>
          <a:p>
            <a:pPr marL="880110" lvl="1" indent="-514350"/>
            <a:r>
              <a:rPr lang="en-US" b="1" dirty="0" smtClean="0"/>
              <a:t>Length</a:t>
            </a:r>
          </a:p>
          <a:p>
            <a:pPr marL="880110" lvl="1" indent="-514350"/>
            <a:r>
              <a:rPr lang="en-US" b="1" dirty="0" smtClean="0"/>
              <a:t>Vocabulary</a:t>
            </a:r>
          </a:p>
          <a:p>
            <a:pPr marL="880110" lvl="1" indent="-514350"/>
            <a:r>
              <a:rPr lang="en-US" b="1" dirty="0" smtClean="0"/>
              <a:t>Sentence structure et al.</a:t>
            </a:r>
          </a:p>
          <a:p>
            <a:pPr marL="624078" indent="-514350">
              <a:buFont typeface="+mj-lt"/>
              <a:buAutoNum type="arabicPeriod" startAt="8"/>
            </a:pPr>
            <a:endParaRPr lang="en-US" b="1" dirty="0" smtClean="0"/>
          </a:p>
          <a:p>
            <a:pPr marL="624078" indent="-514350">
              <a:buFont typeface="+mj-lt"/>
              <a:buAutoNum type="arabicPeriod" startAt="8"/>
            </a:pPr>
            <a:r>
              <a:rPr lang="en-US" b="1" dirty="0" smtClean="0"/>
              <a:t>A Social Story may have individualized illustrations that enhance the meaning of the text</a:t>
            </a:r>
            <a:endParaRPr 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/>
          <a:lstStyle/>
          <a:p>
            <a:pPr marL="624078" indent="-514350">
              <a:buFont typeface="+mj-lt"/>
              <a:buAutoNum type="arabicPeriod" startAt="10"/>
            </a:pPr>
            <a:r>
              <a:rPr lang="en-US" b="1" dirty="0" smtClean="0"/>
              <a:t>The Social Story title begins teaching positively identifying the main topic in a style and format consistent with the text and illustrations that follow.</a:t>
            </a:r>
          </a:p>
          <a:p>
            <a:pPr marL="624078" indent="-514350">
              <a:buFont typeface="+mj-lt"/>
              <a:buAutoNum type="arabicPeriod" startAt="10"/>
            </a:pPr>
            <a:endParaRPr lang="en-US" b="1" dirty="0" smtClean="0"/>
          </a:p>
          <a:p>
            <a:pPr marL="624078" indent="-514350">
              <a:buNone/>
            </a:pPr>
            <a:r>
              <a:rPr lang="en-US" b="1" dirty="0" smtClean="0"/>
              <a:t>Example:  “Sticky Thinking” Handout</a:t>
            </a:r>
            <a:endParaRPr lang="en-US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144</TotalTime>
  <Words>357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Social Stories</vt:lpstr>
      <vt:lpstr>Ten Fundamentals to Include</vt:lpstr>
      <vt:lpstr>Slide 3</vt:lpstr>
      <vt:lpstr>Slide 4</vt:lpstr>
      <vt:lpstr>Slide 5</vt:lpstr>
      <vt:lpstr>Slide 6</vt:lpstr>
      <vt:lpstr>Slide 7</vt:lpstr>
      <vt:lpstr>Slide 8</vt:lpstr>
      <vt:lpstr>Slide 9</vt:lpstr>
      <vt:lpstr>References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Stories</dc:title>
  <dc:creator>Kim Michaud</dc:creator>
  <cp:lastModifiedBy>Kim Michaud</cp:lastModifiedBy>
  <cp:revision>15</cp:revision>
  <dcterms:created xsi:type="dcterms:W3CDTF">2011-04-13T20:48:55Z</dcterms:created>
  <dcterms:modified xsi:type="dcterms:W3CDTF">2011-04-13T23:13:07Z</dcterms:modified>
</cp:coreProperties>
</file>