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96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121D8B9-1611-41B1-9797-684E5668B6D0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3A36AAD-A02F-46C2-98FC-2AEBD2B368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845EC66-A220-4339-B046-4F6F2D1B0F0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026205-44FB-4181-9AF8-5F1F7B643B4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0DED01-1756-4B51-8363-4A52A8A4FDD4}" type="slidenum">
              <a:rPr lang="en-US"/>
              <a:pPr/>
              <a:t>4</a:t>
            </a:fld>
            <a:endParaRPr lang="en-US"/>
          </a:p>
        </p:txBody>
      </p:sp>
      <p:sp>
        <p:nvSpPr>
          <p:cNvPr id="4813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82688" y="696913"/>
            <a:ext cx="4648200" cy="348615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4F343-CF07-45C7-9D3A-23EB6D5865A3}" type="datetimeFigureOut">
              <a:rPr lang="en-US" smtClean="0"/>
              <a:t>4/20/2011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A0025-5A25-4288-89CA-614F86A5AF1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iris.peabody.vanderbilt.edu/parmod/chalcycle/htm" TargetMode="External"/><Relationship Id="rId2" Type="http://schemas.openxmlformats.org/officeDocument/2006/relationships/hyperlink" Target="http://cecp.air.org/fb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bis.org/" TargetMode="External"/><Relationship Id="rId2" Type="http://schemas.openxmlformats.org/officeDocument/2006/relationships/hyperlink" Target="http://iris.peabody.vanderbilt.edu/sr/chalcycle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Positive Reinforcement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Kim Michaud</a:t>
            </a:r>
          </a:p>
          <a:p>
            <a:r>
              <a:rPr lang="en-US" dirty="0" smtClean="0"/>
              <a:t>April 21, 2011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778691"/>
          </a:xfrm>
        </p:spPr>
        <p:txBody>
          <a:bodyPr/>
          <a:lstStyle/>
          <a:p>
            <a:r>
              <a:rPr lang="en-US" dirty="0" smtClean="0"/>
              <a:t>Positive consequences reinforce desired behavior</a:t>
            </a:r>
          </a:p>
          <a:p>
            <a:endParaRPr lang="en-US" dirty="0" smtClean="0"/>
          </a:p>
          <a:p>
            <a:pPr lvl="1"/>
            <a:r>
              <a:rPr lang="en-US" b="1" dirty="0" smtClean="0"/>
              <a:t>Tangible</a:t>
            </a:r>
            <a:r>
              <a:rPr lang="en-US" dirty="0" smtClean="0"/>
              <a:t> – can see, hold, and understand as a reward</a:t>
            </a:r>
          </a:p>
          <a:p>
            <a:pPr lvl="1"/>
            <a:r>
              <a:rPr lang="en-US" b="1" dirty="0" smtClean="0"/>
              <a:t>Social – </a:t>
            </a:r>
            <a:r>
              <a:rPr lang="en-US" dirty="0" smtClean="0"/>
              <a:t>acknowledge appropriate behavior or goal achievement</a:t>
            </a:r>
          </a:p>
          <a:p>
            <a:pPr lvl="1"/>
            <a:r>
              <a:rPr lang="en-US" b="1" dirty="0" smtClean="0"/>
              <a:t>Activities – </a:t>
            </a:r>
            <a:r>
              <a:rPr lang="en-US" dirty="0" smtClean="0"/>
              <a:t>privilege earned for desired behavior</a:t>
            </a:r>
          </a:p>
          <a:p>
            <a:pPr lvl="1"/>
            <a:r>
              <a:rPr lang="en-US" b="1" dirty="0" smtClean="0"/>
              <a:t>Intrinsic – </a:t>
            </a:r>
            <a:r>
              <a:rPr lang="en-US" dirty="0" smtClean="0"/>
              <a:t>the individual is self-rewarded for meeting a goal/performing behavior</a:t>
            </a:r>
            <a:endParaRPr lang="en-US" b="1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990600"/>
            <a:ext cx="8153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Group 2"/>
          <p:cNvGraphicFramePr>
            <a:graphicFrameLocks noGrp="1"/>
          </p:cNvGraphicFramePr>
          <p:nvPr/>
        </p:nvGraphicFramePr>
        <p:xfrm>
          <a:off x="228600" y="685801"/>
          <a:ext cx="8915400" cy="6115429"/>
        </p:xfrm>
        <a:graphic>
          <a:graphicData uri="http://schemas.openxmlformats.org/drawingml/2006/table">
            <a:tbl>
              <a:tblPr/>
              <a:tblGrid>
                <a:gridCol w="3380749"/>
                <a:gridCol w="1384885"/>
                <a:gridCol w="1647198"/>
                <a:gridCol w="1329489"/>
                <a:gridCol w="1173079"/>
              </a:tblGrid>
              <a:tr h="385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TYPE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WHAT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WHEN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WHERE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WHO</a:t>
                      </a:r>
                      <a:endParaRPr kumimoji="0" 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587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Immediate/High Frequency 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 the moment, predictable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(e.g., </a:t>
                      </a:r>
                      <a:r>
                        <a:rPr kumimoji="0" 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Gotchas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 Paws, High Fives)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KIDS: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ADULTS: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frequency for a short time when first teaching desired behavior or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re-teaching identified problem behavior from data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KIDS, ALL 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575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Redemption of  high frequency </a:t>
                      </a:r>
                      <a:endParaRPr kumimoji="0" lang="en-US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(e.g., school store, drawings)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KIDS: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ADULTS: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 least monthly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KIDS. ALL 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0563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Intermittent/Unpredictable </a:t>
                      </a:r>
                      <a:r>
                        <a:rPr kumimoji="0" lang="en-US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(e.g., surprise homework completion treat, random use of gotchas in hallway)</a:t>
                      </a: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KIDS: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ADULTS: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Maintaining a taught behavior (fading)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 KIDS, ALL 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10898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Long-term School-wide Celebrations (school-wide not individually based)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FOR: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Ex:  ODR reduction, school-wide target met for certain setting/behavior area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ACTIVITY: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(e.g., ice cream social, dance, game day)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BOTH TOGETHER: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At least quarterly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ALL</a:t>
                      </a:r>
                      <a:r>
                        <a:rPr kumimoji="0" 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KIDS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, ALL STAFF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580" name="Rectangle 52"/>
          <p:cNvSpPr>
            <a:spLocks noChangeArrowheads="1"/>
          </p:cNvSpPr>
          <p:nvPr/>
        </p:nvSpPr>
        <p:spPr bwMode="auto">
          <a:xfrm>
            <a:off x="0" y="54530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Comic Sans MS" pitchFamily="66" charset="0"/>
              <a:cs typeface="Arial" charset="0"/>
            </a:endParaRPr>
          </a:p>
        </p:txBody>
      </p:sp>
      <p:sp>
        <p:nvSpPr>
          <p:cNvPr id="22581" name="Rectangle 5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228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2000" b="1" dirty="0" smtClean="0"/>
              <a:t>PBIS School-wide Acknowledgement Matrix (Student </a:t>
            </a:r>
            <a:r>
              <a:rPr lang="en-US" sz="2000" b="1" u="sng" dirty="0" smtClean="0"/>
              <a:t>and Staff!)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Over time, move from:</a:t>
            </a:r>
          </a:p>
          <a:p>
            <a:pPr lvl="1"/>
            <a:r>
              <a:rPr lang="en-US" dirty="0" smtClean="0"/>
              <a:t>Other-delivered to self-delivered (extrinsic vs. intrinsic motivation)</a:t>
            </a:r>
          </a:p>
          <a:p>
            <a:pPr lvl="1"/>
            <a:r>
              <a:rPr lang="en-US" dirty="0" smtClean="0"/>
              <a:t>Highly frequent to less frequent</a:t>
            </a:r>
          </a:p>
          <a:p>
            <a:pPr lvl="1"/>
            <a:r>
              <a:rPr lang="en-US" dirty="0" smtClean="0"/>
              <a:t>Predictable to unpredictable</a:t>
            </a:r>
          </a:p>
          <a:p>
            <a:pPr lvl="1"/>
            <a:r>
              <a:rPr lang="en-US" dirty="0" smtClean="0"/>
              <a:t>Tangible to social</a:t>
            </a:r>
          </a:p>
          <a:p>
            <a:r>
              <a:rPr lang="en-US" dirty="0" smtClean="0"/>
              <a:t>Individualize for students needing greater support systems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Self-Monitoring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Student(s) agrees to keep track </a:t>
            </a:r>
          </a:p>
          <a:p>
            <a:endParaRPr lang="en-US" dirty="0"/>
          </a:p>
          <a:p>
            <a:r>
              <a:rPr lang="en-US" dirty="0" smtClean="0"/>
              <a:t>Develop easy tally or tracking system</a:t>
            </a:r>
          </a:p>
          <a:p>
            <a:endParaRPr lang="en-US" dirty="0"/>
          </a:p>
          <a:p>
            <a:r>
              <a:rPr lang="en-US" dirty="0" smtClean="0"/>
              <a:t>Instructor and student validate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/>
              <a:t>Gable, R., Hester, P., Rock, M., &amp; Hughes, K. (2009). Back to basics: Rules, praise, ignoring, </a:t>
            </a:r>
            <a:r>
              <a:rPr lang="en-US" dirty="0" smtClean="0"/>
              <a:t>and </a:t>
            </a:r>
            <a:r>
              <a:rPr lang="en-US" dirty="0"/>
              <a:t>reprimands revisited.  </a:t>
            </a:r>
            <a:r>
              <a:rPr lang="en-US" i="1" dirty="0"/>
              <a:t>Intervention in School and Clinic</a:t>
            </a:r>
            <a:r>
              <a:rPr lang="en-US" dirty="0"/>
              <a:t>, </a:t>
            </a:r>
            <a:r>
              <a:rPr lang="en-US" i="1" dirty="0"/>
              <a:t>44</a:t>
            </a:r>
            <a:r>
              <a:rPr lang="en-US" dirty="0"/>
              <a:t>(4), 195-205. </a:t>
            </a:r>
            <a:r>
              <a:rPr lang="en-US" dirty="0" smtClean="0"/>
              <a:t>doi:10.1177/1053451208328831</a:t>
            </a:r>
          </a:p>
          <a:p>
            <a:pPr>
              <a:buNone/>
            </a:pPr>
            <a:r>
              <a:rPr lang="en-US" dirty="0"/>
              <a:t>Gable, R. A., Quinn, M. M., Rutherford, B. B., Howell, K. W., Hoffman, C. C. (2000). 	Addressing Student Problem Behavior – Part III: Creating Positive Behavioral 	Intervention Plans and Supports [Monograph].  Retrieved from </a:t>
            </a:r>
            <a:r>
              <a:rPr lang="en-US" u="sng" dirty="0">
                <a:hlinkClick r:id="rId2"/>
              </a:rPr>
              <a:t>http://cecp.air.org/fba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The </a:t>
            </a:r>
            <a:r>
              <a:rPr lang="en-US" dirty="0"/>
              <a:t>IRIS Center for Training Enhancements. (2009b). </a:t>
            </a:r>
            <a:r>
              <a:rPr lang="en-US" i="1" dirty="0"/>
              <a:t>Who’s in Charge? Developing a </a:t>
            </a:r>
            <a:r>
              <a:rPr lang="en-US" i="1" dirty="0" smtClean="0"/>
              <a:t>Comprehensive </a:t>
            </a:r>
            <a:r>
              <a:rPr lang="en-US" i="1" dirty="0"/>
              <a:t>Behavior Management System. </a:t>
            </a:r>
            <a:r>
              <a:rPr lang="en-US" dirty="0"/>
              <a:t>Retrieved on February 6, 2011 from 	</a:t>
            </a:r>
            <a:r>
              <a:rPr lang="en-US" u="sng" dirty="0">
                <a:hlinkClick r:id="rId3"/>
              </a:rPr>
              <a:t>http://iris.peabody.vanderbilt.edu/parmod/chalcycle/htm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The IRIS Center for Training Enhancements. (2008). </a:t>
            </a:r>
            <a:r>
              <a:rPr lang="en-US" i="1" dirty="0" smtClean="0"/>
              <a:t>SOS: Helping students become</a:t>
            </a:r>
            <a:r>
              <a:rPr lang="en-US" dirty="0" smtClean="0"/>
              <a:t> </a:t>
            </a:r>
            <a:r>
              <a:rPr lang="en-US" i="1" dirty="0" smtClean="0"/>
              <a:t>independent learners</a:t>
            </a:r>
            <a:r>
              <a:rPr lang="en-US" dirty="0" smtClean="0"/>
              <a:t>. Retrieved on February 2, 2011 from </a:t>
            </a:r>
            <a:r>
              <a:rPr lang="en-US" u="sng" dirty="0" smtClean="0">
                <a:hlinkClick r:id="rId2"/>
              </a:rPr>
              <a:t>http://iris.peabody.vanderbilt.edu/sr/chalcycle.htm</a:t>
            </a:r>
            <a:endParaRPr lang="en-US" u="sng" dirty="0" smtClean="0"/>
          </a:p>
          <a:p>
            <a:pPr>
              <a:buNone/>
            </a:pPr>
            <a:r>
              <a:rPr lang="en-US" dirty="0" smtClean="0"/>
              <a:t>Technical Assistance Center on Positive Behavioral Interventions and Supports. </a:t>
            </a:r>
            <a:r>
              <a:rPr lang="en-US" dirty="0" smtClean="0">
                <a:hlinkClick r:id="rId3"/>
              </a:rPr>
              <a:t>http://www.pbis.org</a:t>
            </a:r>
            <a:endParaRPr lang="en-US" dirty="0" smtClean="0"/>
          </a:p>
          <a:p>
            <a:pPr>
              <a:buNone/>
            </a:pPr>
            <a:r>
              <a:rPr lang="en-US" dirty="0" err="1" smtClean="0"/>
              <a:t>Scheuermann</a:t>
            </a:r>
            <a:r>
              <a:rPr lang="en-US" dirty="0"/>
              <a:t>, B. K. &amp; Hall, J. A. (2008).  </a:t>
            </a:r>
            <a:r>
              <a:rPr lang="en-US" i="1" dirty="0"/>
              <a:t>Positive behavioral supports for the classroom.  </a:t>
            </a:r>
            <a:r>
              <a:rPr lang="en-US" dirty="0" smtClean="0"/>
              <a:t>Upper </a:t>
            </a:r>
            <a:r>
              <a:rPr lang="en-US" dirty="0"/>
              <a:t>Saddle River, NJ: Pearson Education, Inc.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344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Positive Reinforcement</vt:lpstr>
      <vt:lpstr>Slide 2</vt:lpstr>
      <vt:lpstr>Slide 3</vt:lpstr>
      <vt:lpstr>PBIS School-wide Acknowledgement Matrix (Student and Staff!)</vt:lpstr>
      <vt:lpstr>Slide 5</vt:lpstr>
      <vt:lpstr>Self-Monitoring</vt:lpstr>
      <vt:lpstr>References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Positive Reinforcement</dc:title>
  <dc:creator>Kim Michaud</dc:creator>
  <cp:lastModifiedBy>Kim Michaud</cp:lastModifiedBy>
  <cp:revision>9</cp:revision>
  <dcterms:created xsi:type="dcterms:W3CDTF">2011-04-21T00:05:05Z</dcterms:created>
  <dcterms:modified xsi:type="dcterms:W3CDTF">2011-04-21T01:26:12Z</dcterms:modified>
</cp:coreProperties>
</file>