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0CFF2BA-B030-4D80-865E-71F6AB93CE0E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3353AA-3467-4523-ADE2-1D0EACF1B0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ADC2B7-F8ED-4F88-89A3-0CB37D68126B}" type="datetimeFigureOut">
              <a:rPr lang="en-US" smtClean="0"/>
              <a:pPr/>
              <a:t>2/2/2011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FE9A6BD-005D-4F3B-9F97-B5BD930CEC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achingld.org/" TargetMode="External"/><Relationship Id="rId2" Type="http://schemas.openxmlformats.org/officeDocument/2006/relationships/hyperlink" Target="http://www.k8accesscenter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ris.peabody.vanderbilt.ed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Comprehension Strategy Instruction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Narrative text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Asking &amp; answering questions about texts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Before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During                </a:t>
            </a:r>
            <a:r>
              <a:rPr lang="en-US" sz="2800" dirty="0" smtClean="0"/>
              <a:t>Reading text</a:t>
            </a:r>
            <a:endParaRPr lang="en-US" sz="2400" dirty="0" smtClean="0"/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After</a:t>
            </a:r>
          </a:p>
          <a:p>
            <a:pPr lvl="1"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Teacher demonstrates, models, and guides questioning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Interactive style of instruction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Substantial guided practice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Foundations</a:t>
            </a: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2743200" y="2057400"/>
            <a:ext cx="838200" cy="914400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Students able to adequately decode text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Use  easy-to-read texts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Read text to students</a:t>
            </a:r>
          </a:p>
          <a:p>
            <a:pPr lvl="1">
              <a:buFont typeface="Arial" pitchFamily="34" charset="0"/>
              <a:buChar char="•"/>
            </a:pPr>
            <a:endParaRPr lang="en-US" sz="2400" dirty="0" smtClean="0"/>
          </a:p>
          <a:p>
            <a:pPr marL="365760" lvl="1" indent="-256032">
              <a:spcBef>
                <a:spcPts val="400"/>
              </a:spcBef>
              <a:buSzPct val="68000"/>
              <a:buFont typeface="Wingdings" pitchFamily="2" charset="2"/>
              <a:buChar char="q"/>
            </a:pPr>
            <a:r>
              <a:rPr lang="en-US" sz="2800" dirty="0" smtClean="0"/>
              <a:t>Teachers </a:t>
            </a:r>
            <a:r>
              <a:rPr lang="en-US" sz="2400" dirty="0" smtClean="0"/>
              <a:t>apply strategy to their OWN reading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 Learn how strategy works &gt;better teach students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Understand potential of strategy</a:t>
            </a:r>
          </a:p>
          <a:p>
            <a:pPr>
              <a:buFont typeface="Wingdings" pitchFamily="2" charset="2"/>
              <a:buChar char="q"/>
            </a:pPr>
            <a:endParaRPr lang="en-US" sz="2800" dirty="0" smtClean="0"/>
          </a:p>
          <a:p>
            <a:pPr>
              <a:buFont typeface="Wingdings" pitchFamily="2" charset="2"/>
              <a:buChar char="q"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Assumptions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4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dirty="0" smtClean="0"/>
              <a:t>Questions</a:t>
            </a:r>
          </a:p>
          <a:p>
            <a:pPr>
              <a:buFont typeface="Wingdings" pitchFamily="2" charset="2"/>
              <a:buChar char="q"/>
            </a:pPr>
            <a:endParaRPr lang="en-US" sz="4000" dirty="0" smtClean="0"/>
          </a:p>
          <a:p>
            <a:pPr lvl="3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o?   </a:t>
            </a:r>
          </a:p>
          <a:p>
            <a:pPr lvl="1">
              <a:buNone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at?    </a:t>
            </a:r>
          </a:p>
          <a:p>
            <a:pPr lvl="1">
              <a:buFont typeface="Arial" pitchFamily="34" charset="0"/>
              <a:buChar char="•"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ere?           </a:t>
            </a:r>
          </a:p>
          <a:p>
            <a:pPr lvl="1">
              <a:buNone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en?       </a:t>
            </a:r>
          </a:p>
          <a:p>
            <a:pPr lvl="1">
              <a:buFont typeface="Arial" pitchFamily="34" charset="0"/>
              <a:buChar char="•"/>
            </a:pP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3">
              <a:buFont typeface="Arial" pitchFamily="34" charset="0"/>
              <a:buChar char="•"/>
            </a:pPr>
            <a:r>
              <a:rPr lang="en-US" sz="2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y?            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Technique</a:t>
            </a:r>
            <a:endParaRPr lang="en-US" dirty="0"/>
          </a:p>
        </p:txBody>
      </p:sp>
      <p:pic>
        <p:nvPicPr>
          <p:cNvPr id="5" name="Picture 4" descr="person.htm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2590800"/>
            <a:ext cx="1143000" cy="636294"/>
          </a:xfrm>
          <a:prstGeom prst="rect">
            <a:avLst/>
          </a:prstGeom>
        </p:spPr>
      </p:pic>
      <p:pic>
        <p:nvPicPr>
          <p:cNvPr id="6" name="Picture 5" descr="why scratch hea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807006">
            <a:off x="2981676" y="3186268"/>
            <a:ext cx="638757" cy="826963"/>
          </a:xfrm>
          <a:prstGeom prst="rect">
            <a:avLst/>
          </a:prstGeom>
        </p:spPr>
      </p:pic>
      <p:pic>
        <p:nvPicPr>
          <p:cNvPr id="8" name="Picture 7" descr="compas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5600" y="3886200"/>
            <a:ext cx="1219200" cy="936123"/>
          </a:xfrm>
          <a:prstGeom prst="rect">
            <a:avLst/>
          </a:prstGeom>
        </p:spPr>
      </p:pic>
      <p:pic>
        <p:nvPicPr>
          <p:cNvPr id="9" name="Picture 8" descr="person.htm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2590800"/>
            <a:ext cx="1143000" cy="636294"/>
          </a:xfrm>
          <a:prstGeom prst="rect">
            <a:avLst/>
          </a:prstGeom>
        </p:spPr>
      </p:pic>
      <p:pic>
        <p:nvPicPr>
          <p:cNvPr id="1028" name="Picture 4" descr="C:\Program Files (x86)\Microsoft Office\MEDIA\CAGCAT10\j0234131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599" y="4752109"/>
            <a:ext cx="609601" cy="581891"/>
          </a:xfrm>
          <a:prstGeom prst="rect">
            <a:avLst/>
          </a:prstGeom>
          <a:noFill/>
        </p:spPr>
      </p:pic>
      <p:pic>
        <p:nvPicPr>
          <p:cNvPr id="13" name="Picture 12" descr="question mark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43200" y="5334000"/>
            <a:ext cx="704850" cy="685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en-US" sz="4400" dirty="0" smtClean="0"/>
              <a:t>ead text asking </a:t>
            </a:r>
            <a:r>
              <a:rPr lang="en-US" sz="4400" dirty="0" smtClean="0">
                <a:solidFill>
                  <a:schemeClr val="accent4"/>
                </a:solidFill>
              </a:rPr>
              <a:t>WH </a:t>
            </a:r>
            <a:r>
              <a:rPr lang="en-US" sz="4400" dirty="0" smtClean="0"/>
              <a:t>questions</a:t>
            </a:r>
          </a:p>
          <a:p>
            <a:pPr>
              <a:buFont typeface="Wingdings" pitchFamily="2" charset="2"/>
              <a:buChar char="q"/>
            </a:pPr>
            <a:r>
              <a:rPr lang="en-US" sz="4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4400" dirty="0" smtClean="0"/>
              <a:t>nswer your questions as you read</a:t>
            </a:r>
          </a:p>
          <a:p>
            <a:pPr>
              <a:buFont typeface="Wingdings" pitchFamily="2" charset="2"/>
              <a:buChar char="q"/>
            </a:pPr>
            <a:r>
              <a:rPr lang="en-US" sz="44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sz="4400" dirty="0" smtClean="0"/>
              <a:t>ark your answers with symbols</a:t>
            </a:r>
            <a:r>
              <a:rPr lang="en-US" sz="4400" dirty="0" smtClean="0">
                <a:solidFill>
                  <a:schemeClr val="accent4"/>
                </a:solidFill>
              </a:rPr>
              <a:t> </a:t>
            </a:r>
            <a:endParaRPr lang="en-US" sz="4400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 A. M. </a:t>
            </a:r>
            <a:br>
              <a:rPr lang="en-US" sz="4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/>
              <a:t>Technique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The Access Center.  	</a:t>
            </a:r>
            <a:r>
              <a:rPr lang="en-US" sz="2800" dirty="0" smtClean="0">
                <a:hlinkClick r:id="rId2"/>
              </a:rPr>
              <a:t>http://www.k8accesscenter.org</a:t>
            </a:r>
            <a:r>
              <a:rPr lang="en-US" sz="2800" dirty="0" smtClean="0"/>
              <a:t>. 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en-US" sz="2400" dirty="0" smtClean="0"/>
              <a:t>Brigham, R., Berkeley, S., Simpkins, P., Brigham, 	M. (2007).  Alert # 12 	</a:t>
            </a:r>
            <a:r>
              <a:rPr lang="en-US" sz="2400" dirty="0" smtClean="0">
                <a:hlinkClick r:id="rId3"/>
              </a:rPr>
              <a:t>http://www.teachingld.org</a:t>
            </a:r>
            <a:r>
              <a:rPr lang="en-US" sz="2400" dirty="0" smtClean="0"/>
              <a:t> LD Resources. 	Current Practice Alerts. </a:t>
            </a:r>
            <a:endParaRPr lang="en-US" dirty="0" smtClean="0"/>
          </a:p>
          <a:p>
            <a:pPr>
              <a:buNone/>
            </a:pPr>
            <a:r>
              <a:rPr lang="en-US" sz="2400" dirty="0" err="1" smtClean="0"/>
              <a:t>Gersten</a:t>
            </a:r>
            <a:r>
              <a:rPr lang="en-US" sz="2400" dirty="0" smtClean="0"/>
              <a:t>, R., Fuchs, L. S., Williams, J. P., &amp; 	Baker, S. 	(2001).  Teaching reading comprehension 	strategies to students with learning disabilities: </a:t>
            </a:r>
          </a:p>
          <a:p>
            <a:pPr>
              <a:buNone/>
            </a:pPr>
            <a:r>
              <a:rPr lang="en-US" sz="2400" dirty="0" smtClean="0"/>
              <a:t>		A review of research.  </a:t>
            </a:r>
            <a:r>
              <a:rPr lang="en-US" sz="2400" i="1" dirty="0" smtClean="0"/>
              <a:t>Review of Educational 	Research, 71</a:t>
            </a:r>
            <a:r>
              <a:rPr lang="en-US" sz="2400" dirty="0" smtClean="0"/>
              <a:t>(2), 279-320.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>
                <a:effectLst/>
              </a:rPr>
              <a:t>References</a:t>
            </a:r>
            <a:endParaRPr lang="en-US" b="0" dirty="0"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IRIS Center.  	</a:t>
            </a:r>
            <a:r>
              <a:rPr lang="en-US" dirty="0" smtClean="0">
                <a:hlinkClick r:id="rId2"/>
              </a:rPr>
              <a:t>http://www.iris.peabody.vanderbilt.edu</a:t>
            </a:r>
            <a:r>
              <a:rPr lang="en-US" dirty="0" smtClean="0"/>
              <a:t>  	Resources; Reading; Literacy; Language 	Arts; Modules; </a:t>
            </a:r>
            <a:r>
              <a:rPr lang="en-US" dirty="0" err="1" smtClean="0"/>
              <a:t>InfoBriefs</a:t>
            </a:r>
            <a:r>
              <a:rPr lang="en-US" dirty="0" smtClean="0"/>
              <a:t>; Case Studies</a:t>
            </a:r>
          </a:p>
          <a:p>
            <a:pPr>
              <a:buNone/>
            </a:pPr>
            <a:r>
              <a:rPr lang="en-US" dirty="0" smtClean="0"/>
              <a:t>Vaughn, S., </a:t>
            </a:r>
            <a:r>
              <a:rPr lang="en-US" dirty="0" err="1" smtClean="0"/>
              <a:t>Gersten</a:t>
            </a:r>
            <a:r>
              <a:rPr lang="en-US" dirty="0" smtClean="0"/>
              <a:t>, R. &amp; Chard, D. J. (2000).</a:t>
            </a:r>
          </a:p>
          <a:p>
            <a:pPr>
              <a:buNone/>
            </a:pPr>
            <a:r>
              <a:rPr lang="en-US" dirty="0" smtClean="0"/>
              <a:t>		The underlying message in LD 	intervention  research:  Findings from 	Research Syntheses. </a:t>
            </a:r>
            <a:r>
              <a:rPr lang="en-US" i="1" dirty="0" smtClean="0"/>
              <a:t>Exceptional Children,</a:t>
            </a:r>
          </a:p>
          <a:p>
            <a:pPr>
              <a:buNone/>
            </a:pPr>
            <a:r>
              <a:rPr lang="en-US" i="1" dirty="0" smtClean="0"/>
              <a:t>		67(</a:t>
            </a:r>
            <a:r>
              <a:rPr lang="en-US" dirty="0" smtClean="0"/>
              <a:t>1), 99-114.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Resource used for </a:t>
            </a:r>
            <a:r>
              <a:rPr lang="en-US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powerpoint</a:t>
            </a:r>
            <a:endParaRPr lang="en-US" b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>
                <a:effectLst/>
              </a:rPr>
              <a:t>References</a:t>
            </a:r>
            <a:endParaRPr lang="en-US" b="0" dirty="0">
              <a:effectLst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227</TotalTime>
  <Words>110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Comprehension Strategy Instruction</vt:lpstr>
      <vt:lpstr>Foundations</vt:lpstr>
      <vt:lpstr>Assumptions</vt:lpstr>
      <vt:lpstr>Technique</vt:lpstr>
      <vt:lpstr>R. A. M.  Technique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Comprehension Strategy Instruction</dc:title>
  <dc:creator>Kim Michaud</dc:creator>
  <cp:lastModifiedBy>Kim Michaud</cp:lastModifiedBy>
  <cp:revision>26</cp:revision>
  <dcterms:created xsi:type="dcterms:W3CDTF">2011-01-22T15:46:48Z</dcterms:created>
  <dcterms:modified xsi:type="dcterms:W3CDTF">2011-02-02T22:36:12Z</dcterms:modified>
</cp:coreProperties>
</file>