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DD57F9D-27FE-465B-8AD6-106FFA5A4A8C}" type="datetimeFigureOut">
              <a:rPr lang="en-US" smtClean="0"/>
              <a:t>2/7/2011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1E2B21-968D-4BC9-9584-683B6C6377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57F9D-27FE-465B-8AD6-106FFA5A4A8C}" type="datetimeFigureOut">
              <a:rPr lang="en-US" smtClean="0"/>
              <a:t>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1E2B21-968D-4BC9-9584-683B6C6377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57F9D-27FE-465B-8AD6-106FFA5A4A8C}" type="datetimeFigureOut">
              <a:rPr lang="en-US" smtClean="0"/>
              <a:t>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1E2B21-968D-4BC9-9584-683B6C6377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57F9D-27FE-465B-8AD6-106FFA5A4A8C}" type="datetimeFigureOut">
              <a:rPr lang="en-US" smtClean="0"/>
              <a:t>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1E2B21-968D-4BC9-9584-683B6C6377D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57F9D-27FE-465B-8AD6-106FFA5A4A8C}" type="datetimeFigureOut">
              <a:rPr lang="en-US" smtClean="0"/>
              <a:t>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1E2B21-968D-4BC9-9584-683B6C6377D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57F9D-27FE-465B-8AD6-106FFA5A4A8C}" type="datetimeFigureOut">
              <a:rPr lang="en-US" smtClean="0"/>
              <a:t>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1E2B21-968D-4BC9-9584-683B6C6377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57F9D-27FE-465B-8AD6-106FFA5A4A8C}" type="datetimeFigureOut">
              <a:rPr lang="en-US" smtClean="0"/>
              <a:t>2/7/2011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1E2B21-968D-4BC9-9584-683B6C6377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57F9D-27FE-465B-8AD6-106FFA5A4A8C}" type="datetimeFigureOut">
              <a:rPr lang="en-US" smtClean="0"/>
              <a:t>2/7/2011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1E2B21-968D-4BC9-9584-683B6C6377D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57F9D-27FE-465B-8AD6-106FFA5A4A8C}" type="datetimeFigureOut">
              <a:rPr lang="en-US" smtClean="0"/>
              <a:t>2/7/2011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1E2B21-968D-4BC9-9584-683B6C6377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DD57F9D-27FE-465B-8AD6-106FFA5A4A8C}" type="datetimeFigureOut">
              <a:rPr lang="en-US" smtClean="0"/>
              <a:t>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1E2B21-968D-4BC9-9584-683B6C6377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DD57F9D-27FE-465B-8AD6-106FFA5A4A8C}" type="datetimeFigureOut">
              <a:rPr lang="en-US" smtClean="0"/>
              <a:t>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1E2B21-968D-4BC9-9584-683B6C6377D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DD57F9D-27FE-465B-8AD6-106FFA5A4A8C}" type="datetimeFigureOut">
              <a:rPr lang="en-US" smtClean="0"/>
              <a:t>2/7/2011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81E2B21-968D-4BC9-9584-683B6C6377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iris.peabody.vanderbilt.edu/csr/chalcycle.htm" TargetMode="External"/><Relationship Id="rId2" Type="http://schemas.openxmlformats.org/officeDocument/2006/relationships/hyperlink" Target="http://www.literacymatters.org/content/readandwrite/expos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adwritethink.org/classroom-resources/lesson-plans/gist-summarizing-strategy-content-290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Comprehension Strategy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CSR strategy (modified)</a:t>
            </a:r>
          </a:p>
          <a:p>
            <a:r>
              <a:rPr lang="en-US" dirty="0" smtClean="0"/>
              <a:t>R.A.M. strategy extended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Experiences in classroom</a:t>
            </a:r>
          </a:p>
          <a:p>
            <a:endParaRPr lang="en-US" dirty="0" smtClean="0"/>
          </a:p>
          <a:p>
            <a:r>
              <a:rPr lang="en-US" dirty="0" smtClean="0"/>
              <a:t>Experiences doing own reading</a:t>
            </a:r>
          </a:p>
          <a:p>
            <a:endParaRPr lang="en-US" dirty="0" smtClean="0"/>
          </a:p>
          <a:p>
            <a:r>
              <a:rPr lang="en-US" dirty="0" smtClean="0"/>
              <a:t>Ideas for modifications</a:t>
            </a:r>
          </a:p>
          <a:p>
            <a:endParaRPr lang="en-US" dirty="0" smtClean="0"/>
          </a:p>
          <a:p>
            <a:r>
              <a:rPr lang="en-US" dirty="0" smtClean="0"/>
              <a:t>O, T, N, R, Y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Review of R.A.M.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Explain purpose of strategy</a:t>
            </a:r>
          </a:p>
          <a:p>
            <a:endParaRPr lang="en-US" dirty="0" smtClean="0"/>
          </a:p>
          <a:p>
            <a:r>
              <a:rPr lang="en-US" dirty="0" smtClean="0"/>
              <a:t>Model strategy by “thinking aloud”</a:t>
            </a:r>
          </a:p>
          <a:p>
            <a:endParaRPr lang="en-US" dirty="0" smtClean="0"/>
          </a:p>
          <a:p>
            <a:r>
              <a:rPr lang="en-US" dirty="0" smtClean="0"/>
              <a:t>Do strategy together with students</a:t>
            </a:r>
          </a:p>
          <a:p>
            <a:endParaRPr lang="en-US" dirty="0" smtClean="0"/>
          </a:p>
          <a:p>
            <a:r>
              <a:rPr lang="en-US" dirty="0" smtClean="0"/>
              <a:t>Guide students’ practice </a:t>
            </a:r>
          </a:p>
          <a:p>
            <a:endParaRPr lang="en-US" dirty="0" smtClean="0"/>
          </a:p>
          <a:p>
            <a:r>
              <a:rPr lang="en-US" dirty="0" smtClean="0"/>
              <a:t>Supervised independence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Foundations to Recall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Prepare and Preview</a:t>
            </a:r>
          </a:p>
          <a:p>
            <a:pPr lvl="1"/>
            <a:r>
              <a:rPr lang="en-US" dirty="0" smtClean="0"/>
              <a:t>Address difficult vocabulary; review grammar structure (for less advanced students)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Discuss what students already know about the topic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Look at pictures, titles, bolded or repeated words/phrases, or headings to predict what they might learn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</a:rPr>
              <a:t>C</a:t>
            </a:r>
            <a:r>
              <a:rPr lang="en-US" b="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ollaborative</a:t>
            </a:r>
            <a:r>
              <a:rPr lang="en-US" b="0" dirty="0" smtClean="0"/>
              <a:t> </a:t>
            </a:r>
            <a:r>
              <a:rPr lang="en-US" b="0" dirty="0" smtClean="0">
                <a:solidFill>
                  <a:schemeClr val="tx1"/>
                </a:solidFill>
              </a:rPr>
              <a:t>S</a:t>
            </a:r>
            <a:r>
              <a:rPr lang="en-US" b="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trategic </a:t>
            </a:r>
            <a:r>
              <a:rPr lang="en-US" b="0" dirty="0" smtClean="0">
                <a:solidFill>
                  <a:schemeClr val="tx1"/>
                </a:solidFill>
              </a:rPr>
              <a:t>R</a:t>
            </a:r>
            <a:r>
              <a:rPr lang="en-US" b="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eading</a:t>
            </a:r>
            <a:br>
              <a:rPr lang="en-US" b="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en-US" dirty="0" smtClean="0"/>
              <a:t> CSR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Students read text while answering  and marking WH questions. (R.A.M.)</a:t>
            </a:r>
          </a:p>
          <a:p>
            <a:endParaRPr lang="en-US" dirty="0" smtClean="0"/>
          </a:p>
          <a:p>
            <a:r>
              <a:rPr lang="en-US" dirty="0" smtClean="0"/>
              <a:t>Students reread text (if necessary ) to identify if text is primarily about: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/>
              <a:t>a </a:t>
            </a:r>
            <a:r>
              <a:rPr lang="en-US" b="1" dirty="0" smtClean="0"/>
              <a:t>person</a:t>
            </a:r>
            <a:r>
              <a:rPr lang="en-US" dirty="0" smtClean="0"/>
              <a:t>, </a:t>
            </a:r>
            <a:r>
              <a:rPr lang="en-US" b="1" dirty="0" smtClean="0"/>
              <a:t>place</a:t>
            </a:r>
            <a:r>
              <a:rPr lang="en-US" dirty="0" smtClean="0"/>
              <a:t>, or </a:t>
            </a:r>
            <a:r>
              <a:rPr lang="en-US" b="1" dirty="0" smtClean="0"/>
              <a:t>thing</a:t>
            </a:r>
            <a:r>
              <a:rPr lang="en-US" dirty="0" smtClean="0"/>
              <a:t>. </a:t>
            </a:r>
            <a:endParaRPr lang="en-US" dirty="0" smtClean="0"/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b="1" i="1" dirty="0" smtClean="0"/>
              <a:t>which</a:t>
            </a:r>
            <a:r>
              <a:rPr lang="en-US" dirty="0" smtClean="0"/>
              <a:t>  person</a:t>
            </a:r>
            <a:r>
              <a:rPr lang="en-US" dirty="0" smtClean="0"/>
              <a:t>, place, </a:t>
            </a:r>
            <a:r>
              <a:rPr lang="en-US" dirty="0" smtClean="0"/>
              <a:t>or thing.  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b="1" i="1" dirty="0" smtClean="0"/>
              <a:t>what </a:t>
            </a:r>
            <a:r>
              <a:rPr lang="en-US" b="1" i="1" dirty="0" smtClean="0"/>
              <a:t>is being said about</a:t>
            </a:r>
            <a:r>
              <a:rPr lang="en-US" i="1" dirty="0" smtClean="0"/>
              <a:t> </a:t>
            </a:r>
            <a:r>
              <a:rPr lang="en-US" dirty="0" smtClean="0"/>
              <a:t>the person, place, or </a:t>
            </a:r>
            <a:r>
              <a:rPr lang="en-US" dirty="0" smtClean="0"/>
              <a:t>thing</a:t>
            </a:r>
          </a:p>
          <a:p>
            <a:endParaRPr lang="en-US" dirty="0" smtClean="0"/>
          </a:p>
          <a:p>
            <a:r>
              <a:rPr lang="en-US" dirty="0" smtClean="0"/>
              <a:t>Students share what the “Gist” or Main Idea of the section is.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Finding the Gist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1" y="0"/>
            <a:ext cx="70866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Bremer, C. D., Vaughn, S., Clapper, A. T., &amp; </a:t>
            </a:r>
            <a:r>
              <a:rPr lang="en-US" dirty="0" smtClean="0"/>
              <a:t>Kim</a:t>
            </a:r>
            <a:r>
              <a:rPr lang="en-US" dirty="0" smtClean="0"/>
              <a:t>, A. (2002). Collaborative strategic </a:t>
            </a:r>
            <a:r>
              <a:rPr lang="en-US" dirty="0" smtClean="0"/>
              <a:t>reading </a:t>
            </a:r>
            <a:r>
              <a:rPr lang="en-US" dirty="0" smtClean="0"/>
              <a:t>(CSR): Improving secondary </a:t>
            </a:r>
            <a:r>
              <a:rPr lang="en-US" dirty="0" smtClean="0"/>
              <a:t>students</a:t>
            </a:r>
            <a:r>
              <a:rPr lang="en-US" dirty="0" smtClean="0"/>
              <a:t>' reading comprehension skills. </a:t>
            </a:r>
            <a:r>
              <a:rPr lang="en-US" i="1" dirty="0" smtClean="0"/>
              <a:t>Improving </a:t>
            </a:r>
            <a:r>
              <a:rPr lang="en-US" i="1" dirty="0" smtClean="0"/>
              <a:t>Secondary Education and </a:t>
            </a:r>
            <a:r>
              <a:rPr lang="en-US" i="1" dirty="0" smtClean="0"/>
              <a:t>	Transition </a:t>
            </a:r>
            <a:r>
              <a:rPr lang="en-US" i="1" dirty="0" smtClean="0"/>
              <a:t>Services through</a:t>
            </a:r>
            <a:r>
              <a:rPr lang="en-US" dirty="0" smtClean="0"/>
              <a:t> </a:t>
            </a:r>
            <a:r>
              <a:rPr lang="en-US" i="1" dirty="0" smtClean="0"/>
              <a:t>Research, </a:t>
            </a:r>
            <a:r>
              <a:rPr lang="en-US" i="1" dirty="0" smtClean="0"/>
              <a:t>1</a:t>
            </a:r>
            <a:r>
              <a:rPr lang="en-US" dirty="0" smtClean="0"/>
              <a:t>(2</a:t>
            </a:r>
            <a:r>
              <a:rPr lang="en-US" dirty="0" smtClean="0"/>
              <a:t>), 1–7.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Dimino</a:t>
            </a:r>
            <a:r>
              <a:rPr lang="en-US" dirty="0" smtClean="0"/>
              <a:t>, J. A., Simon, E., &amp; Vaughn, S. (2007). </a:t>
            </a:r>
            <a:r>
              <a:rPr lang="en-US" i="1" dirty="0" smtClean="0"/>
              <a:t>Collaborative strategic reading (CSR):</a:t>
            </a:r>
            <a:r>
              <a:rPr lang="en-US" dirty="0" smtClean="0"/>
              <a:t> </a:t>
            </a:r>
            <a:r>
              <a:rPr lang="en-US" i="1" dirty="0" smtClean="0"/>
              <a:t>Improving reading comprehension skills</a:t>
            </a:r>
            <a:r>
              <a:rPr lang="en-US" dirty="0" smtClean="0"/>
              <a:t>. National Center on Secondary Education and Transition (NCSET) Conference Call Presentation, September 17, 2002.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</a:t>
            </a:r>
            <a:br>
              <a:rPr lang="en-US" dirty="0" smtClean="0"/>
            </a:br>
            <a:r>
              <a:rPr lang="en-US" b="0" dirty="0" smtClean="0">
                <a:effectLst/>
              </a:rPr>
              <a:t>* </a:t>
            </a:r>
            <a:r>
              <a:rPr lang="en-US" sz="3100" b="0" dirty="0" smtClean="0">
                <a:effectLst/>
              </a:rPr>
              <a:t>indicates primary source for power point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85489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Education Development Center. (2007). </a:t>
            </a:r>
            <a:r>
              <a:rPr lang="en-US" i="1" dirty="0" smtClean="0"/>
              <a:t>Reading: Reading expository text</a:t>
            </a:r>
            <a:r>
              <a:rPr lang="en-US" dirty="0" smtClean="0"/>
              <a:t>. Retrieved March 4, 2008, from </a:t>
            </a:r>
            <a:r>
              <a:rPr lang="en-US" dirty="0" smtClean="0">
                <a:hlinkClick r:id="rId2"/>
              </a:rPr>
              <a:t>http://www.literacymatters.org/content/readandwrite/expos.htm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dirty="0" smtClean="0"/>
              <a:t>The </a:t>
            </a:r>
            <a:r>
              <a:rPr lang="en-US" dirty="0" smtClean="0"/>
              <a:t>IRIS Center for Training Enhancements. (2008). </a:t>
            </a:r>
            <a:r>
              <a:rPr lang="en-US" i="1" dirty="0" smtClean="0"/>
              <a:t>CSR: A reading comprehension</a:t>
            </a:r>
            <a:r>
              <a:rPr lang="en-US" dirty="0" smtClean="0"/>
              <a:t> </a:t>
            </a:r>
            <a:r>
              <a:rPr lang="en-US" i="1" dirty="0" smtClean="0"/>
              <a:t>strategy</a:t>
            </a:r>
            <a:r>
              <a:rPr lang="en-US" dirty="0" smtClean="0"/>
              <a:t>. Retrieved on </a:t>
            </a:r>
            <a:r>
              <a:rPr lang="en-US" dirty="0" smtClean="0"/>
              <a:t>February 1, 2011from </a:t>
            </a:r>
            <a:r>
              <a:rPr lang="en-US" dirty="0" smtClean="0">
                <a:hlinkClick r:id="rId3"/>
              </a:rPr>
              <a:t>http://iris.peabody.vanderbilt.edu/csr/chalcycle.htm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Klingner</a:t>
            </a:r>
            <a:r>
              <a:rPr lang="en-US" dirty="0" smtClean="0"/>
              <a:t>, J. K., Vaughn, S., &amp; </a:t>
            </a:r>
            <a:r>
              <a:rPr lang="en-US" dirty="0" err="1" smtClean="0"/>
              <a:t>Schumm</a:t>
            </a:r>
            <a:r>
              <a:rPr lang="en-US" dirty="0" smtClean="0"/>
              <a:t>, J. S. (1998). Collaborative strategic reading during social studies in heterogeneous fourth-grade classrooms. </a:t>
            </a:r>
            <a:r>
              <a:rPr lang="en-US" i="1" dirty="0" smtClean="0"/>
              <a:t>The Elementary School,</a:t>
            </a:r>
            <a:r>
              <a:rPr lang="en-US" dirty="0" smtClean="0"/>
              <a:t> </a:t>
            </a:r>
            <a:r>
              <a:rPr lang="en-US" i="1" dirty="0" smtClean="0"/>
              <a:t>Journal 99</a:t>
            </a:r>
            <a:r>
              <a:rPr lang="en-US" dirty="0" smtClean="0"/>
              <a:t>(1), 3–22.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854891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Readwritethink</a:t>
            </a:r>
            <a:r>
              <a:rPr lang="en-US" dirty="0" smtClean="0"/>
              <a:t>. </a:t>
            </a:r>
            <a:r>
              <a:rPr lang="en-US" i="1" dirty="0" smtClean="0"/>
              <a:t>Get the Gist: A Summarizing Strategy for Any Content </a:t>
            </a:r>
            <a:r>
              <a:rPr lang="en-US" i="1" dirty="0" smtClean="0"/>
              <a:t>Area. </a:t>
            </a:r>
            <a:r>
              <a:rPr lang="en-US" dirty="0" smtClean="0"/>
              <a:t>Retrieved on February 4, 2011, from</a:t>
            </a:r>
            <a:r>
              <a:rPr lang="en-US" u="sng" dirty="0" smtClean="0">
                <a:hlinkClick r:id="rId2"/>
              </a:rPr>
              <a:t>http://www.readwritethink.org/classroom-resources/lesson-plans/gist-summarizing-strategy-content-290.html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Schumaker</a:t>
            </a:r>
            <a:r>
              <a:rPr lang="en-US" dirty="0" smtClean="0"/>
              <a:t>, J. B., Deshler, D. D.,  Alley, G. R.,  Warner, M. M., Denton, P. H. (1982). </a:t>
            </a:r>
            <a:r>
              <a:rPr lang="en-US" dirty="0" err="1" smtClean="0"/>
              <a:t>Multipass</a:t>
            </a:r>
            <a:r>
              <a:rPr lang="en-US" dirty="0" smtClean="0"/>
              <a:t>: A Learning Strategy for Improving Reading </a:t>
            </a:r>
            <a:r>
              <a:rPr lang="en-US" dirty="0" smtClean="0"/>
              <a:t>Comprehension.</a:t>
            </a:r>
            <a:r>
              <a:rPr lang="en-US" dirty="0" smtClean="0"/>
              <a:t> </a:t>
            </a:r>
            <a:r>
              <a:rPr lang="en-US" i="1" dirty="0" smtClean="0"/>
              <a:t>Learning Disability Quarterly,</a:t>
            </a:r>
            <a:r>
              <a:rPr lang="en-US" i="1" dirty="0" smtClean="0"/>
              <a:t>  </a:t>
            </a:r>
            <a:r>
              <a:rPr lang="en-US" dirty="0" smtClean="0"/>
              <a:t>5(3</a:t>
            </a:r>
            <a:r>
              <a:rPr lang="en-US" smtClean="0"/>
              <a:t>), 295-304.</a:t>
            </a:r>
            <a:endParaRPr lang="en-US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233</TotalTime>
  <Words>389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Comprehension Strategy</vt:lpstr>
      <vt:lpstr>Review of R.A.M.</vt:lpstr>
      <vt:lpstr>Foundations to Recall</vt:lpstr>
      <vt:lpstr>Collaborative Strategic Reading  CSR</vt:lpstr>
      <vt:lpstr>Finding the Gist</vt:lpstr>
      <vt:lpstr>Slide 6</vt:lpstr>
      <vt:lpstr>References * indicates primary source for power point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Comprehension Strategy</dc:title>
  <dc:creator>Kim Michaud</dc:creator>
  <cp:lastModifiedBy>Kim Michaud</cp:lastModifiedBy>
  <cp:revision>24</cp:revision>
  <dcterms:created xsi:type="dcterms:W3CDTF">2011-02-08T01:04:40Z</dcterms:created>
  <dcterms:modified xsi:type="dcterms:W3CDTF">2011-02-08T04:58:33Z</dcterms:modified>
</cp:coreProperties>
</file>