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68" r:id="rId2"/>
    <p:sldId id="340" r:id="rId3"/>
    <p:sldId id="458" r:id="rId4"/>
    <p:sldId id="459" r:id="rId5"/>
    <p:sldId id="460" r:id="rId6"/>
    <p:sldId id="461" r:id="rId7"/>
    <p:sldId id="462" r:id="rId8"/>
    <p:sldId id="463" r:id="rId9"/>
    <p:sldId id="464" r:id="rId10"/>
    <p:sldId id="439" r:id="rId11"/>
    <p:sldId id="440" r:id="rId12"/>
    <p:sldId id="441" r:id="rId13"/>
    <p:sldId id="442" r:id="rId14"/>
    <p:sldId id="447" r:id="rId15"/>
    <p:sldId id="446" r:id="rId16"/>
    <p:sldId id="448" r:id="rId17"/>
    <p:sldId id="445" r:id="rId18"/>
    <p:sldId id="449" r:id="rId19"/>
    <p:sldId id="450" r:id="rId20"/>
    <p:sldId id="451" r:id="rId21"/>
    <p:sldId id="452" r:id="rId22"/>
    <p:sldId id="453" r:id="rId23"/>
    <p:sldId id="456" r:id="rId24"/>
    <p:sldId id="455" r:id="rId25"/>
    <p:sldId id="457" r:id="rId26"/>
    <p:sldId id="444" r:id="rId27"/>
    <p:sldId id="430" r:id="rId28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b="1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333399"/>
    <a:srgbClr val="309C9C"/>
    <a:srgbClr val="F8F8F8"/>
    <a:srgbClr val="EAEAEA"/>
    <a:srgbClr val="FFFF00"/>
    <a:srgbClr val="DDDDDD"/>
    <a:srgbClr val="FF0000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6519" autoAdjust="0"/>
    <p:restoredTop sz="99671" autoAdjust="0"/>
  </p:normalViewPr>
  <p:slideViewPr>
    <p:cSldViewPr snapToGrid="0">
      <p:cViewPr>
        <p:scale>
          <a:sx n="104" d="100"/>
          <a:sy n="104" d="100"/>
        </p:scale>
        <p:origin x="270" y="11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-1764" y="-72"/>
      </p:cViewPr>
      <p:guideLst>
        <p:guide orient="horz" pos="2880"/>
        <p:guide pos="2160"/>
      </p:guideLst>
    </p:cSldViewPr>
  </p:notesViewPr>
  <p:gridSpacing cx="39327138" cy="3932713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BCE526-9466-46C3-8389-6723BB89760D}" type="doc">
      <dgm:prSet loTypeId="urn:microsoft.com/office/officeart/2005/8/layout/matrix1" loCatId="matrix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E8FC4254-3577-4595-9221-A914A97C8F01}">
      <dgm:prSet/>
      <dgm:spPr/>
      <dgm:t>
        <a:bodyPr/>
        <a:lstStyle/>
        <a:p>
          <a:pPr rtl="0"/>
          <a:r>
            <a:rPr lang="en-US" b="1" dirty="0" err="1" smtClean="0"/>
            <a:t>Wonderlic</a:t>
          </a:r>
          <a:r>
            <a:rPr lang="en-US" b="1" dirty="0" smtClean="0"/>
            <a:t> Basic Skills Test</a:t>
          </a:r>
          <a:endParaRPr lang="en-US" b="1" dirty="0"/>
        </a:p>
      </dgm:t>
    </dgm:pt>
    <dgm:pt modelId="{9B3073A4-8C54-410C-87FD-C597E630D9CF}" type="parTrans" cxnId="{C8839401-108A-4D1F-8585-FC562CCDC575}">
      <dgm:prSet/>
      <dgm:spPr/>
      <dgm:t>
        <a:bodyPr/>
        <a:lstStyle/>
        <a:p>
          <a:endParaRPr lang="en-US"/>
        </a:p>
      </dgm:t>
    </dgm:pt>
    <dgm:pt modelId="{D3E04488-883C-44CE-B053-6C554FA76A44}" type="sibTrans" cxnId="{C8839401-108A-4D1F-8585-FC562CCDC575}">
      <dgm:prSet/>
      <dgm:spPr/>
      <dgm:t>
        <a:bodyPr/>
        <a:lstStyle/>
        <a:p>
          <a:endParaRPr lang="en-US"/>
        </a:p>
      </dgm:t>
    </dgm:pt>
    <dgm:pt modelId="{30071083-5532-4F42-ADB0-1C1BE1A2FF9B}">
      <dgm:prSet/>
      <dgm:spPr/>
      <dgm:t>
        <a:bodyPr/>
        <a:lstStyle/>
        <a:p>
          <a:endParaRPr lang="en-US"/>
        </a:p>
      </dgm:t>
    </dgm:pt>
    <dgm:pt modelId="{E3334604-904E-4E6B-8D7A-A91CDCE5E999}" type="parTrans" cxnId="{4A3CBD49-DD30-4765-B8BB-C086062E2EBB}">
      <dgm:prSet/>
      <dgm:spPr/>
      <dgm:t>
        <a:bodyPr/>
        <a:lstStyle/>
        <a:p>
          <a:endParaRPr lang="en-US"/>
        </a:p>
      </dgm:t>
    </dgm:pt>
    <dgm:pt modelId="{8BECCA92-A66C-481D-A41B-12C2ED28055C}" type="sibTrans" cxnId="{4A3CBD49-DD30-4765-B8BB-C086062E2EBB}">
      <dgm:prSet/>
      <dgm:spPr/>
      <dgm:t>
        <a:bodyPr/>
        <a:lstStyle/>
        <a:p>
          <a:endParaRPr lang="en-US"/>
        </a:p>
      </dgm:t>
    </dgm:pt>
    <dgm:pt modelId="{056CAD60-9B52-439B-AFF0-3FA9E68843D6}">
      <dgm:prSet/>
      <dgm:spPr/>
      <dgm:t>
        <a:bodyPr/>
        <a:lstStyle/>
        <a:p>
          <a:endParaRPr lang="en-US"/>
        </a:p>
      </dgm:t>
    </dgm:pt>
    <dgm:pt modelId="{F17D008C-14C4-471C-B0F1-8157E6CB2C99}" type="parTrans" cxnId="{6DBDAB78-9BA9-4A52-AEC1-0B5B01134A53}">
      <dgm:prSet/>
      <dgm:spPr/>
      <dgm:t>
        <a:bodyPr/>
        <a:lstStyle/>
        <a:p>
          <a:endParaRPr lang="en-US"/>
        </a:p>
      </dgm:t>
    </dgm:pt>
    <dgm:pt modelId="{78C51D9A-F118-4A51-BE4C-59CF7466983E}" type="sibTrans" cxnId="{6DBDAB78-9BA9-4A52-AEC1-0B5B01134A53}">
      <dgm:prSet/>
      <dgm:spPr/>
      <dgm:t>
        <a:bodyPr/>
        <a:lstStyle/>
        <a:p>
          <a:endParaRPr lang="en-US"/>
        </a:p>
      </dgm:t>
    </dgm:pt>
    <dgm:pt modelId="{16091A18-AE30-4A5F-9F80-E3F199C7628D}">
      <dgm:prSet/>
      <dgm:spPr/>
      <dgm:t>
        <a:bodyPr/>
        <a:lstStyle/>
        <a:p>
          <a:endParaRPr lang="en-US"/>
        </a:p>
      </dgm:t>
    </dgm:pt>
    <dgm:pt modelId="{D0A17742-709D-4A51-A8E4-5C5409CBD5F9}" type="parTrans" cxnId="{503577BE-884B-4A8C-ABB0-803C8B389883}">
      <dgm:prSet/>
      <dgm:spPr/>
      <dgm:t>
        <a:bodyPr/>
        <a:lstStyle/>
        <a:p>
          <a:endParaRPr lang="en-US"/>
        </a:p>
      </dgm:t>
    </dgm:pt>
    <dgm:pt modelId="{678D711C-F30F-42D3-AF87-05B4F3155423}" type="sibTrans" cxnId="{503577BE-884B-4A8C-ABB0-803C8B389883}">
      <dgm:prSet/>
      <dgm:spPr/>
      <dgm:t>
        <a:bodyPr/>
        <a:lstStyle/>
        <a:p>
          <a:endParaRPr lang="en-US"/>
        </a:p>
      </dgm:t>
    </dgm:pt>
    <dgm:pt modelId="{28F005DA-BDC8-4561-AF4B-CF6E43037FB6}">
      <dgm:prSet/>
      <dgm:spPr/>
      <dgm:t>
        <a:bodyPr/>
        <a:lstStyle/>
        <a:p>
          <a:endParaRPr lang="en-US"/>
        </a:p>
      </dgm:t>
    </dgm:pt>
    <dgm:pt modelId="{EB96DF14-DFDF-4060-956A-D351A14FECD7}" type="parTrans" cxnId="{B843B9E6-C61F-4C72-B266-C65085DAD803}">
      <dgm:prSet/>
      <dgm:spPr/>
      <dgm:t>
        <a:bodyPr/>
        <a:lstStyle/>
        <a:p>
          <a:endParaRPr lang="en-US"/>
        </a:p>
      </dgm:t>
    </dgm:pt>
    <dgm:pt modelId="{21D11ACE-B117-4884-B8B3-F4E54F77A29B}" type="sibTrans" cxnId="{B843B9E6-C61F-4C72-B266-C65085DAD803}">
      <dgm:prSet/>
      <dgm:spPr/>
      <dgm:t>
        <a:bodyPr/>
        <a:lstStyle/>
        <a:p>
          <a:endParaRPr lang="en-US"/>
        </a:p>
      </dgm:t>
    </dgm:pt>
    <dgm:pt modelId="{4F04B0B5-336A-40A5-BE04-968B23ABA429}">
      <dgm:prSet/>
      <dgm:spPr/>
      <dgm:t>
        <a:bodyPr/>
        <a:lstStyle/>
        <a:p>
          <a:endParaRPr lang="en-US"/>
        </a:p>
      </dgm:t>
    </dgm:pt>
    <dgm:pt modelId="{7B70A462-B072-458F-BFB4-356C85F03655}" type="parTrans" cxnId="{4B4AC23E-DBFB-473D-BF39-04374963C254}">
      <dgm:prSet/>
      <dgm:spPr/>
      <dgm:t>
        <a:bodyPr/>
        <a:lstStyle/>
        <a:p>
          <a:endParaRPr lang="en-US"/>
        </a:p>
      </dgm:t>
    </dgm:pt>
    <dgm:pt modelId="{E40F8B85-5F7A-46B6-8AB4-0224A1420118}" type="sibTrans" cxnId="{4B4AC23E-DBFB-473D-BF39-04374963C254}">
      <dgm:prSet/>
      <dgm:spPr/>
      <dgm:t>
        <a:bodyPr/>
        <a:lstStyle/>
        <a:p>
          <a:endParaRPr lang="en-US"/>
        </a:p>
      </dgm:t>
    </dgm:pt>
    <dgm:pt modelId="{1C206ECF-F5F1-459F-A0B0-3A2CBED0BF6B}">
      <dgm:prSet/>
      <dgm:spPr/>
      <dgm:t>
        <a:bodyPr/>
        <a:lstStyle/>
        <a:p>
          <a:pPr rtl="0"/>
          <a:endParaRPr lang="en-US" dirty="0"/>
        </a:p>
      </dgm:t>
    </dgm:pt>
    <dgm:pt modelId="{A5779505-761C-4338-AA68-1F385C642B98}" type="parTrans" cxnId="{73BB24D0-DB91-4B28-8EED-F52885492227}">
      <dgm:prSet/>
      <dgm:spPr/>
      <dgm:t>
        <a:bodyPr/>
        <a:lstStyle/>
        <a:p>
          <a:endParaRPr lang="en-US"/>
        </a:p>
      </dgm:t>
    </dgm:pt>
    <dgm:pt modelId="{4B0233AB-084A-4B0A-9AF0-92F8CADCC673}" type="sibTrans" cxnId="{73BB24D0-DB91-4B28-8EED-F52885492227}">
      <dgm:prSet/>
      <dgm:spPr/>
      <dgm:t>
        <a:bodyPr/>
        <a:lstStyle/>
        <a:p>
          <a:endParaRPr lang="en-US"/>
        </a:p>
      </dgm:t>
    </dgm:pt>
    <dgm:pt modelId="{1758ECA6-FE9F-44AA-8828-691DE6FC3E18}">
      <dgm:prSet/>
      <dgm:spPr/>
      <dgm:t>
        <a:bodyPr/>
        <a:lstStyle/>
        <a:p>
          <a:pPr rtl="0"/>
          <a:endParaRPr lang="en-US" b="1" dirty="0"/>
        </a:p>
      </dgm:t>
    </dgm:pt>
    <dgm:pt modelId="{D25B6850-F029-4CA2-A5FF-4F4215CB6C5F}" type="parTrans" cxnId="{5BBAD8C1-A5D6-4D5A-BB03-6309A6654F46}">
      <dgm:prSet/>
      <dgm:spPr/>
      <dgm:t>
        <a:bodyPr/>
        <a:lstStyle/>
        <a:p>
          <a:endParaRPr lang="en-US"/>
        </a:p>
      </dgm:t>
    </dgm:pt>
    <dgm:pt modelId="{B47DE1A5-E8E4-4797-8E02-FA827BD70EB1}" type="sibTrans" cxnId="{5BBAD8C1-A5D6-4D5A-BB03-6309A6654F46}">
      <dgm:prSet/>
      <dgm:spPr/>
      <dgm:t>
        <a:bodyPr/>
        <a:lstStyle/>
        <a:p>
          <a:endParaRPr lang="en-US"/>
        </a:p>
      </dgm:t>
    </dgm:pt>
    <dgm:pt modelId="{997E7D53-FC02-47BD-AD39-1789D138BDCA}">
      <dgm:prSet custT="1"/>
      <dgm:spPr/>
      <dgm:t>
        <a:bodyPr/>
        <a:lstStyle/>
        <a:p>
          <a:endParaRPr lang="en-US"/>
        </a:p>
      </dgm:t>
    </dgm:pt>
    <dgm:pt modelId="{95B4B651-A75E-4B2E-858A-DA1BC19F607C}" type="parTrans" cxnId="{CCF7F925-FE97-4243-9F48-6812721E34FE}">
      <dgm:prSet/>
      <dgm:spPr/>
      <dgm:t>
        <a:bodyPr/>
        <a:lstStyle/>
        <a:p>
          <a:endParaRPr lang="en-US"/>
        </a:p>
      </dgm:t>
    </dgm:pt>
    <dgm:pt modelId="{A34A7154-2773-48E6-8372-60D3728ECD68}" type="sibTrans" cxnId="{CCF7F925-FE97-4243-9F48-6812721E34FE}">
      <dgm:prSet/>
      <dgm:spPr/>
      <dgm:t>
        <a:bodyPr/>
        <a:lstStyle/>
        <a:p>
          <a:endParaRPr lang="en-US"/>
        </a:p>
      </dgm:t>
    </dgm:pt>
    <dgm:pt modelId="{11C99B3F-8AF1-4CD0-9B8C-630FA03ED380}">
      <dgm:prSet/>
      <dgm:spPr/>
      <dgm:t>
        <a:bodyPr/>
        <a:lstStyle/>
        <a:p>
          <a:pPr rtl="0"/>
          <a:r>
            <a:rPr lang="en-US" dirty="0" smtClean="0"/>
            <a:t>Authors: </a:t>
          </a:r>
        </a:p>
        <a:p>
          <a:pPr rtl="0"/>
          <a:r>
            <a:rPr lang="en-US" dirty="0" smtClean="0"/>
            <a:t>Eliot R. Long, </a:t>
          </a:r>
        </a:p>
        <a:p>
          <a:pPr rtl="0"/>
          <a:r>
            <a:rPr lang="en-US" dirty="0" smtClean="0"/>
            <a:t>Victor S. </a:t>
          </a:r>
          <a:r>
            <a:rPr lang="en-US" dirty="0" err="1" smtClean="0"/>
            <a:t>Artese</a:t>
          </a:r>
          <a:r>
            <a:rPr lang="en-US" dirty="0" smtClean="0"/>
            <a:t>, </a:t>
          </a:r>
        </a:p>
        <a:p>
          <a:pPr rtl="0"/>
          <a:r>
            <a:rPr lang="en-US" dirty="0" smtClean="0"/>
            <a:t>Winifred L. </a:t>
          </a:r>
          <a:r>
            <a:rPr lang="en-US" dirty="0" err="1" smtClean="0"/>
            <a:t>Clonts</a:t>
          </a:r>
          <a:endParaRPr lang="en-US" dirty="0"/>
        </a:p>
      </dgm:t>
    </dgm:pt>
    <dgm:pt modelId="{7FC8591D-4367-40A9-89AD-7E707315F270}" type="parTrans" cxnId="{99EF0D76-BF34-4CAD-A8F2-CC5E162379B7}">
      <dgm:prSet/>
      <dgm:spPr/>
      <dgm:t>
        <a:bodyPr/>
        <a:lstStyle/>
        <a:p>
          <a:endParaRPr lang="en-US"/>
        </a:p>
      </dgm:t>
    </dgm:pt>
    <dgm:pt modelId="{07C56894-D2B8-408D-935C-1F2147D1A487}" type="sibTrans" cxnId="{99EF0D76-BF34-4CAD-A8F2-CC5E162379B7}">
      <dgm:prSet/>
      <dgm:spPr/>
      <dgm:t>
        <a:bodyPr/>
        <a:lstStyle/>
        <a:p>
          <a:endParaRPr lang="en-US"/>
        </a:p>
      </dgm:t>
    </dgm:pt>
    <dgm:pt modelId="{BA3EC9DE-5ABF-443F-94E7-5C881EA2454C}">
      <dgm:prSet/>
      <dgm:spPr/>
      <dgm:t>
        <a:bodyPr/>
        <a:lstStyle/>
        <a:p>
          <a:r>
            <a:rPr lang="en-US" dirty="0" smtClean="0"/>
            <a:t>Publisher:  </a:t>
          </a:r>
        </a:p>
        <a:p>
          <a:r>
            <a:rPr lang="en-US" dirty="0" err="1" smtClean="0"/>
            <a:t>Wonderlic</a:t>
          </a:r>
          <a:r>
            <a:rPr lang="en-US" dirty="0" smtClean="0"/>
            <a:t> Inc. </a:t>
          </a:r>
          <a:endParaRPr lang="en-US" dirty="0"/>
        </a:p>
      </dgm:t>
    </dgm:pt>
    <dgm:pt modelId="{E9C74D4B-F2C4-4DF8-B4D4-ED1D2CE23F35}" type="parTrans" cxnId="{0514EE45-E6E2-426C-9D6A-39BC8151475E}">
      <dgm:prSet/>
      <dgm:spPr/>
      <dgm:t>
        <a:bodyPr/>
        <a:lstStyle/>
        <a:p>
          <a:endParaRPr lang="en-US"/>
        </a:p>
      </dgm:t>
    </dgm:pt>
    <dgm:pt modelId="{34BA135F-CB34-4598-B38F-219954386C06}" type="sibTrans" cxnId="{0514EE45-E6E2-426C-9D6A-39BC8151475E}">
      <dgm:prSet/>
      <dgm:spPr/>
      <dgm:t>
        <a:bodyPr/>
        <a:lstStyle/>
        <a:p>
          <a:endParaRPr lang="en-US"/>
        </a:p>
      </dgm:t>
    </dgm:pt>
    <dgm:pt modelId="{103AD14D-68A7-459C-8B42-524AFE3CA36D}">
      <dgm:prSet/>
      <dgm:spPr/>
      <dgm:t>
        <a:bodyPr/>
        <a:lstStyle/>
        <a:p>
          <a:r>
            <a:rPr lang="en-US" dirty="0" smtClean="0"/>
            <a:t>Date of Publication:</a:t>
          </a:r>
        </a:p>
        <a:p>
          <a:r>
            <a:rPr lang="en-US" dirty="0" smtClean="0"/>
            <a:t>1999-2000</a:t>
          </a:r>
        </a:p>
      </dgm:t>
    </dgm:pt>
    <dgm:pt modelId="{5F1BC7D2-813E-44FA-90C5-80CD1577182A}" type="parTrans" cxnId="{6482C503-F8C7-41F0-966A-08EB0FC7152F}">
      <dgm:prSet/>
      <dgm:spPr/>
      <dgm:t>
        <a:bodyPr/>
        <a:lstStyle/>
        <a:p>
          <a:endParaRPr lang="en-US"/>
        </a:p>
      </dgm:t>
    </dgm:pt>
    <dgm:pt modelId="{6F88B81C-8F53-4A6A-8A0C-9E6A914AB398}" type="sibTrans" cxnId="{6482C503-F8C7-41F0-966A-08EB0FC7152F}">
      <dgm:prSet/>
      <dgm:spPr/>
      <dgm:t>
        <a:bodyPr/>
        <a:lstStyle/>
        <a:p>
          <a:endParaRPr lang="en-US"/>
        </a:p>
      </dgm:t>
    </dgm:pt>
    <dgm:pt modelId="{4DA8A22B-3EE4-4F77-9294-8702DB4EB84E}">
      <dgm:prSet/>
      <dgm:spPr/>
      <dgm:t>
        <a:bodyPr/>
        <a:lstStyle/>
        <a:p>
          <a:r>
            <a:rPr lang="en-US" dirty="0" smtClean="0"/>
            <a:t>Cost: Unavailable</a:t>
          </a:r>
        </a:p>
        <a:p>
          <a:r>
            <a:rPr lang="en-US" dirty="0" smtClean="0"/>
            <a:t>Provided only to administrating organization</a:t>
          </a:r>
        </a:p>
      </dgm:t>
    </dgm:pt>
    <dgm:pt modelId="{AD112C42-0CC0-49D9-BBEB-8B713E1F685C}" type="parTrans" cxnId="{D3F0D77B-495A-487D-8E1B-162A4862A17C}">
      <dgm:prSet/>
      <dgm:spPr/>
      <dgm:t>
        <a:bodyPr/>
        <a:lstStyle/>
        <a:p>
          <a:endParaRPr lang="en-US"/>
        </a:p>
      </dgm:t>
    </dgm:pt>
    <dgm:pt modelId="{5E817E49-3E15-4089-BA96-3B9D15C3BA5D}" type="sibTrans" cxnId="{D3F0D77B-495A-487D-8E1B-162A4862A17C}">
      <dgm:prSet/>
      <dgm:spPr/>
      <dgm:t>
        <a:bodyPr/>
        <a:lstStyle/>
        <a:p>
          <a:endParaRPr lang="en-US"/>
        </a:p>
      </dgm:t>
    </dgm:pt>
    <dgm:pt modelId="{277C76F5-6EBE-4716-8C73-1ADAA14B138E}" type="pres">
      <dgm:prSet presAssocID="{95BCE526-9466-46C3-8389-6723BB89760D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8713795-BA7C-4992-B745-8E929299E026}" type="pres">
      <dgm:prSet presAssocID="{95BCE526-9466-46C3-8389-6723BB89760D}" presName="matrix" presStyleCnt="0"/>
      <dgm:spPr/>
      <dgm:t>
        <a:bodyPr/>
        <a:lstStyle/>
        <a:p>
          <a:endParaRPr lang="en-US"/>
        </a:p>
      </dgm:t>
    </dgm:pt>
    <dgm:pt modelId="{F5A78E47-425B-4441-9CCF-475E2CA9397B}" type="pres">
      <dgm:prSet presAssocID="{95BCE526-9466-46C3-8389-6723BB89760D}" presName="tile1" presStyleLbl="node1" presStyleIdx="0" presStyleCnt="4"/>
      <dgm:spPr/>
      <dgm:t>
        <a:bodyPr/>
        <a:lstStyle/>
        <a:p>
          <a:endParaRPr lang="en-US"/>
        </a:p>
      </dgm:t>
    </dgm:pt>
    <dgm:pt modelId="{2DCF852A-E503-4389-89F9-23FC342D3760}" type="pres">
      <dgm:prSet presAssocID="{95BCE526-9466-46C3-8389-6723BB89760D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7E8281-68B6-41FE-A59D-42D1088597BB}" type="pres">
      <dgm:prSet presAssocID="{95BCE526-9466-46C3-8389-6723BB89760D}" presName="tile2" presStyleLbl="node1" presStyleIdx="1" presStyleCnt="4" custLinFactNeighborX="1826" custLinFactNeighborY="-1756"/>
      <dgm:spPr/>
      <dgm:t>
        <a:bodyPr/>
        <a:lstStyle/>
        <a:p>
          <a:endParaRPr lang="en-US"/>
        </a:p>
      </dgm:t>
    </dgm:pt>
    <dgm:pt modelId="{F41031DD-3C38-4DA4-862B-08A3DAA9A34C}" type="pres">
      <dgm:prSet presAssocID="{95BCE526-9466-46C3-8389-6723BB89760D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CE632C-DF47-464D-B0A2-B6EDB9B8C816}" type="pres">
      <dgm:prSet presAssocID="{95BCE526-9466-46C3-8389-6723BB89760D}" presName="tile3" presStyleLbl="node1" presStyleIdx="2" presStyleCnt="4"/>
      <dgm:spPr/>
      <dgm:t>
        <a:bodyPr/>
        <a:lstStyle/>
        <a:p>
          <a:endParaRPr lang="en-US"/>
        </a:p>
      </dgm:t>
    </dgm:pt>
    <dgm:pt modelId="{8A408BEE-6CD6-463B-8E44-241640786BA2}" type="pres">
      <dgm:prSet presAssocID="{95BCE526-9466-46C3-8389-6723BB89760D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5CED340-1F87-49BD-BFB3-0FFCDCB0E4F8}" type="pres">
      <dgm:prSet presAssocID="{95BCE526-9466-46C3-8389-6723BB89760D}" presName="tile4" presStyleLbl="node1" presStyleIdx="3" presStyleCnt="4"/>
      <dgm:spPr/>
      <dgm:t>
        <a:bodyPr/>
        <a:lstStyle/>
        <a:p>
          <a:endParaRPr lang="en-US"/>
        </a:p>
      </dgm:t>
    </dgm:pt>
    <dgm:pt modelId="{0F22446F-FCD9-4581-AD72-6615CD94F329}" type="pres">
      <dgm:prSet presAssocID="{95BCE526-9466-46C3-8389-6723BB89760D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82926D-335B-4970-BBB5-3F6D09842286}" type="pres">
      <dgm:prSet presAssocID="{95BCE526-9466-46C3-8389-6723BB89760D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FA7DEF88-9C55-40E7-893B-1E61962E7A1C}" type="presOf" srcId="{11C99B3F-8AF1-4CD0-9B8C-630FA03ED380}" destId="{F5A78E47-425B-4441-9CCF-475E2CA9397B}" srcOrd="0" destOrd="0" presId="urn:microsoft.com/office/officeart/2005/8/layout/matrix1"/>
    <dgm:cxn modelId="{4A3CBD49-DD30-4765-B8BB-C086062E2EBB}" srcId="{95BCE526-9466-46C3-8389-6723BB89760D}" destId="{30071083-5532-4F42-ADB0-1C1BE1A2FF9B}" srcOrd="2" destOrd="0" parTransId="{E3334604-904E-4E6B-8D7A-A91CDCE5E999}" sibTransId="{8BECCA92-A66C-481D-A41B-12C2ED28055C}"/>
    <dgm:cxn modelId="{1E0CED5F-BB4F-41FA-97A1-D41FD197A448}" type="presOf" srcId="{E8FC4254-3577-4595-9221-A914A97C8F01}" destId="{C282926D-335B-4970-BBB5-3F6D09842286}" srcOrd="0" destOrd="0" presId="urn:microsoft.com/office/officeart/2005/8/layout/matrix1"/>
    <dgm:cxn modelId="{D3F0D77B-495A-487D-8E1B-162A4862A17C}" srcId="{E8FC4254-3577-4595-9221-A914A97C8F01}" destId="{4DA8A22B-3EE4-4F77-9294-8702DB4EB84E}" srcOrd="3" destOrd="0" parTransId="{AD112C42-0CC0-49D9-BBEB-8B713E1F685C}" sibTransId="{5E817E49-3E15-4089-BA96-3B9D15C3BA5D}"/>
    <dgm:cxn modelId="{503577BE-884B-4A8C-ABB0-803C8B389883}" srcId="{95BCE526-9466-46C3-8389-6723BB89760D}" destId="{16091A18-AE30-4A5F-9F80-E3F199C7628D}" srcOrd="4" destOrd="0" parTransId="{D0A17742-709D-4A51-A8E4-5C5409CBD5F9}" sibTransId="{678D711C-F30F-42D3-AF87-05B4F3155423}"/>
    <dgm:cxn modelId="{6DBDAB78-9BA9-4A52-AEC1-0B5B01134A53}" srcId="{95BCE526-9466-46C3-8389-6723BB89760D}" destId="{056CAD60-9B52-439B-AFF0-3FA9E68843D6}" srcOrd="3" destOrd="0" parTransId="{F17D008C-14C4-471C-B0F1-8157E6CB2C99}" sibTransId="{78C51D9A-F118-4A51-BE4C-59CF7466983E}"/>
    <dgm:cxn modelId="{17002797-F71D-41A1-9D23-E43B1745441E}" type="presOf" srcId="{4DA8A22B-3EE4-4F77-9294-8702DB4EB84E}" destId="{0F22446F-FCD9-4581-AD72-6615CD94F329}" srcOrd="1" destOrd="0" presId="urn:microsoft.com/office/officeart/2005/8/layout/matrix1"/>
    <dgm:cxn modelId="{6482C503-F8C7-41F0-966A-08EB0FC7152F}" srcId="{E8FC4254-3577-4595-9221-A914A97C8F01}" destId="{103AD14D-68A7-459C-8B42-524AFE3CA36D}" srcOrd="2" destOrd="0" parTransId="{5F1BC7D2-813E-44FA-90C5-80CD1577182A}" sibTransId="{6F88B81C-8F53-4A6A-8A0C-9E6A914AB398}"/>
    <dgm:cxn modelId="{3B221464-1049-4100-B920-0217D712F77A}" type="presOf" srcId="{11C99B3F-8AF1-4CD0-9B8C-630FA03ED380}" destId="{2DCF852A-E503-4389-89F9-23FC342D3760}" srcOrd="1" destOrd="0" presId="urn:microsoft.com/office/officeart/2005/8/layout/matrix1"/>
    <dgm:cxn modelId="{836A2424-02F4-4889-83EF-2E760F82C192}" type="presOf" srcId="{103AD14D-68A7-459C-8B42-524AFE3CA36D}" destId="{8A408BEE-6CD6-463B-8E44-241640786BA2}" srcOrd="1" destOrd="0" presId="urn:microsoft.com/office/officeart/2005/8/layout/matrix1"/>
    <dgm:cxn modelId="{FE386B16-0A3D-4683-A7DF-D282869169FB}" type="presOf" srcId="{95BCE526-9466-46C3-8389-6723BB89760D}" destId="{277C76F5-6EBE-4716-8C73-1ADAA14B138E}" srcOrd="0" destOrd="0" presId="urn:microsoft.com/office/officeart/2005/8/layout/matrix1"/>
    <dgm:cxn modelId="{0514EE45-E6E2-426C-9D6A-39BC8151475E}" srcId="{E8FC4254-3577-4595-9221-A914A97C8F01}" destId="{BA3EC9DE-5ABF-443F-94E7-5C881EA2454C}" srcOrd="1" destOrd="0" parTransId="{E9C74D4B-F2C4-4DF8-B4D4-ED1D2CE23F35}" sibTransId="{34BA135F-CB34-4598-B38F-219954386C06}"/>
    <dgm:cxn modelId="{3159D8E7-A58A-40F0-B0C1-4ABBE95293D0}" type="presOf" srcId="{4DA8A22B-3EE4-4F77-9294-8702DB4EB84E}" destId="{B5CED340-1F87-49BD-BFB3-0FFCDCB0E4F8}" srcOrd="0" destOrd="0" presId="urn:microsoft.com/office/officeart/2005/8/layout/matrix1"/>
    <dgm:cxn modelId="{5BBAD8C1-A5D6-4D5A-BB03-6309A6654F46}" srcId="{95BCE526-9466-46C3-8389-6723BB89760D}" destId="{1758ECA6-FE9F-44AA-8828-691DE6FC3E18}" srcOrd="8" destOrd="0" parTransId="{D25B6850-F029-4CA2-A5FF-4F4215CB6C5F}" sibTransId="{B47DE1A5-E8E4-4797-8E02-FA827BD70EB1}"/>
    <dgm:cxn modelId="{4B4AC23E-DBFB-473D-BF39-04374963C254}" srcId="{95BCE526-9466-46C3-8389-6723BB89760D}" destId="{4F04B0B5-336A-40A5-BE04-968B23ABA429}" srcOrd="6" destOrd="0" parTransId="{7B70A462-B072-458F-BFB4-356C85F03655}" sibTransId="{E40F8B85-5F7A-46B6-8AB4-0224A1420118}"/>
    <dgm:cxn modelId="{CCF7F925-FE97-4243-9F48-6812721E34FE}" srcId="{95BCE526-9466-46C3-8389-6723BB89760D}" destId="{997E7D53-FC02-47BD-AD39-1789D138BDCA}" srcOrd="1" destOrd="0" parTransId="{95B4B651-A75E-4B2E-858A-DA1BC19F607C}" sibTransId="{A34A7154-2773-48E6-8372-60D3728ECD68}"/>
    <dgm:cxn modelId="{99EF0D76-BF34-4CAD-A8F2-CC5E162379B7}" srcId="{E8FC4254-3577-4595-9221-A914A97C8F01}" destId="{11C99B3F-8AF1-4CD0-9B8C-630FA03ED380}" srcOrd="0" destOrd="0" parTransId="{7FC8591D-4367-40A9-89AD-7E707315F270}" sibTransId="{07C56894-D2B8-408D-935C-1F2147D1A487}"/>
    <dgm:cxn modelId="{C8839401-108A-4D1F-8585-FC562CCDC575}" srcId="{95BCE526-9466-46C3-8389-6723BB89760D}" destId="{E8FC4254-3577-4595-9221-A914A97C8F01}" srcOrd="0" destOrd="0" parTransId="{9B3073A4-8C54-410C-87FD-C597E630D9CF}" sibTransId="{D3E04488-883C-44CE-B053-6C554FA76A44}"/>
    <dgm:cxn modelId="{C78B9198-B37D-449B-927C-A6DC7B1799A5}" type="presOf" srcId="{BA3EC9DE-5ABF-443F-94E7-5C881EA2454C}" destId="{3A7E8281-68B6-41FE-A59D-42D1088597BB}" srcOrd="0" destOrd="0" presId="urn:microsoft.com/office/officeart/2005/8/layout/matrix1"/>
    <dgm:cxn modelId="{73BB24D0-DB91-4B28-8EED-F52885492227}" srcId="{95BCE526-9466-46C3-8389-6723BB89760D}" destId="{1C206ECF-F5F1-459F-A0B0-3A2CBED0BF6B}" srcOrd="7" destOrd="0" parTransId="{A5779505-761C-4338-AA68-1F385C642B98}" sibTransId="{4B0233AB-084A-4B0A-9AF0-92F8CADCC673}"/>
    <dgm:cxn modelId="{59D58C65-6965-4022-A695-4CF8585AE69B}" type="presOf" srcId="{BA3EC9DE-5ABF-443F-94E7-5C881EA2454C}" destId="{F41031DD-3C38-4DA4-862B-08A3DAA9A34C}" srcOrd="1" destOrd="0" presId="urn:microsoft.com/office/officeart/2005/8/layout/matrix1"/>
    <dgm:cxn modelId="{266C1E5F-483A-49B4-9D43-01F0A9679160}" type="presOf" srcId="{103AD14D-68A7-459C-8B42-524AFE3CA36D}" destId="{83CE632C-DF47-464D-B0A2-B6EDB9B8C816}" srcOrd="0" destOrd="0" presId="urn:microsoft.com/office/officeart/2005/8/layout/matrix1"/>
    <dgm:cxn modelId="{B843B9E6-C61F-4C72-B266-C65085DAD803}" srcId="{95BCE526-9466-46C3-8389-6723BB89760D}" destId="{28F005DA-BDC8-4561-AF4B-CF6E43037FB6}" srcOrd="5" destOrd="0" parTransId="{EB96DF14-DFDF-4060-956A-D351A14FECD7}" sibTransId="{21D11ACE-B117-4884-B8B3-F4E54F77A29B}"/>
    <dgm:cxn modelId="{7BFFCD95-DF00-4300-804C-15CEA030E995}" type="presParOf" srcId="{277C76F5-6EBE-4716-8C73-1ADAA14B138E}" destId="{48713795-BA7C-4992-B745-8E929299E026}" srcOrd="0" destOrd="0" presId="urn:microsoft.com/office/officeart/2005/8/layout/matrix1"/>
    <dgm:cxn modelId="{EA80A0DC-62AD-46FE-A060-FBE34BB0D46C}" type="presParOf" srcId="{48713795-BA7C-4992-B745-8E929299E026}" destId="{F5A78E47-425B-4441-9CCF-475E2CA9397B}" srcOrd="0" destOrd="0" presId="urn:microsoft.com/office/officeart/2005/8/layout/matrix1"/>
    <dgm:cxn modelId="{FC5E053C-0387-493A-9941-CB98C74380AB}" type="presParOf" srcId="{48713795-BA7C-4992-B745-8E929299E026}" destId="{2DCF852A-E503-4389-89F9-23FC342D3760}" srcOrd="1" destOrd="0" presId="urn:microsoft.com/office/officeart/2005/8/layout/matrix1"/>
    <dgm:cxn modelId="{03607DA2-6CBF-4988-AA63-72E7AB97A865}" type="presParOf" srcId="{48713795-BA7C-4992-B745-8E929299E026}" destId="{3A7E8281-68B6-41FE-A59D-42D1088597BB}" srcOrd="2" destOrd="0" presId="urn:microsoft.com/office/officeart/2005/8/layout/matrix1"/>
    <dgm:cxn modelId="{B2DBAB91-54D7-441F-9015-9C8B35E12602}" type="presParOf" srcId="{48713795-BA7C-4992-B745-8E929299E026}" destId="{F41031DD-3C38-4DA4-862B-08A3DAA9A34C}" srcOrd="3" destOrd="0" presId="urn:microsoft.com/office/officeart/2005/8/layout/matrix1"/>
    <dgm:cxn modelId="{34729EC4-B9A1-4FFE-8FD1-493383EC5D25}" type="presParOf" srcId="{48713795-BA7C-4992-B745-8E929299E026}" destId="{83CE632C-DF47-464D-B0A2-B6EDB9B8C816}" srcOrd="4" destOrd="0" presId="urn:microsoft.com/office/officeart/2005/8/layout/matrix1"/>
    <dgm:cxn modelId="{FE766D91-99F3-4A0C-9198-1FF194029061}" type="presParOf" srcId="{48713795-BA7C-4992-B745-8E929299E026}" destId="{8A408BEE-6CD6-463B-8E44-241640786BA2}" srcOrd="5" destOrd="0" presId="urn:microsoft.com/office/officeart/2005/8/layout/matrix1"/>
    <dgm:cxn modelId="{151A5013-9BB3-4B9D-A418-8A7A543D1967}" type="presParOf" srcId="{48713795-BA7C-4992-B745-8E929299E026}" destId="{B5CED340-1F87-49BD-BFB3-0FFCDCB0E4F8}" srcOrd="6" destOrd="0" presId="urn:microsoft.com/office/officeart/2005/8/layout/matrix1"/>
    <dgm:cxn modelId="{16CDB12C-619E-47C7-9370-9CF0203DE612}" type="presParOf" srcId="{48713795-BA7C-4992-B745-8E929299E026}" destId="{0F22446F-FCD9-4581-AD72-6615CD94F329}" srcOrd="7" destOrd="0" presId="urn:microsoft.com/office/officeart/2005/8/layout/matrix1"/>
    <dgm:cxn modelId="{91B4B5DA-D9A2-474D-B877-3B446D903D70}" type="presParOf" srcId="{277C76F5-6EBE-4716-8C73-1ADAA14B138E}" destId="{C282926D-335B-4970-BBB5-3F6D09842286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5A78E47-425B-4441-9CCF-475E2CA9397B}">
      <dsp:nvSpPr>
        <dsp:cNvPr id="0" name=""/>
        <dsp:cNvSpPr/>
      </dsp:nvSpPr>
      <dsp:spPr>
        <a:xfrm rot="16200000">
          <a:off x="653400" y="-653400"/>
          <a:ext cx="2169825" cy="3476625"/>
        </a:xfrm>
        <a:prstGeom prst="round1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Authors: </a:t>
          </a:r>
        </a:p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Eliot R. Long, </a:t>
          </a:r>
        </a:p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Victor S. </a:t>
          </a:r>
          <a:r>
            <a:rPr lang="en-US" sz="1900" kern="1200" dirty="0" err="1" smtClean="0"/>
            <a:t>Artese</a:t>
          </a:r>
          <a:r>
            <a:rPr lang="en-US" sz="1900" kern="1200" dirty="0" smtClean="0"/>
            <a:t>, </a:t>
          </a:r>
        </a:p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Winifred L. </a:t>
          </a:r>
          <a:r>
            <a:rPr lang="en-US" sz="1900" kern="1200" dirty="0" err="1" smtClean="0"/>
            <a:t>Clonts</a:t>
          </a:r>
          <a:endParaRPr lang="en-US" sz="1900" kern="1200" dirty="0"/>
        </a:p>
      </dsp:txBody>
      <dsp:txXfrm rot="16200000">
        <a:off x="924628" y="-924628"/>
        <a:ext cx="1627368" cy="3476625"/>
      </dsp:txXfrm>
    </dsp:sp>
    <dsp:sp modelId="{3A7E8281-68B6-41FE-A59D-42D1088597BB}">
      <dsp:nvSpPr>
        <dsp:cNvPr id="0" name=""/>
        <dsp:cNvSpPr/>
      </dsp:nvSpPr>
      <dsp:spPr>
        <a:xfrm>
          <a:off x="3476625" y="0"/>
          <a:ext cx="3476625" cy="2169825"/>
        </a:xfrm>
        <a:prstGeom prst="round1Rect">
          <a:avLst/>
        </a:prstGeom>
        <a:gradFill rotWithShape="0">
          <a:gsLst>
            <a:gs pos="0">
              <a:schemeClr val="accent5">
                <a:hueOff val="1714279"/>
                <a:satOff val="3916"/>
                <a:lumOff val="-10850"/>
                <a:alphaOff val="0"/>
                <a:shade val="51000"/>
                <a:satMod val="130000"/>
              </a:schemeClr>
            </a:gs>
            <a:gs pos="80000">
              <a:schemeClr val="accent5">
                <a:hueOff val="1714279"/>
                <a:satOff val="3916"/>
                <a:lumOff val="-10850"/>
                <a:alphaOff val="0"/>
                <a:shade val="93000"/>
                <a:satMod val="130000"/>
              </a:schemeClr>
            </a:gs>
            <a:gs pos="100000">
              <a:schemeClr val="accent5">
                <a:hueOff val="1714279"/>
                <a:satOff val="3916"/>
                <a:lumOff val="-1085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Publisher: 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err="1" smtClean="0"/>
            <a:t>Wonderlic</a:t>
          </a:r>
          <a:r>
            <a:rPr lang="en-US" sz="1900" kern="1200" dirty="0" smtClean="0"/>
            <a:t> Inc. </a:t>
          </a:r>
          <a:endParaRPr lang="en-US" sz="1900" kern="1200" dirty="0"/>
        </a:p>
      </dsp:txBody>
      <dsp:txXfrm>
        <a:off x="3476625" y="0"/>
        <a:ext cx="3476625" cy="1627368"/>
      </dsp:txXfrm>
    </dsp:sp>
    <dsp:sp modelId="{83CE632C-DF47-464D-B0A2-B6EDB9B8C816}">
      <dsp:nvSpPr>
        <dsp:cNvPr id="0" name=""/>
        <dsp:cNvSpPr/>
      </dsp:nvSpPr>
      <dsp:spPr>
        <a:xfrm rot="10800000">
          <a:off x="0" y="2169825"/>
          <a:ext cx="3476625" cy="2169825"/>
        </a:xfrm>
        <a:prstGeom prst="round1Rect">
          <a:avLst/>
        </a:prstGeom>
        <a:gradFill rotWithShape="0">
          <a:gsLst>
            <a:gs pos="0">
              <a:schemeClr val="accent5">
                <a:hueOff val="3428557"/>
                <a:satOff val="7832"/>
                <a:lumOff val="-21699"/>
                <a:alphaOff val="0"/>
                <a:shade val="51000"/>
                <a:satMod val="130000"/>
              </a:schemeClr>
            </a:gs>
            <a:gs pos="80000">
              <a:schemeClr val="accent5">
                <a:hueOff val="3428557"/>
                <a:satOff val="7832"/>
                <a:lumOff val="-21699"/>
                <a:alphaOff val="0"/>
                <a:shade val="93000"/>
                <a:satMod val="130000"/>
              </a:schemeClr>
            </a:gs>
            <a:gs pos="100000">
              <a:schemeClr val="accent5">
                <a:hueOff val="3428557"/>
                <a:satOff val="7832"/>
                <a:lumOff val="-2169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Date of Publication: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1999-2000</a:t>
          </a:r>
        </a:p>
      </dsp:txBody>
      <dsp:txXfrm rot="10800000">
        <a:off x="0" y="2712281"/>
        <a:ext cx="3476625" cy="1627368"/>
      </dsp:txXfrm>
    </dsp:sp>
    <dsp:sp modelId="{B5CED340-1F87-49BD-BFB3-0FFCDCB0E4F8}">
      <dsp:nvSpPr>
        <dsp:cNvPr id="0" name=""/>
        <dsp:cNvSpPr/>
      </dsp:nvSpPr>
      <dsp:spPr>
        <a:xfrm rot="5400000">
          <a:off x="4130025" y="1516424"/>
          <a:ext cx="2169825" cy="3476625"/>
        </a:xfrm>
        <a:prstGeom prst="round1Rect">
          <a:avLst/>
        </a:prstGeom>
        <a:gradFill rotWithShape="0">
          <a:gsLst>
            <a:gs pos="0">
              <a:schemeClr val="accent5">
                <a:hueOff val="5142836"/>
                <a:satOff val="11748"/>
                <a:lumOff val="-32549"/>
                <a:alphaOff val="0"/>
                <a:shade val="51000"/>
                <a:satMod val="130000"/>
              </a:schemeClr>
            </a:gs>
            <a:gs pos="80000">
              <a:schemeClr val="accent5">
                <a:hueOff val="5142836"/>
                <a:satOff val="11748"/>
                <a:lumOff val="-32549"/>
                <a:alphaOff val="0"/>
                <a:shade val="93000"/>
                <a:satMod val="130000"/>
              </a:schemeClr>
            </a:gs>
            <a:gs pos="100000">
              <a:schemeClr val="accent5">
                <a:hueOff val="5142836"/>
                <a:satOff val="11748"/>
                <a:lumOff val="-32549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Cost: Unavailable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Provided only to administrating organization</a:t>
          </a:r>
        </a:p>
      </dsp:txBody>
      <dsp:txXfrm rot="5400000">
        <a:off x="4401253" y="1787652"/>
        <a:ext cx="1627368" cy="3476625"/>
      </dsp:txXfrm>
    </dsp:sp>
    <dsp:sp modelId="{C282926D-335B-4970-BBB5-3F6D09842286}">
      <dsp:nvSpPr>
        <dsp:cNvPr id="0" name=""/>
        <dsp:cNvSpPr/>
      </dsp:nvSpPr>
      <dsp:spPr>
        <a:xfrm>
          <a:off x="2433637" y="1627368"/>
          <a:ext cx="2085975" cy="1084912"/>
        </a:xfrm>
        <a:prstGeom prst="roundRect">
          <a:avLst/>
        </a:prstGeom>
        <a:gradFill rotWithShape="0">
          <a:gsLst>
            <a:gs pos="0">
              <a:schemeClr val="accent5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err="1" smtClean="0"/>
            <a:t>Wonderlic</a:t>
          </a:r>
          <a:r>
            <a:rPr lang="en-US" sz="1900" b="1" kern="1200" dirty="0" smtClean="0"/>
            <a:t> Basic Skills Test</a:t>
          </a:r>
          <a:endParaRPr lang="en-US" sz="1900" b="1" kern="1200" dirty="0"/>
        </a:p>
      </dsp:txBody>
      <dsp:txXfrm>
        <a:off x="2433637" y="1627368"/>
        <a:ext cx="2085975" cy="10849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fld id="{A7059A8C-EAF9-4B4D-BC4C-DCC301F941A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41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41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1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141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Times New Roman" pitchFamily="18" charset="0"/>
              </a:defRPr>
            </a:lvl1pPr>
          </a:lstStyle>
          <a:p>
            <a:fld id="{C753A2F1-42DC-4EE5-B917-E83065B9204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</a:t>
            </a:r>
            <a:r>
              <a:rPr lang="en-US" baseline="0" dirty="0" smtClean="0"/>
              <a:t> warning signals of inconsistent patterns.  Determine if subject is suited for job they are applying for.  Test is appropriate for measuring what it is supposed to measure. 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9AB2C-1EC7-42F6-8FDD-EA9EE2C4195D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C9AB2C-1EC7-42F6-8FDD-EA9EE2C4195D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C138C7B-54C4-46B6-9369-382BDE8F86D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B261687-4240-4A36-8232-4A4DA4CC96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5753" y="257176"/>
            <a:ext cx="1592263" cy="6007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54202" y="257176"/>
            <a:ext cx="4629151" cy="6007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C160C89-ADDF-4A6B-B3BC-D2FE52928F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3AB1D57-121E-4982-83B1-0464544AB99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D550F8D-B59F-42C5-A303-03ABE0C2A7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24101" y="1520825"/>
            <a:ext cx="2874963" cy="4743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1465" y="1520825"/>
            <a:ext cx="2876551" cy="47434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1C16DB7-3AA2-4852-8AE4-8E032B84E7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B621162-A1F6-4CC5-96D7-FD4D8C7B1B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8025A52-8B7E-4641-9532-8F0D73E437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FDF1E8B-1B6A-470D-B1B3-5BDAF03B87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4493578-3494-4ED7-8F0A-ADEFCB7E30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76D9181-5533-4498-A3C2-609A7379FA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bar2"/>
          <p:cNvPicPr>
            <a:picLocks noChangeAspect="1" noChangeArrowheads="1"/>
          </p:cNvPicPr>
          <p:nvPr userDrawn="1"/>
        </p:nvPicPr>
        <p:blipFill>
          <a:blip r:embed="rId13" cstate="print"/>
          <a:srcRect r="17334"/>
          <a:stretch>
            <a:fillRect/>
          </a:stretch>
        </p:blipFill>
        <p:spPr bwMode="auto">
          <a:xfrm>
            <a:off x="152401" y="171450"/>
            <a:ext cx="2733675" cy="6503988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4202" y="257177"/>
            <a:ext cx="6361113" cy="1065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24102" y="1520825"/>
            <a:ext cx="5903913" cy="4743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3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910013" y="6340475"/>
            <a:ext cx="19050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 i="1"/>
            </a:lvl1pPr>
          </a:lstStyle>
          <a:p>
            <a:fld id="{439FB546-3CFF-4887-A1BE-EEA3EA58AF22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1" name="Picture 7" descr="top_logo"/>
          <p:cNvPicPr>
            <a:picLocks noChangeAspect="1" noChangeArrowheads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6496052" y="6207125"/>
            <a:ext cx="214312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 b="1">
          <a:solidFill>
            <a:srgbClr val="333399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 b="1">
          <a:solidFill>
            <a:srgbClr val="333399"/>
          </a:solidFill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3200" b="1">
          <a:solidFill>
            <a:srgbClr val="333399"/>
          </a:solidFill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3200" b="1">
          <a:solidFill>
            <a:srgbClr val="333399"/>
          </a:solidFill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3200" b="1">
          <a:solidFill>
            <a:srgbClr val="333399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333399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333399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333399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333399"/>
          </a:solidFill>
          <a:latin typeface="Tahoma" pitchFamily="34" charset="0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15000"/>
        </a:spcAft>
        <a:buClr>
          <a:srgbClr val="333399"/>
        </a:buClr>
        <a:buFont typeface="Wingdings 2" pitchFamily="18" charset="2"/>
        <a:buChar char="±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860425" indent="-285750" algn="l" rtl="0" fontAlgn="base">
        <a:spcBef>
          <a:spcPct val="20000"/>
        </a:spcBef>
        <a:spcAft>
          <a:spcPct val="15000"/>
        </a:spcAft>
        <a:buChar char="–"/>
        <a:defRPr sz="2000">
          <a:solidFill>
            <a:schemeClr val="tx1"/>
          </a:solidFill>
          <a:latin typeface="+mn-lt"/>
        </a:defRPr>
      </a:lvl2pPr>
      <a:lvl3pPr marL="1203325" indent="-228600" algn="l" rtl="0" fontAlgn="base">
        <a:spcBef>
          <a:spcPct val="20000"/>
        </a:spcBef>
        <a:spcAft>
          <a:spcPct val="15000"/>
        </a:spcAft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15000"/>
        </a:spcAft>
        <a:buChar char="–"/>
        <a:defRPr sz="14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1500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hyperlink" Target="http://www.skilltran.com/rhaj/chapter7.ht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JJCPc1BKl5A" TargetMode="Externa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3" Type="http://schemas.openxmlformats.org/officeDocument/2006/relationships/image" Target="../media/image16.jpeg"/><Relationship Id="rId7" Type="http://schemas.openxmlformats.org/officeDocument/2006/relationships/image" Target="../media/image13.jpeg"/><Relationship Id="rId12" Type="http://schemas.openxmlformats.org/officeDocument/2006/relationships/image" Target="../media/image24.jpe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3.jpeg"/><Relationship Id="rId5" Type="http://schemas.openxmlformats.org/officeDocument/2006/relationships/image" Target="../media/image18.jpeg"/><Relationship Id="rId10" Type="http://schemas.openxmlformats.org/officeDocument/2006/relationships/image" Target="../media/image22.jpeg"/><Relationship Id="rId4" Type="http://schemas.openxmlformats.org/officeDocument/2006/relationships/image" Target="../media/image17.jpeg"/><Relationship Id="rId9" Type="http://schemas.openxmlformats.org/officeDocument/2006/relationships/image" Target="../media/image2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491163" y="4057652"/>
            <a:ext cx="3402012" cy="1946275"/>
          </a:xfrm>
        </p:spPr>
        <p:txBody>
          <a:bodyPr/>
          <a:lstStyle/>
          <a:p>
            <a:pPr>
              <a:lnSpc>
                <a:spcPct val="110000"/>
              </a:lnSpc>
              <a:spcBef>
                <a:spcPct val="10000"/>
              </a:spcBef>
              <a:spcAft>
                <a:spcPct val="15000"/>
              </a:spcAft>
            </a:pPr>
            <a:r>
              <a:rPr lang="en-US" sz="2400" b="0" dirty="0" smtClean="0">
                <a:solidFill>
                  <a:schemeClr val="tx1"/>
                </a:solidFill>
              </a:rPr>
              <a:t>Kim Michaud </a:t>
            </a:r>
            <a:br>
              <a:rPr lang="en-US" sz="2400" b="0" dirty="0" smtClean="0">
                <a:solidFill>
                  <a:schemeClr val="tx1"/>
                </a:solidFill>
              </a:rPr>
            </a:br>
            <a:r>
              <a:rPr lang="en-US" sz="2400" b="0" dirty="0" err="1" smtClean="0">
                <a:solidFill>
                  <a:schemeClr val="tx1"/>
                </a:solidFill>
              </a:rPr>
              <a:t>Rachana</a:t>
            </a:r>
            <a:r>
              <a:rPr lang="en-US" sz="2400" b="0" dirty="0" smtClean="0">
                <a:solidFill>
                  <a:schemeClr val="tx1"/>
                </a:solidFill>
              </a:rPr>
              <a:t> </a:t>
            </a:r>
            <a:r>
              <a:rPr lang="en-US" sz="2400" b="0" dirty="0" err="1" smtClean="0">
                <a:solidFill>
                  <a:schemeClr val="tx1"/>
                </a:solidFill>
              </a:rPr>
              <a:t>Pandey</a:t>
            </a:r>
            <a:r>
              <a:rPr lang="en-US" sz="2400" b="0" dirty="0" smtClean="0">
                <a:solidFill>
                  <a:schemeClr val="tx1"/>
                </a:solidFill>
              </a:rPr>
              <a:t/>
            </a:r>
            <a:br>
              <a:rPr lang="en-US" sz="2400" b="0" dirty="0" smtClean="0">
                <a:solidFill>
                  <a:schemeClr val="tx1"/>
                </a:solidFill>
              </a:rPr>
            </a:br>
            <a:r>
              <a:rPr lang="en-US" sz="2400" b="0" dirty="0" smtClean="0">
                <a:solidFill>
                  <a:schemeClr val="tx1"/>
                </a:solidFill>
              </a:rPr>
              <a:t>Michael Matthews</a:t>
            </a:r>
            <a:br>
              <a:rPr lang="en-US" sz="2400" b="0" dirty="0" smtClean="0">
                <a:solidFill>
                  <a:schemeClr val="tx1"/>
                </a:solidFill>
              </a:rPr>
            </a:br>
            <a:r>
              <a:rPr lang="en-US" sz="2400" b="0" dirty="0" smtClean="0">
                <a:solidFill>
                  <a:schemeClr val="tx1"/>
                </a:solidFill>
              </a:rPr>
              <a:t>Robin Jackson</a:t>
            </a:r>
            <a:br>
              <a:rPr lang="en-US" sz="2400" b="0" dirty="0" smtClean="0">
                <a:solidFill>
                  <a:schemeClr val="tx1"/>
                </a:solidFill>
              </a:rPr>
            </a:br>
            <a:r>
              <a:rPr lang="en-US" sz="2400" b="0" dirty="0" smtClean="0">
                <a:solidFill>
                  <a:schemeClr val="tx1"/>
                </a:solidFill>
              </a:rPr>
              <a:t>Cristina Nazario</a:t>
            </a:r>
            <a:r>
              <a:rPr lang="en-US" sz="2400" b="0" dirty="0">
                <a:solidFill>
                  <a:schemeClr val="tx1"/>
                </a:solidFill>
              </a:rPr>
              <a:t/>
            </a:r>
            <a:br>
              <a:rPr lang="en-US" sz="2400" b="0" dirty="0">
                <a:solidFill>
                  <a:schemeClr val="tx1"/>
                </a:solidFill>
              </a:rPr>
            </a:br>
            <a:r>
              <a:rPr lang="en-US" sz="2000" b="0" dirty="0"/>
              <a:t/>
            </a:r>
            <a:br>
              <a:rPr lang="en-US" sz="2000" b="0" dirty="0"/>
            </a:br>
            <a:endParaRPr lang="en-US" sz="2000" b="0" dirty="0"/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1854202" y="2273301"/>
            <a:ext cx="6802439" cy="160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>
              <a:spcBef>
                <a:spcPct val="20000"/>
              </a:spcBef>
              <a:spcAft>
                <a:spcPct val="20000"/>
              </a:spcAft>
            </a:pPr>
            <a:endParaRPr lang="en-US" sz="3200" b="0">
              <a:solidFill>
                <a:srgbClr val="333399"/>
              </a:solidFill>
            </a:endParaRPr>
          </a:p>
        </p:txBody>
      </p:sp>
      <p:sp>
        <p:nvSpPr>
          <p:cNvPr id="20498" name="Rectangle 18"/>
          <p:cNvSpPr>
            <a:spLocks noChangeArrowheads="1"/>
          </p:cNvSpPr>
          <p:nvPr/>
        </p:nvSpPr>
        <p:spPr bwMode="auto">
          <a:xfrm>
            <a:off x="3443288" y="257175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00" name="Rectangle 20"/>
          <p:cNvSpPr>
            <a:spLocks noChangeArrowheads="1"/>
          </p:cNvSpPr>
          <p:nvPr/>
        </p:nvSpPr>
        <p:spPr bwMode="auto">
          <a:xfrm>
            <a:off x="3143251" y="2600325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01" name="Rectangle 21"/>
          <p:cNvSpPr>
            <a:spLocks noChangeArrowheads="1"/>
          </p:cNvSpPr>
          <p:nvPr/>
        </p:nvSpPr>
        <p:spPr bwMode="auto">
          <a:xfrm>
            <a:off x="-2008186" y="2193925"/>
            <a:ext cx="91440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02" name="Rectangle 22"/>
          <p:cNvSpPr>
            <a:spLocks noChangeArrowheads="1"/>
          </p:cNvSpPr>
          <p:nvPr/>
        </p:nvSpPr>
        <p:spPr bwMode="auto">
          <a:xfrm>
            <a:off x="-2008186" y="2193925"/>
            <a:ext cx="914400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grpSp>
        <p:nvGrpSpPr>
          <p:cNvPr id="20506" name="Group 26"/>
          <p:cNvGrpSpPr>
            <a:grpSpLocks/>
          </p:cNvGrpSpPr>
          <p:nvPr/>
        </p:nvGrpSpPr>
        <p:grpSpPr bwMode="auto">
          <a:xfrm>
            <a:off x="1758949" y="2193925"/>
            <a:ext cx="1608139" cy="2971800"/>
            <a:chOff x="0" y="0"/>
            <a:chExt cx="1013" cy="1872"/>
          </a:xfrm>
        </p:grpSpPr>
        <p:sp>
          <p:nvSpPr>
            <p:cNvPr id="20503" name="Rectangle 23"/>
            <p:cNvSpPr>
              <a:spLocks noChangeArrowheads="1"/>
            </p:cNvSpPr>
            <p:nvPr/>
          </p:nvSpPr>
          <p:spPr bwMode="auto">
            <a:xfrm>
              <a:off x="0" y="0"/>
              <a:ext cx="1013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504" name="Rectangle 24"/>
            <p:cNvSpPr>
              <a:spLocks noChangeArrowheads="1"/>
            </p:cNvSpPr>
            <p:nvPr/>
          </p:nvSpPr>
          <p:spPr bwMode="auto">
            <a:xfrm>
              <a:off x="0" y="0"/>
              <a:ext cx="1013" cy="18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r>
                <a:rPr lang="en-US" sz="2400" b="0">
                  <a:latin typeface="Times New Roman" pitchFamily="18" charset="0"/>
                </a:rPr>
                <a:t>  </a:t>
              </a:r>
              <a:r>
                <a:rPr lang="en-US" sz="16500" b="0">
                  <a:latin typeface="Times New Roman" pitchFamily="18" charset="0"/>
                </a:rPr>
                <a:t> </a:t>
              </a:r>
              <a:r>
                <a:rPr lang="en-US" sz="2400" b="0">
                  <a:latin typeface="Times New Roman" pitchFamily="18" charset="0"/>
                </a:rPr>
                <a:t>                                                                       </a:t>
              </a:r>
            </a:p>
          </p:txBody>
        </p:sp>
      </p:grpSp>
      <p:sp>
        <p:nvSpPr>
          <p:cNvPr id="20509" name="Rectangle 29"/>
          <p:cNvSpPr>
            <a:spLocks noChangeArrowheads="1"/>
          </p:cNvSpPr>
          <p:nvPr/>
        </p:nvSpPr>
        <p:spPr bwMode="auto">
          <a:xfrm>
            <a:off x="2324100" y="2239963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15" name="Rectangle 35"/>
          <p:cNvSpPr>
            <a:spLocks noChangeArrowheads="1"/>
          </p:cNvSpPr>
          <p:nvPr/>
        </p:nvSpPr>
        <p:spPr bwMode="auto">
          <a:xfrm>
            <a:off x="1436688" y="2817813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520" name="WordArt 40"/>
          <p:cNvSpPr>
            <a:spLocks noChangeAspect="1" noChangeArrowheads="1" noChangeShapeType="1"/>
          </p:cNvSpPr>
          <p:nvPr/>
        </p:nvSpPr>
        <p:spPr bwMode="auto">
          <a:xfrm>
            <a:off x="2457449" y="3859215"/>
            <a:ext cx="2736851" cy="5651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endParaRPr lang="en-US" sz="1000" kern="10" dirty="0">
              <a:ln w="9525">
                <a:solidFill>
                  <a:srgbClr val="000099"/>
                </a:solidFill>
                <a:round/>
                <a:headEnd/>
                <a:tailEnd/>
              </a:ln>
              <a:solidFill>
                <a:srgbClr val="000099"/>
              </a:solidFill>
              <a:effectLst>
                <a:outerShdw dist="45791" dir="2021404" algn="ctr" rotWithShape="0">
                  <a:srgbClr val="C0C0C0"/>
                </a:outerShdw>
              </a:effectLst>
              <a:latin typeface="Times New Roman"/>
              <a:cs typeface="Times New Roman"/>
            </a:endParaRPr>
          </a:p>
        </p:txBody>
      </p:sp>
      <p:pic>
        <p:nvPicPr>
          <p:cNvPr id="22" name="Picture 21" descr="wonderlic_logo_tagline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044700" y="1244681"/>
            <a:ext cx="6451600" cy="1854121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09C9C"/>
                </a:solidFill>
              </a:rPr>
              <a:t>About The Test</a:t>
            </a:r>
            <a:endParaRPr lang="en-US" dirty="0">
              <a:solidFill>
                <a:srgbClr val="309C9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5502" y="1520826"/>
            <a:ext cx="6311900" cy="4892675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Verbal:  50 Questions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General Educational Development (GED) level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Word Knowledge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Sentence Construction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Information Retrieval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Quantitative : 45 Questions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General Educational Development (GED) level</a:t>
            </a:r>
          </a:p>
          <a:p>
            <a:pPr lvl="1">
              <a:buFontTx/>
              <a:buChar char="-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Explicit Quantitative Skills</a:t>
            </a:r>
          </a:p>
          <a:p>
            <a:pPr lvl="1">
              <a:buFontTx/>
              <a:buChar char="-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Applied Quantitative Skills</a:t>
            </a:r>
          </a:p>
          <a:p>
            <a:pPr lvl="1">
              <a:buFontTx/>
              <a:buChar char="-"/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Interpretive Quantitative Skills</a:t>
            </a:r>
          </a:p>
          <a:p>
            <a:pPr lvl="1">
              <a:buFontTx/>
              <a:buChar char="-"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B1D57-121E-4982-83B1-0464544AB99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 spd="med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09C9C"/>
                </a:solidFill>
              </a:rPr>
              <a:t>About The Test</a:t>
            </a:r>
            <a:endParaRPr lang="en-US" dirty="0">
              <a:solidFill>
                <a:srgbClr val="309C9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Use one test or both as needed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Question Types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Multiple Choice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Increasing order of difficulty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Administration time: 20 min. per test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No calculators 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Two equivalent forms:  VS1, VS2 and QS-1 and QS-2</a:t>
            </a:r>
          </a:p>
          <a:p>
            <a:pPr>
              <a:buNone/>
            </a:pPr>
            <a:endParaRPr 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1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B1D57-121E-4982-83B1-0464544AB99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09C9C"/>
                </a:solidFill>
              </a:rPr>
              <a:t>Critical Evaluation</a:t>
            </a:r>
            <a:endParaRPr lang="en-US" dirty="0">
              <a:solidFill>
                <a:srgbClr val="309C9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Clean, clear, attractive design and presentation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Provides a range of appropriate scores for 900+ entry level jobs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Customizable job profiles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Appropriate for intended purpose and audience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B1D57-121E-4982-83B1-0464544AB99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 spd="med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09C9C"/>
                </a:solidFill>
              </a:rPr>
              <a:t>Administration and Scoring</a:t>
            </a:r>
            <a:endParaRPr lang="en-US" dirty="0">
              <a:solidFill>
                <a:srgbClr val="309C9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4102" y="1520825"/>
            <a:ext cx="6819900" cy="4743450"/>
          </a:xfrm>
        </p:spPr>
        <p:txBody>
          <a:bodyPr/>
          <a:lstStyle/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Easy administration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and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scoring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Paper and pencil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Individual or group administration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Fax in scoring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Online template scoring</a:t>
            </a:r>
          </a:p>
          <a:p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Online  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Individual or group administration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Online scoring</a:t>
            </a:r>
          </a:p>
          <a:p>
            <a:pPr lvl="1"/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Results in minutes</a:t>
            </a:r>
          </a:p>
          <a:p>
            <a:pPr>
              <a:buNone/>
            </a:pPr>
            <a:endParaRPr lang="en-US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B1D57-121E-4982-83B1-0464544AB993}" type="slidenum">
              <a:rPr lang="en-US" smtClean="0"/>
              <a:pPr/>
              <a:t>13</a:t>
            </a:fld>
            <a:endParaRPr lang="en-US"/>
          </a:p>
        </p:txBody>
      </p:sp>
      <p:pic>
        <p:nvPicPr>
          <p:cNvPr id="227330" name="Picture 2" descr="C:\Users\Cristina\AppData\Local\Microsoft\Windows\Temporary Internet Files\Content.IE5\HAYW2W6U\MC900338524[1].wmf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1755498" y="1921360"/>
            <a:ext cx="632105" cy="631342"/>
          </a:xfrm>
          <a:prstGeom prst="rect">
            <a:avLst/>
          </a:prstGeom>
          <a:noFill/>
        </p:spPr>
      </p:pic>
      <p:pic>
        <p:nvPicPr>
          <p:cNvPr id="227331" name="Picture 3" descr="C:\Program Files (x86)\Microsoft Office\MEDIA\CAGCAT10\j0292982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19885" y="3154172"/>
            <a:ext cx="591515" cy="583887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0900" y="987427"/>
            <a:ext cx="7772400" cy="1470025"/>
          </a:xfrm>
        </p:spPr>
        <p:txBody>
          <a:bodyPr/>
          <a:lstStyle/>
          <a:p>
            <a:r>
              <a:rPr lang="en-US" sz="4800" dirty="0" smtClean="0"/>
              <a:t>Critical Evaluation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84300" y="2654300"/>
            <a:ext cx="6400800" cy="1752600"/>
          </a:xfrm>
        </p:spPr>
        <p:txBody>
          <a:bodyPr/>
          <a:lstStyle/>
          <a:p>
            <a:r>
              <a:rPr lang="en-US" sz="3200" b="1" dirty="0" smtClean="0">
                <a:solidFill>
                  <a:srgbClr val="309C9C"/>
                </a:solidFill>
                <a:latin typeface="+mj-lt"/>
              </a:rPr>
              <a:t>Validity </a:t>
            </a:r>
          </a:p>
          <a:p>
            <a:r>
              <a:rPr lang="en-US" sz="3200" b="1" dirty="0" smtClean="0">
                <a:solidFill>
                  <a:srgbClr val="309C9C"/>
                </a:solidFill>
                <a:latin typeface="+mj-lt"/>
              </a:rPr>
              <a:t> Reliability </a:t>
            </a:r>
            <a:endParaRPr lang="en-US" sz="3200" b="1" dirty="0">
              <a:solidFill>
                <a:srgbClr val="309C9C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09C9C"/>
                </a:solidFill>
              </a:rPr>
              <a:t>Content Validity</a:t>
            </a:r>
            <a:endParaRPr lang="en-US" dirty="0">
              <a:solidFill>
                <a:srgbClr val="309C9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7702" y="1482725"/>
            <a:ext cx="5903913" cy="4743450"/>
          </a:xfrm>
        </p:spPr>
        <p:txBody>
          <a:bodyPr/>
          <a:lstStyle/>
          <a:p>
            <a:pPr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smtClean="0">
                <a:solidFill>
                  <a:srgbClr val="000066"/>
                </a:solidFill>
              </a:rPr>
              <a:t>Content  should represent what</a:t>
            </a:r>
          </a:p>
          <a:p>
            <a:pPr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smtClean="0">
                <a:solidFill>
                  <a:srgbClr val="000066"/>
                </a:solidFill>
              </a:rPr>
              <a:t>experts say it should for that </a:t>
            </a:r>
          </a:p>
          <a:p>
            <a:pPr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smtClean="0">
                <a:solidFill>
                  <a:srgbClr val="000066"/>
                </a:solidFill>
              </a:rPr>
              <a:t>particular domain</a:t>
            </a:r>
          </a:p>
          <a:p>
            <a:pPr lvl="1">
              <a:buNone/>
            </a:pPr>
            <a:endParaRPr lang="en-US" sz="2400" dirty="0" smtClean="0">
              <a:solidFill>
                <a:srgbClr val="000066"/>
              </a:solidFill>
            </a:endParaRPr>
          </a:p>
          <a:p>
            <a:pPr lvl="1">
              <a:buFont typeface="Wingdings" pitchFamily="2" charset="2"/>
              <a:buChar char="ü"/>
            </a:pPr>
            <a:r>
              <a:rPr lang="en-US" sz="2400" dirty="0" smtClean="0">
                <a:solidFill>
                  <a:srgbClr val="000066"/>
                </a:solidFill>
              </a:rPr>
              <a:t>WBST based  job related language and math skills published by the U.S. Dept. of Labor</a:t>
            </a:r>
          </a:p>
          <a:p>
            <a:pPr lvl="1">
              <a:buFont typeface="Wingdings" pitchFamily="2" charset="2"/>
              <a:buChar char="ü"/>
            </a:pPr>
            <a:r>
              <a:rPr lang="en-US" sz="2400" dirty="0" smtClean="0">
                <a:solidFill>
                  <a:srgbClr val="000066"/>
                </a:solidFill>
              </a:rPr>
              <a:t>Reviewers agree that it is sound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B1D57-121E-4982-83B1-0464544AB993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251906" name="Picture 2" descr="C:\Users\Cristina\AppData\Local\Microsoft\Windows\Temporary Internet Files\Content.IE5\K5LWLO58\MC900432645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47850" y="1581150"/>
            <a:ext cx="869950" cy="869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200" dirty="0" smtClean="0">
                <a:latin typeface="+mn-lt"/>
              </a:rPr>
              <a:t/>
            </a:r>
            <a:br>
              <a:rPr lang="en-US" sz="1200" dirty="0" smtClean="0">
                <a:latin typeface="+mn-lt"/>
              </a:rPr>
            </a:br>
            <a:r>
              <a:rPr lang="en-US" sz="1400" dirty="0" smtClean="0">
                <a:latin typeface="+mn-lt"/>
              </a:rPr>
              <a:t>EXAMPLE </a:t>
            </a:r>
            <a:br>
              <a:rPr lang="en-US" sz="1400" dirty="0" smtClean="0">
                <a:latin typeface="+mn-lt"/>
              </a:rPr>
            </a:br>
            <a:r>
              <a:rPr lang="en-US" sz="1400" dirty="0" smtClean="0">
                <a:latin typeface="+mn-lt"/>
              </a:rPr>
              <a:t>excerpted  </a:t>
            </a:r>
            <a:r>
              <a:rPr lang="en-US" sz="1400" i="1" dirty="0" smtClean="0">
                <a:latin typeface="+mn-lt"/>
              </a:rPr>
              <a:t>Revised Handbook for Analyzing Jobs</a:t>
            </a:r>
            <a:r>
              <a:rPr lang="en-US" sz="1400" dirty="0" smtClean="0">
                <a:latin typeface="+mn-lt"/>
              </a:rPr>
              <a:t> (</a:t>
            </a:r>
            <a:r>
              <a:rPr lang="en-US" sz="1400" i="1" dirty="0" smtClean="0">
                <a:latin typeface="+mn-lt"/>
              </a:rPr>
              <a:t>RHAJ</a:t>
            </a:r>
            <a:r>
              <a:rPr lang="en-US" sz="1400" dirty="0" smtClean="0">
                <a:latin typeface="+mn-lt"/>
              </a:rPr>
              <a:t>)</a:t>
            </a:r>
            <a:br>
              <a:rPr lang="en-US" sz="1400" dirty="0" smtClean="0">
                <a:latin typeface="+mn-lt"/>
              </a:rPr>
            </a:br>
            <a:r>
              <a:rPr lang="en-US" sz="1400" dirty="0" smtClean="0">
                <a:latin typeface="+mn-lt"/>
              </a:rPr>
              <a:t>U.S. Dept. of Labor 1991</a:t>
            </a:r>
            <a:br>
              <a:rPr lang="en-US" sz="1400" dirty="0" smtClean="0">
                <a:latin typeface="+mn-lt"/>
              </a:rPr>
            </a:br>
            <a:r>
              <a:rPr lang="en-US" sz="1400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  <a:hlinkClick r:id="rId2"/>
              </a:rPr>
              <a:t>http://www.skilltran.com/rhaj/chapter7.htm</a:t>
            </a:r>
            <a:endParaRPr lang="en-US" sz="1400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1600" b="1" dirty="0" smtClean="0"/>
              <a:t>	LANGUAGE DEVELOPMENT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	Level 2</a:t>
            </a:r>
          </a:p>
          <a:p>
            <a:pPr>
              <a:buNone/>
            </a:pPr>
            <a:r>
              <a:rPr lang="en-US" sz="1600" cap="all" dirty="0" smtClean="0"/>
              <a:t>	Reading:   </a:t>
            </a:r>
            <a:r>
              <a:rPr lang="en-US" sz="1600" dirty="0" smtClean="0"/>
              <a:t>Passive vocabulary of 5,000 - 6,000 words.  Read at rate of 190-215 words per minute.  Read adventure stories and comic books, looking up unfamiliar words in dictionary for meaning, spelling and pronunciation.  Read instructions for assembling model cars and airplanes.</a:t>
            </a:r>
          </a:p>
          <a:p>
            <a:pPr>
              <a:buNone/>
            </a:pPr>
            <a:r>
              <a:rPr lang="en-US" sz="1600" dirty="0" smtClean="0"/>
              <a:t>	</a:t>
            </a:r>
          </a:p>
          <a:p>
            <a:r>
              <a:rPr lang="en-US" sz="1600" b="1" dirty="0" smtClean="0"/>
              <a:t>MATHEMATICAL DEVELOPMENT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	Level </a:t>
            </a:r>
            <a:r>
              <a:rPr lang="en-US" sz="1600" dirty="0" smtClean="0"/>
              <a:t>1</a:t>
            </a:r>
            <a:endParaRPr lang="en-US" sz="1600" dirty="0" smtClean="0"/>
          </a:p>
          <a:p>
            <a:pPr>
              <a:buNone/>
            </a:pPr>
            <a:r>
              <a:rPr lang="en-US" sz="1600" dirty="0" smtClean="0"/>
              <a:t>	</a:t>
            </a:r>
            <a:r>
              <a:rPr lang="en-US" sz="1600" dirty="0" smtClean="0"/>
              <a:t>MATH:  </a:t>
            </a:r>
            <a:r>
              <a:rPr lang="en-US" sz="1600" dirty="0" smtClean="0"/>
              <a:t>Add </a:t>
            </a:r>
            <a:r>
              <a:rPr lang="en-US" sz="1600" dirty="0" smtClean="0"/>
              <a:t>and subtract two-digit numbers.</a:t>
            </a:r>
            <a:br>
              <a:rPr lang="en-US" sz="1600" dirty="0" smtClean="0"/>
            </a:br>
            <a:r>
              <a:rPr lang="en-US" sz="1600" dirty="0" smtClean="0"/>
              <a:t>Multiply and divide 10's and 100's by 2, 3, 4, 5.  Perform the four basic arithmetic operations with coins as part of a dollar.  Perform operations with units such as cup, pint, and quart; inch, foot and yard; and ounce and pound.</a:t>
            </a:r>
            <a:endParaRPr lang="en-US" sz="16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B1D57-121E-4982-83B1-0464544AB993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252931" name="Picture 3" descr="C:\Users\Cristina\AppData\Local\Microsoft\Windows\Temporary Internet Files\Content.IE5\36GK7X88\MC90024587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67916" y="1291387"/>
            <a:ext cx="886968" cy="897026"/>
          </a:xfrm>
          <a:prstGeom prst="rect">
            <a:avLst/>
          </a:prstGeom>
          <a:noFill/>
        </p:spPr>
      </p:pic>
      <p:pic>
        <p:nvPicPr>
          <p:cNvPr id="252932" name="Picture 4" descr="C:\Users\Cristina\AppData\Local\Microsoft\Windows\Temporary Internet Files\Content.IE5\02NF7NSP\MC900290682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62751" y="3425102"/>
            <a:ext cx="1063540" cy="8801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B1D57-121E-4982-83B1-0464544AB993}" type="slidenum">
              <a:rPr lang="en-US" smtClean="0"/>
              <a:pPr/>
              <a:t>17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222501" y="0"/>
          <a:ext cx="4559300" cy="6867769"/>
        </p:xfrm>
        <a:graphic>
          <a:graphicData uri="http://schemas.openxmlformats.org/presentationml/2006/ole">
            <p:oleObj spid="_x0000_s229378" name="Acrobat Document" r:id="rId3" imgW="5829233" imgH="7543800" progId="AcroExch.Document.7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09C9C"/>
                </a:solidFill>
              </a:rPr>
              <a:t>Normative Validity</a:t>
            </a:r>
            <a:endParaRPr lang="en-US" dirty="0">
              <a:solidFill>
                <a:srgbClr val="309C9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4102" y="1333500"/>
            <a:ext cx="5903913" cy="4930775"/>
          </a:xfrm>
        </p:spPr>
        <p:txBody>
          <a:bodyPr/>
          <a:lstStyle/>
          <a:p>
            <a:pPr marL="457200" lvl="1" indent="0"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None/>
            </a:pPr>
            <a:r>
              <a:rPr lang="en-US" dirty="0" smtClean="0">
                <a:solidFill>
                  <a:srgbClr val="000066"/>
                </a:solidFill>
              </a:rPr>
              <a:t>The test is appropriate for the population it is intended for without gender, cultural or content bias 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None/>
            </a:pPr>
            <a:endParaRPr lang="en-US" dirty="0" smtClean="0">
              <a:solidFill>
                <a:srgbClr val="000066"/>
              </a:solidFill>
            </a:endParaRPr>
          </a:p>
          <a:p>
            <a:pPr>
              <a:buFont typeface="Wingdings 2" pitchFamily="18" charset="2"/>
              <a:buChar char=""/>
            </a:pPr>
            <a:r>
              <a:rPr lang="en-US" dirty="0" smtClean="0">
                <a:solidFill>
                  <a:srgbClr val="000066"/>
                </a:solidFill>
              </a:rPr>
              <a:t>U.S. Dept. of Education reviewed and approved for language/math skills for postsecondary occupational training</a:t>
            </a:r>
          </a:p>
          <a:p>
            <a:pPr>
              <a:buFont typeface="Wingdings 2" pitchFamily="18" charset="2"/>
              <a:buChar char=""/>
            </a:pPr>
            <a:r>
              <a:rPr lang="en-US" dirty="0" smtClean="0">
                <a:solidFill>
                  <a:srgbClr val="000066"/>
                </a:solidFill>
              </a:rPr>
              <a:t>Expert reviewed for cultural sensitivity</a:t>
            </a:r>
          </a:p>
          <a:p>
            <a:pPr>
              <a:buFont typeface="Wingdings 2" pitchFamily="18" charset="2"/>
              <a:buChar char=""/>
            </a:pPr>
            <a:r>
              <a:rPr lang="en-US" dirty="0" smtClean="0">
                <a:solidFill>
                  <a:srgbClr val="000066"/>
                </a:solidFill>
              </a:rPr>
              <a:t>Differential item functioning analysis for gender, culture, content bias</a:t>
            </a:r>
          </a:p>
          <a:p>
            <a:pPr>
              <a:buFont typeface="Wingdings 2" pitchFamily="18" charset="2"/>
              <a:buChar char=""/>
            </a:pPr>
            <a:r>
              <a:rPr lang="en-US" dirty="0" smtClean="0">
                <a:solidFill>
                  <a:srgbClr val="000066"/>
                </a:solidFill>
              </a:rPr>
              <a:t>1 Reviewer wants more info re: students in school vs. adults at work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B1D57-121E-4982-83B1-0464544AB993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253956" name="Picture 4" descr="C:\Users\Cristina\AppData\Local\Microsoft\Windows\Temporary Internet Files\Content.IE5\K5LWLO58\MC900432645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84350" y="1390650"/>
            <a:ext cx="920750" cy="9207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09C9C"/>
                </a:solidFill>
              </a:rPr>
              <a:t>Construct Validity</a:t>
            </a:r>
            <a:endParaRPr lang="en-US" dirty="0">
              <a:solidFill>
                <a:srgbClr val="309C9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0500" y="1435100"/>
            <a:ext cx="6959600" cy="4714875"/>
          </a:xfrm>
        </p:spPr>
        <p:txBody>
          <a:bodyPr/>
          <a:lstStyle/>
          <a:p>
            <a:pPr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smtClean="0">
                <a:solidFill>
                  <a:srgbClr val="000066"/>
                </a:solidFill>
              </a:rPr>
              <a:t>The scales measure what they are supposed to measure</a:t>
            </a:r>
          </a:p>
          <a:p>
            <a:pPr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dirty="0" smtClean="0">
              <a:solidFill>
                <a:srgbClr val="000066"/>
              </a:solidFill>
            </a:endParaRPr>
          </a:p>
          <a:p>
            <a:pPr lvl="1" indent="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"/>
            </a:pPr>
            <a:r>
              <a:rPr lang="en-US" sz="2400" dirty="0" smtClean="0">
                <a:solidFill>
                  <a:srgbClr val="000066"/>
                </a:solidFill>
              </a:rPr>
              <a:t>Reviewer’s positives</a:t>
            </a:r>
          </a:p>
          <a:p>
            <a:pPr lvl="2" indent="-18288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P"/>
            </a:pPr>
            <a:r>
              <a:rPr lang="en-US" sz="2000" dirty="0" smtClean="0">
                <a:solidFill>
                  <a:srgbClr val="000066"/>
                </a:solidFill>
              </a:rPr>
              <a:t>Good grade-progression data</a:t>
            </a:r>
          </a:p>
          <a:p>
            <a:pPr lvl="2" indent="-182880" defTabSz="9144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P"/>
            </a:pPr>
            <a:r>
              <a:rPr lang="en-US" sz="2000" dirty="0" smtClean="0">
                <a:solidFill>
                  <a:srgbClr val="000066"/>
                </a:solidFill>
              </a:rPr>
              <a:t>Good discussion how item ordering minimized   		impact of speediness on score</a:t>
            </a:r>
          </a:p>
          <a:p>
            <a:pPr lvl="2" indent="-182880" defTabSz="91440">
              <a:spcBef>
                <a:spcPts val="0"/>
              </a:spcBef>
              <a:spcAft>
                <a:spcPts val="0"/>
              </a:spcAft>
              <a:buNone/>
            </a:pPr>
            <a:endParaRPr lang="en-US" sz="2000" dirty="0" smtClean="0">
              <a:solidFill>
                <a:srgbClr val="000066"/>
              </a:solidFill>
            </a:endParaRPr>
          </a:p>
          <a:p>
            <a:pPr lvl="1" indent="0">
              <a:spcBef>
                <a:spcPts val="0"/>
              </a:spcBef>
              <a:spcAft>
                <a:spcPts val="0"/>
              </a:spcAft>
              <a:buFont typeface="Wingdings 2" pitchFamily="18" charset="2"/>
              <a:buChar char=""/>
            </a:pPr>
            <a:r>
              <a:rPr lang="en-US" sz="2400" dirty="0" smtClean="0">
                <a:solidFill>
                  <a:srgbClr val="000066"/>
                </a:solidFill>
              </a:rPr>
              <a:t>Reviewer’s negatives</a:t>
            </a:r>
          </a:p>
          <a:p>
            <a:pPr lvl="2" indent="-182880" defTabSz="18288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0066"/>
                </a:solidFill>
              </a:rPr>
              <a:t>More evidence needed for test </a:t>
            </a:r>
            <a:r>
              <a:rPr lang="en-US" sz="2000" dirty="0" err="1" smtClean="0">
                <a:solidFill>
                  <a:srgbClr val="000066"/>
                </a:solidFill>
              </a:rPr>
              <a:t>wiseness</a:t>
            </a:r>
            <a:r>
              <a:rPr lang="en-US" sz="2000" dirty="0" smtClean="0">
                <a:solidFill>
                  <a:srgbClr val="000066"/>
                </a:solidFill>
              </a:rPr>
              <a:t>, 	     sensitivity coaching, and context dependence</a:t>
            </a:r>
          </a:p>
          <a:p>
            <a:pPr lvl="2" indent="-182880" defTabSz="182880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</a:pPr>
            <a:r>
              <a:rPr lang="en-US" sz="2000" dirty="0" smtClean="0">
                <a:solidFill>
                  <a:srgbClr val="000066"/>
                </a:solidFill>
              </a:rPr>
              <a:t>Demonstration that scales accurately represent 	         DOL scales</a:t>
            </a:r>
          </a:p>
          <a:p>
            <a:pPr lvl="2" indent="0">
              <a:spcBef>
                <a:spcPts val="0"/>
              </a:spcBef>
              <a:spcAft>
                <a:spcPts val="0"/>
              </a:spcAft>
              <a:buFontTx/>
              <a:buChar char="-"/>
            </a:pPr>
            <a:endParaRPr lang="en-US" sz="2000" dirty="0" smtClean="0"/>
          </a:p>
          <a:p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B1D57-121E-4982-83B1-0464544AB993}" type="slidenum">
              <a:rPr lang="en-US" smtClean="0"/>
              <a:pPr/>
              <a:t>19</a:t>
            </a:fld>
            <a:endParaRPr lang="en-US"/>
          </a:p>
        </p:txBody>
      </p:sp>
      <p:pic>
        <p:nvPicPr>
          <p:cNvPr id="254979" name="Picture 3" descr="C:\Users\Cristina\AppData\Local\Microsoft\Windows\Temporary Internet Files\Content.IE5\K5LWLO58\MC900432645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3050" y="1441450"/>
            <a:ext cx="730250" cy="730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663904-5B81-465B-99FD-3440C5CDDD4E}" type="slidenum">
              <a:rPr lang="en-US"/>
              <a:pPr/>
              <a:t>2</a:t>
            </a:fld>
            <a:endParaRPr lang="en-US"/>
          </a:p>
        </p:txBody>
      </p:sp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>
                <a:solidFill>
                  <a:srgbClr val="309C9C"/>
                </a:solidFill>
              </a:rPr>
              <a:t>General Information</a:t>
            </a:r>
            <a:endParaRPr lang="en-US" dirty="0">
              <a:solidFill>
                <a:srgbClr val="309C9C"/>
              </a:solidFill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1771649" y="1397001"/>
          <a:ext cx="6953251" cy="4339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09C9C"/>
                </a:solidFill>
              </a:rPr>
              <a:t>Reliability </a:t>
            </a:r>
            <a:endParaRPr lang="en-US" dirty="0">
              <a:solidFill>
                <a:srgbClr val="309C9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3700" y="1520825"/>
            <a:ext cx="6564315" cy="474345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   </a:t>
            </a:r>
            <a:r>
              <a:rPr lang="en-US" dirty="0" smtClean="0">
                <a:solidFill>
                  <a:srgbClr val="000066"/>
                </a:solidFill>
              </a:rPr>
              <a:t>The measurements reported are accurate</a:t>
            </a:r>
          </a:p>
          <a:p>
            <a:pPr lvl="1" algn="ctr">
              <a:buNone/>
            </a:pPr>
            <a:endParaRPr lang="en-US" sz="3200" dirty="0" smtClean="0">
              <a:solidFill>
                <a:srgbClr val="000066"/>
              </a:solidFill>
            </a:endParaRPr>
          </a:p>
          <a:p>
            <a:pPr lvl="1" algn="ctr"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Test-Retest</a:t>
            </a:r>
          </a:p>
          <a:p>
            <a:pPr lvl="1" algn="ctr">
              <a:buNone/>
            </a:pPr>
            <a:r>
              <a:rPr lang="en-US" sz="3600" dirty="0" smtClean="0">
                <a:solidFill>
                  <a:srgbClr val="000066"/>
                </a:solidFill>
              </a:rPr>
              <a:t>&amp;</a:t>
            </a:r>
          </a:p>
          <a:p>
            <a:pPr lvl="1" algn="ctr">
              <a:buNone/>
            </a:pPr>
            <a:r>
              <a:rPr lang="en-US" sz="3600" dirty="0" err="1" smtClean="0">
                <a:solidFill>
                  <a:srgbClr val="000066"/>
                </a:solidFill>
              </a:rPr>
              <a:t>Chronbach</a:t>
            </a:r>
            <a:r>
              <a:rPr lang="en-US" sz="3600" dirty="0" smtClean="0">
                <a:solidFill>
                  <a:srgbClr val="000066"/>
                </a:solidFill>
              </a:rPr>
              <a:t> alpha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B1D57-121E-4982-83B1-0464544AB993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256002" name="Picture 2" descr="C:\Users\Cristina\AppData\Local\Microsoft\Windows\Temporary Internet Files\Content.IE5\K5LWLO58\MC900432645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2550" y="1339850"/>
            <a:ext cx="755650" cy="7556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09C9C"/>
                </a:solidFill>
              </a:rPr>
              <a:t>Test-Retest</a:t>
            </a:r>
            <a:endParaRPr lang="en-US" dirty="0">
              <a:solidFill>
                <a:srgbClr val="309C9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1295400"/>
            <a:ext cx="6845300" cy="4968875"/>
          </a:xfrm>
        </p:spPr>
        <p:txBody>
          <a:bodyPr/>
          <a:lstStyle/>
          <a:p>
            <a:pPr>
              <a:buFontTx/>
              <a:buChar char="-"/>
            </a:pPr>
            <a:r>
              <a:rPr lang="en-US" sz="2000" dirty="0" smtClean="0">
                <a:solidFill>
                  <a:srgbClr val="000066"/>
                </a:solidFill>
              </a:rPr>
              <a:t>for both same and alternate forms on: (a) same day, (b)30 days, (c) after 30 days</a:t>
            </a:r>
          </a:p>
          <a:p>
            <a:pPr lvl="1">
              <a:buFontTx/>
              <a:buChar char="-"/>
            </a:pPr>
            <a:r>
              <a:rPr lang="en-US" sz="1600" dirty="0" smtClean="0">
                <a:solidFill>
                  <a:srgbClr val="000066"/>
                </a:solidFill>
              </a:rPr>
              <a:t>Results Reported: .83 - .93</a:t>
            </a:r>
          </a:p>
          <a:p>
            <a:pPr>
              <a:buFont typeface="Wingdings 2" pitchFamily="18" charset="2"/>
              <a:buChar char=""/>
            </a:pPr>
            <a:r>
              <a:rPr lang="en-US" sz="2000" dirty="0" smtClean="0">
                <a:solidFill>
                  <a:srgbClr val="000066"/>
                </a:solidFill>
              </a:rPr>
              <a:t>Reviewer’s positives: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rgbClr val="000066"/>
                </a:solidFill>
              </a:rPr>
              <a:t>Item Response Theory/computer feature which flags significantly different response pattern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solidFill>
                  <a:srgbClr val="000066"/>
                </a:solidFill>
              </a:rPr>
              <a:t>Item Response Theory enabled standard error of measurements to vary with score level</a:t>
            </a:r>
          </a:p>
          <a:p>
            <a:pPr>
              <a:buFont typeface="Wingdings 2" pitchFamily="18" charset="2"/>
              <a:buChar char=""/>
            </a:pPr>
            <a:r>
              <a:rPr lang="en-US" sz="2000" dirty="0" smtClean="0">
                <a:solidFill>
                  <a:srgbClr val="000066"/>
                </a:solidFill>
              </a:rPr>
              <a:t>Reviewer’s negatives: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rgbClr val="000066"/>
                </a:solidFill>
              </a:rPr>
              <a:t>Too many small item scales (11 to 12) with insufficient summary information re: how IRT impacted accuracy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rgbClr val="000066"/>
                </a:solidFill>
              </a:rPr>
              <a:t>No standard deviations or means described </a:t>
            </a:r>
          </a:p>
          <a:p>
            <a:pPr lvl="1">
              <a:buFont typeface="Wingdings" pitchFamily="2" charset="2"/>
              <a:buChar char="ü"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B1D57-121E-4982-83B1-0464544AB99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rgbClr val="309C9C"/>
                </a:solidFill>
              </a:rPr>
              <a:t>Chronbach</a:t>
            </a:r>
            <a:r>
              <a:rPr lang="en-US" dirty="0" smtClean="0">
                <a:solidFill>
                  <a:srgbClr val="309C9C"/>
                </a:solidFill>
              </a:rPr>
              <a:t> Alpha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dirty="0" smtClean="0"/>
              <a:t>Internal Consistency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6700" y="1520825"/>
            <a:ext cx="7289800" cy="4743450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solidFill>
                  <a:srgbClr val="000066"/>
                </a:solidFill>
              </a:rPr>
              <a:t>Results: .90 - .93 for Verbal /Quantitative, timed/untimed</a:t>
            </a:r>
          </a:p>
          <a:p>
            <a:pPr marL="0" lvl="1" indent="0">
              <a:spcBef>
                <a:spcPts val="0"/>
              </a:spcBef>
              <a:spcAft>
                <a:spcPts val="0"/>
              </a:spcAft>
              <a:buFont typeface="Wingdings"/>
              <a:buChar char="Ø"/>
            </a:pPr>
            <a:r>
              <a:rPr lang="en-US" dirty="0" smtClean="0">
                <a:solidFill>
                  <a:srgbClr val="000066"/>
                </a:solidFill>
              </a:rPr>
              <a:t>20 minutes appropriate time &amp; sufficient to measure the verbal and quantitative domains</a:t>
            </a:r>
          </a:p>
          <a:p>
            <a:pPr marL="0" lvl="1" indent="0">
              <a:spcBef>
                <a:spcPts val="0"/>
              </a:spcBef>
              <a:spcAft>
                <a:spcPts val="0"/>
              </a:spcAft>
              <a:buFont typeface="Wingdings"/>
              <a:buChar char="Ø"/>
            </a:pPr>
            <a:endParaRPr lang="en-US" dirty="0" smtClean="0">
              <a:solidFill>
                <a:srgbClr val="000066"/>
              </a:solidFill>
            </a:endParaRPr>
          </a:p>
          <a:p>
            <a:pPr>
              <a:buFont typeface="Wingdings 2" pitchFamily="18" charset="2"/>
              <a:buChar char="&lt;"/>
            </a:pPr>
            <a:r>
              <a:rPr lang="en-US" sz="2800" dirty="0" smtClean="0">
                <a:solidFill>
                  <a:srgbClr val="000066"/>
                </a:solidFill>
              </a:rPr>
              <a:t>Reviewer’s positives: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err="1" smtClean="0">
                <a:solidFill>
                  <a:srgbClr val="000066"/>
                </a:solidFill>
              </a:rPr>
              <a:t>Chronbach</a:t>
            </a:r>
            <a:r>
              <a:rPr lang="en-US" dirty="0" smtClean="0">
                <a:solidFill>
                  <a:srgbClr val="000066"/>
                </a:solidFill>
              </a:rPr>
              <a:t> alpha good choice for speed test</a:t>
            </a:r>
          </a:p>
          <a:p>
            <a:pPr>
              <a:buFont typeface="Wingdings 2" pitchFamily="18" charset="2"/>
              <a:buChar char="="/>
            </a:pPr>
            <a:r>
              <a:rPr lang="en-US" sz="2800" dirty="0" smtClean="0">
                <a:solidFill>
                  <a:srgbClr val="000066"/>
                </a:solidFill>
              </a:rPr>
              <a:t>Reviewer’s negatives: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rgbClr val="000066"/>
                </a:solidFill>
              </a:rPr>
              <a:t>No means and Standard deviations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solidFill>
                  <a:srgbClr val="000066"/>
                </a:solidFill>
              </a:rPr>
              <a:t>Insufficient summary accuracy information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B1D57-121E-4982-83B1-0464544AB993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36600" y="1050927"/>
            <a:ext cx="7772400" cy="1470025"/>
          </a:xfrm>
        </p:spPr>
        <p:txBody>
          <a:bodyPr/>
          <a:lstStyle/>
          <a:p>
            <a:r>
              <a:rPr lang="en-US" dirty="0" smtClean="0">
                <a:solidFill>
                  <a:srgbClr val="309C9C"/>
                </a:solidFill>
              </a:rPr>
              <a:t>Summary Evaluation</a:t>
            </a:r>
            <a:endParaRPr lang="en-US" dirty="0">
              <a:solidFill>
                <a:srgbClr val="309C9C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511300" y="2413000"/>
            <a:ext cx="6400800" cy="1752600"/>
          </a:xfrm>
        </p:spPr>
        <p:txBody>
          <a:bodyPr/>
          <a:lstStyle/>
          <a:p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Strengths</a:t>
            </a:r>
          </a:p>
          <a:p>
            <a:r>
              <a:rPr lang="en-US" sz="3200" dirty="0" smtClean="0">
                <a:solidFill>
                  <a:schemeClr val="accent6">
                    <a:lumMod val="50000"/>
                  </a:schemeClr>
                </a:solidFill>
              </a:rPr>
              <a:t>Weaknesses</a:t>
            </a:r>
            <a:endParaRPr lang="en-US" sz="32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B1D57-121E-4982-83B1-0464544AB993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309C9C"/>
                </a:solidFill>
              </a:rPr>
              <a:t>Strengths</a:t>
            </a:r>
            <a:endParaRPr lang="en-US" sz="3600" dirty="0">
              <a:solidFill>
                <a:srgbClr val="309C9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536700" y="1219200"/>
            <a:ext cx="7785100" cy="4906963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endParaRPr lang="en-US" sz="2400" dirty="0" smtClean="0"/>
          </a:p>
          <a:p>
            <a:pPr algn="ctr"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100" dirty="0" smtClean="0"/>
              <a:t>Gives warning signals of inconsistent patterns.</a:t>
            </a:r>
          </a:p>
          <a:p>
            <a:pPr>
              <a:buFont typeface="Wingdings" pitchFamily="2" charset="2"/>
              <a:buChar char="§"/>
            </a:pPr>
            <a:r>
              <a:rPr lang="en-US" sz="2100" dirty="0" smtClean="0"/>
              <a:t>Easy administration, brief test, flexibility in format administration and scoring.</a:t>
            </a:r>
          </a:p>
          <a:p>
            <a:pPr>
              <a:buFont typeface="Wingdings" pitchFamily="2" charset="2"/>
              <a:buChar char="§"/>
            </a:pPr>
            <a:r>
              <a:rPr lang="en-US" sz="2100" dirty="0" smtClean="0"/>
              <a:t>Provides accommodations for individuals with disabilities.</a:t>
            </a:r>
          </a:p>
          <a:p>
            <a:pPr>
              <a:buFont typeface="Wingdings" pitchFamily="2" charset="2"/>
              <a:buChar char="§"/>
            </a:pPr>
            <a:r>
              <a:rPr lang="en-US" sz="2100" dirty="0" smtClean="0"/>
              <a:t>Evaluates the verbal and quantitative skills often necessary for entry level jobs or programs. </a:t>
            </a:r>
          </a:p>
          <a:p>
            <a:pPr>
              <a:buFont typeface="Wingdings" pitchFamily="2" charset="2"/>
              <a:buChar char="§"/>
            </a:pPr>
            <a:endParaRPr lang="en-US" sz="2100" dirty="0" smtClean="0"/>
          </a:p>
          <a:p>
            <a:pPr>
              <a:buNone/>
            </a:pPr>
            <a:endParaRPr lang="en-US" sz="2400" dirty="0"/>
          </a:p>
        </p:txBody>
      </p:sp>
      <p:pic>
        <p:nvPicPr>
          <p:cNvPr id="7" name="Picture 6" descr="Strong Man Royalty Free Stock Vector Art Illustration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4900" y="1168400"/>
            <a:ext cx="2755900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solidFill>
                  <a:srgbClr val="309C9C"/>
                </a:solidFill>
              </a:rPr>
              <a:t>Weaknesses</a:t>
            </a:r>
            <a:endParaRPr lang="en-US" sz="3600" dirty="0">
              <a:solidFill>
                <a:srgbClr val="309C9C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485900" y="1219200"/>
            <a:ext cx="7200900" cy="5105400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pPr>
              <a:buFont typeface="Wingdings" pitchFamily="2" charset="2"/>
              <a:buChar char="§"/>
            </a:pPr>
            <a:r>
              <a:rPr lang="en-US" sz="2200" dirty="0" smtClean="0">
                <a:solidFill>
                  <a:srgbClr val="000066"/>
                </a:solidFill>
              </a:rPr>
              <a:t>The multiplicity of the scales too broad to be specific.  Scales do not demonstrate high levels of precision.</a:t>
            </a:r>
          </a:p>
          <a:p>
            <a:pPr>
              <a:buFont typeface="Wingdings" pitchFamily="2" charset="2"/>
              <a:buChar char="§"/>
            </a:pPr>
            <a:r>
              <a:rPr lang="en-US" sz="2200" dirty="0" smtClean="0">
                <a:solidFill>
                  <a:srgbClr val="000066"/>
                </a:solidFill>
              </a:rPr>
              <a:t>Not enough detail to determine if the reference group is representative in respects to the national populations of students in school and adult worker populations.</a:t>
            </a:r>
          </a:p>
          <a:p>
            <a:pPr>
              <a:buFont typeface="Wingdings" pitchFamily="2" charset="2"/>
              <a:buChar char="§"/>
            </a:pPr>
            <a:r>
              <a:rPr lang="en-US" sz="2200" dirty="0" smtClean="0">
                <a:solidFill>
                  <a:srgbClr val="000066"/>
                </a:solidFill>
              </a:rPr>
              <a:t>More information is needed in the manual to determine the accuracy of the scores.</a:t>
            </a:r>
          </a:p>
          <a:p>
            <a:pPr>
              <a:buFont typeface="Wingdings" pitchFamily="2" charset="2"/>
              <a:buChar char="§"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/>
          </a:p>
        </p:txBody>
      </p:sp>
      <p:pic>
        <p:nvPicPr>
          <p:cNvPr id="8" name="Picture 7" descr="anotherman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86200" y="1219200"/>
            <a:ext cx="1828800" cy="12994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National Football League</a:t>
            </a:r>
            <a:endParaRPr lang="en-US" dirty="0"/>
          </a:p>
        </p:txBody>
      </p:sp>
      <p:pic>
        <p:nvPicPr>
          <p:cNvPr id="5" name="Content Placeholder 4" descr="NF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7645403" y="2"/>
            <a:ext cx="1498599" cy="1243013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B1D57-121E-4982-83B1-0464544AB993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228356" name="Picture 4" descr="C:\Users\Cristina\AppData\Local\Microsoft\Windows\Temporary Internet Files\Content.IE5\B6LEBT5J\MC900437040[1]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89351" y="2184400"/>
            <a:ext cx="2432050" cy="2432050"/>
          </a:xfrm>
          <a:prstGeom prst="rect">
            <a:avLst/>
          </a:prstGeom>
          <a:noFill/>
        </p:spPr>
      </p:pic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B554CC-8CEB-4393-8E1A-A30858FAD4A8}" type="slidenum">
              <a:rPr lang="en-US"/>
              <a:pPr/>
              <a:t>27</a:t>
            </a:fld>
            <a:endParaRPr lang="en-US"/>
          </a:p>
        </p:txBody>
      </p:sp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>
          <a:xfrm>
            <a:off x="1708153" y="2463800"/>
            <a:ext cx="6361113" cy="1065213"/>
          </a:xfrm>
        </p:spPr>
        <p:txBody>
          <a:bodyPr/>
          <a:lstStyle/>
          <a:p>
            <a:r>
              <a:rPr lang="en-US" sz="7200" dirty="0"/>
              <a:t>Questions</a:t>
            </a:r>
          </a:p>
        </p:txBody>
      </p:sp>
      <p:pic>
        <p:nvPicPr>
          <p:cNvPr id="4" name="Picture 3" descr="subway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83493" y="677916"/>
            <a:ext cx="2340401" cy="680986"/>
          </a:xfrm>
          <a:prstGeom prst="rect">
            <a:avLst/>
          </a:prstGeom>
        </p:spPr>
      </p:pic>
      <p:pic>
        <p:nvPicPr>
          <p:cNvPr id="5" name="Picture 4" descr="fire departmen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71649" y="552450"/>
            <a:ext cx="1517651" cy="1517650"/>
          </a:xfrm>
          <a:prstGeom prst="rect">
            <a:avLst/>
          </a:prstGeom>
        </p:spPr>
      </p:pic>
      <p:pic>
        <p:nvPicPr>
          <p:cNvPr id="6" name="Picture 5" descr="electric compan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88113" y="4125915"/>
            <a:ext cx="1309688" cy="1309688"/>
          </a:xfrm>
          <a:prstGeom prst="rect">
            <a:avLst/>
          </a:prstGeom>
        </p:spPr>
      </p:pic>
      <p:pic>
        <p:nvPicPr>
          <p:cNvPr id="7" name="Picture 6" descr="IntermountainFarmersAssociationLogoThumbnail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81261" y="4678363"/>
            <a:ext cx="1049339" cy="1049338"/>
          </a:xfrm>
          <a:prstGeom prst="rect">
            <a:avLst/>
          </a:prstGeom>
        </p:spPr>
      </p:pic>
      <p:pic>
        <p:nvPicPr>
          <p:cNvPr id="8" name="Picture 7" descr="chevy.bmp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3818115" y="1316139"/>
            <a:ext cx="1436605" cy="817462"/>
          </a:xfrm>
          <a:prstGeom prst="rect">
            <a:avLst/>
          </a:prstGeom>
        </p:spPr>
      </p:pic>
      <p:pic>
        <p:nvPicPr>
          <p:cNvPr id="9" name="Content Placeholder 4" descr="NFL.jpg"/>
          <p:cNvPicPr>
            <a:picLocks noGrp="1" noChangeAspect="1"/>
          </p:cNvPicPr>
          <p:nvPr>
            <p:ph idx="1"/>
          </p:nvPr>
        </p:nvPicPr>
        <p:blipFill>
          <a:blip r:embed="rId7" cstate="print"/>
          <a:stretch>
            <a:fillRect/>
          </a:stretch>
        </p:blipFill>
        <p:spPr>
          <a:xfrm>
            <a:off x="7378703" y="1612902"/>
            <a:ext cx="1498599" cy="1243013"/>
          </a:xfrm>
        </p:spPr>
      </p:pic>
      <p:pic>
        <p:nvPicPr>
          <p:cNvPr id="10" name="Picture 9" descr="water company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099051" y="4362450"/>
            <a:ext cx="920749" cy="920748"/>
          </a:xfrm>
          <a:prstGeom prst="rect">
            <a:avLst/>
          </a:prstGeom>
        </p:spPr>
      </p:pic>
      <p:pic>
        <p:nvPicPr>
          <p:cNvPr id="262146" name="Picture 2" descr="http://t1.gstatic.com/images?q=tbn:ANd9GcSOzCPihmMNo4Y--ttx-KLSAxFP01UPDtj8642hebjEAsw7C4QI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627188" y="3533775"/>
            <a:ext cx="838200" cy="847725"/>
          </a:xfrm>
          <a:prstGeom prst="rect">
            <a:avLst/>
          </a:prstGeom>
          <a:noFill/>
        </p:spPr>
      </p:pic>
      <p:pic>
        <p:nvPicPr>
          <p:cNvPr id="262148" name="Picture 4" descr="http://t2.gstatic.com/images?q=tbn:ANd9GcR7o8mAkGupc6FxlTrA4vODVy0z99T0QByqFJKdBMYfJrSH2yV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418389" y="3475037"/>
            <a:ext cx="1087852" cy="855663"/>
          </a:xfrm>
          <a:prstGeom prst="rect">
            <a:avLst/>
          </a:prstGeom>
          <a:noFill/>
        </p:spPr>
      </p:pic>
      <p:sp>
        <p:nvSpPr>
          <p:cNvPr id="262150" name="AutoShape 6" descr="data:image/jpg;base64,/9j/4AAQSkZJRgABAQAAAQABAAD/2wBDAAkGBwgHBgkIBwgKCgkLDRYPDQwMDRsUFRAWIB0iIiAdHx8kKDQsJCYxJx8fLT0tMTU3Ojo6Iys/RD84QzQ5Ojf/2wBDAQoKCg0MDRoPDxo3JR8lNzc3Nzc3Nzc3Nzc3Nzc3Nzc3Nzc3Nzc3Nzc3Nzc3Nzc3Nzc3Nzc3Nzc3Nzc3Nzc3Nzf/wAARCACLALoDASIAAhEBAxEB/8QAHAABAAIDAQEBAAAAAAAAAAAAAAQGAQUHAgMI/8QARRAAAQMDAQIKCAMECAcAAAAAAQIDBAAFEQYSIQcTFTFBVGFzsdEUIjQ1UXGToxaBoTKRksEjJTNCUmJyohckQ0RFVfD/xAAZAQEAAwEBAAAAAAAAAAAAAAAAAQIEAwX/xAAmEQADAAICAgEEAgMAAAAAAAAAAQIDEQQhEjFBFCIjMoGhE1Fh/9oADAMBAAIRAxEAPwDr8CFFXCjkxmCS0jJ4pP8Ah+VSOT4nVY/0k+VLb7DG7lHhUqgIvJ8Tqsf6SfKnJ8Tqsf6SfKpVKAi8nxOqx/pJ8qcnxOqx/pJ8qlUoCLyfE6rH+knypyfE6rH+knyqVSgIvJ8Tqsf6SfKnJ8Tqsf6SfKpVKAi8nxOqx/pJ8qcnxOqx/pJ8qlUoCLyfE6rH+knypyfE6rH+knyqVSgIvJ8Tqsf6SfKnJ8Tqsf6SfKpVKAi8nxOqx/pJ8qcnxOqx/pJ8qlUoCLyfE6rH+knypyfE6rH+knyqVSgIvJ8Tqsf6SfKnJ8Tqsf6SfKpVKAiegRR/2rH0k+VU24tMi4SRxbf9sv8AuD4nsq+GqHcveMrvl+JoC5232GN3KPCpVRbb7DG7lHhUqgFKUoBSlKAUpSgFKUoBSlKAUpSgFKUoBSlKAUpSgFKUoDBqh3L3jK75fiavhqh3L3jK75fiaAudt9hjdyjwqVUW3ewRu5R4VIJA6R+dAeqV4z8v302vl++gPdYzWM7sjfUWTcIsUpEqSyyVfs7awnP76dt9ENpeyZTNeEqCkhQO415U4lOdpQA+JNNMbWtn0zWa+SXUKOErST/qr0DkU9Ep7PdK80oD1SvNKA9UrzSgPVK80oD1SvNKA9UrzSgMmqHcveMrvl+Jq9mqJcveMrvl+JoC5W/2CN3KPCuT8KOrbrB1MINquL0ZphlO2lo42lHfv/IiurQvd8bm/skc/wDpr836quBuWpbnMCiQuS4Ekb/VB2QB+QFauJCu3v4MvKtzOkzYN6q1e6jaauN0Wj/EjaI/QV6/E2sd/wDWF35uhKifCui6J1RpqzaXt8GRd47bzbQLifWyFkkkHd21ZIOsNPXGW3EhXZh2Q6cIbBOVH4bxXS8rTf4+jnMeS/crCdcrsdltcW4bc66KaSuZtK2S2Dv3/wCbHR++qjrzj5GoXJyuMfiSUpXFdGVJ4vZG5Pw35r3wg2Ry06gecGTHlkutrO/ef2gfic/oR8K+2mdVybdanbU3jJVtR1qGeLB5wO34dtbsOFRKy4lt/Jjy5qqnjyMs+ndQrsGlIkeYFOziVqbYUrBQgq9Xa+Hy561KnrtqO4cUVl5RO5KFFKGx/KvlarXLvs0tsqByraedUMgfM9JNTOEiQrStmgW6yPuRnpC1OOutK2VqSkDO/tJrlXhirU92/wCjonkyRt9Sv7LjpzTMW0FLrii9LxvcUMBPYBVh2t2+uIabka9vVtkJtU95TCl4VKfeAKSBvSknm/KtDJuOp9PXhTEq4TWpzJ9ZK5ClpVneDgkgg1jrBd2067Nc55iVpdH6OCh8aZz01x/W+tJ7+ndPuwJT0SRMaL7/ABB2T6uE4yOjazVetHCDerXFkpcluyn3tni3JbgWGgM5IG7JOflVJ4tufLZauTKetH6A2x8cVna3c9cP0Pqy6vX964Xm8SVwIsZx2ShR9QDcEgJG7OTgAUuevtR6juQhWBDsZDiiGm2AC6pPxJ6OfwqFx6b1st9QtejuANZBrgl2j6+sMdM2dMuDbO1vcEwuBJ6NrB3b+zFXbg31vIvLcuJeVI9Kit8aJAGyFtjccjoI3fPPZUVhaXku0TOZN+NdHRNodJpmuIX/AISL1dp5jWHMRhTgS0G0BTzueY5OcZ7K+S7dwjoSZCjeSSM4TIyf3bVWXGpLdNIo+Qt/atndNofGm0PjXJOD7U9+FymtaglumHBiOPSBJbw43skdOM+dam8cIeor5cPRrKHIja1bLTMdAU8v4ZPOD2CoXHp1pE/UTrbO47Q+NYK04ySAPjXC3oPCQy1x61XojGTsydpQHyBzW94Prnf7+q62q7SHHWWGUpIfRsrQsq3ZVgE7gcgg81RWHxW97LTm8nrR1dS043KG/tqjXI/1jK75fia3FvsUiNPblOSw4QpTikBBSCtSdlR/cEbujB+Nai5D+sZW/wD6y+jtNctI6bZvL1P5L0fJnZALMHaT/q2MD9cV+drbBdn3CNBaIDsh1LSSd4yogZ/WuxcKs4xtDxIqdy5a2kH5JSFHwFcmsFycst3jXJlhDy2CVJQ6SAVYIB3fDJr0OLLWNufZi5Tl2k/Ref8Ag/cjzXeLgbgOKXurdaR4NZFjvzFylz2ZCGclLaG1AlRGAd56K0Y4Xrv0WuD/ABuVaNE68lX5u4vXOIzFYhoSouMqJyTndg9OBVMj5KnVemWhYG9ybHhCTa3rY1HuaXVrU4C0GVhKweYkEjmxXPFw9PxkF3FzSUjIIeaBz/DU26zpF4uS5LiSS4rDTY37KegDt/nWu1lZZtocimUQW3UbQUnmSvpT8+b9a3cfDOKVF1pv4MOfI8lOpnpHWNJqt7tjjvWpJDCxk7X7RVzHa7a5Lwvz/S9WmPv2IbCW/kpXrHxTWw4Nb+q2XdEB/PokxWzz/sOdB/PmP5VTbi45qDVLzjYyqfNw3joClYH6CsywvHnpv4NDy/5MEpI7VwfsNWjRFvL622gpovOLWsAJKiTvJ7CK5Dri6tX/AFXKlQEqcaWUMsFI3ubIwCB2mrO7wQ3Ueqzc4imhuAcSsY/LfVq0jwewdOO8oTnvTJbfrJWRsoa7QM8/PvP6VxiseOqtPbZ2qbyJTrSOT6vaMO4x7WTk2+I1HUOjbwVr/wByzXXeC2yx4uk4cl2O0ZEkKdLhQNopJ9XfjOMYrik5528XiQ4nKnJshWx27ayB+hr9MW2MmHAjRkY2WWktjHNuAH8qnk05iURx5VW2zmXDdLLTdstzKUpQ6Vvu4GCrZwEj/cTVK0hM1BbVSJWnIDj5X/RrdTEU9jBzjI5ueuh8Mtikz4US5Q2y4qJtoeQkEkIVj1hj4EfrVE0PrV/SynmzGRKhPKC1NheFJVjBUk/lzV0wtvBqVv8A4VyrWX7ukbK73jXt4t78CbaZKo7yQlQTbFg7iDz47K+/BxpS5uTLn6fDlwWnLe5HDjzKkZU5uyM4zgZNbWbwwMhvEG0LLhHO+6Akfw7zUFfCHfmtNNXBaopkyZ60MgMgp4pCQVDn3+sQM5ziqayqHKnWxvH5eTeymT7VetLXJp2S09GeYWFNyEJ2kZB5wrGDVptnCxeY+wJ8WJNa5iUgtLPb0j9K3cHhbhPs7FztLoVgbXEqC0H8lYIqka2vtpvspp20WlMJKAQ45shJdzzZCd1XjeTrJP8AJV6hbiv4OtszYWudKXBNvKmnH2lMOJXjabcxuBI5+jfXF34l60ncm3nGX4MlleUO7Hqno3E5BBqwW66XfQ9niOtstNyLo8Xyy8gn+hQkAZ5sElRO7mAFWSJwtW5+Nxdzs7yVbshpSXEK/ixVYi4bcLcstdTk15PTNPaeFq6xygXSHGltjcVtni1fMc4/+6K6ppu8wr/bm7jbs7DhIWFABSFDnCu0fzrgusLtbbzcmn7RaBAGzsqASAp5RO71U9Py311zgpskmzac/wCdQpt2U6XuLXzoGABntwAa558czPlrT/0dMOSnXjvaLrVEuXvGV3y/E1e6oly94yu+X4msZsLE/ZrderZDZucNqU0htCkJcGdk7OM1E/Amlx/4SJ/CfOt3bvYI3co8Kk1KbXpkOU/aK2dC6X/9JE/hPnVT1Qi3WxZs9mitRmtoOyAyMbSuZIJ7Af17K6eap8jQ6ZE5yS9cFqS46Vqb4sbwTnGc/A4zWnjZYi/LI+kZeRjqp1CNHY47Vntj2op8dTiWsJjtZAKiSE537hvOAfma21z1DaZy4kC+WrKXWXZBDim3ktoQFEElJIO0EqwB8K3GorAbvbY8GO63HQw824AtnjUqCN4SUkjIzitYrQzL0lmQ/JQVNLbUG2o4bb2UNqSE7IO5JUtSyPyqt5llrzr2WjC8c+KXRpod203H9Bns6a4pTiUvKUEt7UdJcLaSQTvJVncnJqXETpqMzAuVs02hU+U+4mGy0hKVqKCrK8k4Cd2cnmz8a2Vt0PGhoKnFokyW4zbMZ51oH0coQRtJ7SolVfKPo64xo1uDF8QmVbkKZjvegpIDSkgEFJVvO4HOarVp/LLTLXWj6Ma6hv8AFNIgyRJeCUtR1lIUpZcUhafh6hSSTzYrwzru3TG4iUwpChOlqioSdnekYHGHf+yQoflX1Y0WiJ7JOWlSLc5EaccbClpW4oqW6TuySTzVGGgGWXVuxZpaWVlSP6PIQAwWkAb+YFRV2nHwqv4y35DRMztJw4rV7GlkMth5sMOJU2VKJJ9YJCspwElW8CrO9rApktsxbRKlB6S7GZU262kOLbztYyrm9U7zXwiaFS1DjxX5LC2WUOpwzDS1xm03xYK8K3qAKt/Tmp9n0sm3KtBVKW8Lcw6j1kY41xwjacO/n/a3f5qU5aImaTJN+vQtLERRiPSHpTnFoYQtCTnYUo5KiBuCT01SJr+jLpMjuv6eIRIDKnJSClrYU6kqSFJSoFWACSRnA31eL1p6LeZ8N64JQ9HiocxGcQFJWtWAFH5AHd21qJGhIsmY9JefG0+4+FlLICuKcZ4oNg9ASACPCplykTSp/BXIo0jbmlyndKrabVGMqKqUoLMhAUkbgpR2T6ySArG41vJN5hznIlokabDinE7aY6no5Q2jb2QoHaxnnOE791fT8EOygxyrdPS1MJaaSBGCE8ShQUUlOTvUUpyezmqT+ES3fDcIj0NloNIbajmAhXE7IVgoP931lknAGal0n8lVDXWioKgaNdjKm/hh0x1yRHiqEoJ49wqKdnHGDYxsk+tjo6d1bSH+G7JN4iJpnFzSGkttEodWXXEqVsBRUQMJTkqzjBrYOaIluxJ7Tl0YK7msGbiAnYUNnGUJz6q879rfk/lX2Vo15p5MuDdFMzG5CnW3XGA6AktJa2SCRn1U5z8aO1rthRSfSIc3U1huqocS82lS1uqkJWh9tC/R1NblAntwcEc+K1DVp0TJnQIxsDzKpUX0lZS8oIjgoKwlWFblFIJwP51uZXB2zIgy46rg+XJCWxx6k+sFBaluL3HeVlZ+QxX0k6CDy1yEXJ1qW4p/bcCCU7K2y2lIRtYGwkgA85xRVKX2sOaf7IiQlaes0a0zbTpxPpl0TtRm8oDgATtE7azgHBG4HJzV/bJKQSCMjOD0VUpGkp82DDgzruy5FjqQcIgJQsbBBTsK2jsnAAJ+dW4CqU9l4WvgzVEuXvGV3y/E1e6oly94yu+X4mqHQudt9gjdyjwqTio1t9hjdyjwqVQGMU2RWaUBjZFMVmlBoxjtpgVmlAYxTFZpQGNntNMVmlAYxTFZpQGMCmBWaUBjHaaY7TWaUGjGO002e01mlBoximKzSgMEVQ7l7xld8vxNXw1Q7l7xld8vxNAXO2+wxu5R4VKqLbfYY3co8KlUApSlAKUpQClKUApSlAKUpQClKUApSlAKUpQClKUApSlAYNUO5e8ZXfL8TV8NUO5e8ZXfL8TQFztvsMbuUeFSqpTF4ntsIQh8BKUJAHFp3DA7K9ct3HrH20+VAXOlUzlu49Y+2nypy3cesfbT5UBc6VTOW7j1j7afKnLdx6x9tPlQFzpVM5buPWPtp8qct3HrH20+VAXOlUzlu49Y+2nypy3cesfbT5UBc6VTOW7j1j7afKnLdx6x9tPlQFzpVM5buPWPtp8qct3HrH20+VAXOlUzlu49Y+2nypy3cesfbT5UBc6VTOW7j1j7afKnLdx6x9tPlQFzpVM5buPWPtp8qct3HrH20+VAXOlUzlu49Y+2nypy3cesfbT5UBcjVDuXvGV3y/E1LF6uBBzI+2nyrSSZLq5Lq1FJUpZJOyN5z8qA/9k="/>
          <p:cNvSpPr>
            <a:spLocks noChangeAspect="1" noChangeArrowheads="1"/>
          </p:cNvSpPr>
          <p:nvPr/>
        </p:nvSpPr>
        <p:spPr bwMode="auto">
          <a:xfrm>
            <a:off x="77788" y="-517525"/>
            <a:ext cx="1447800" cy="10858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2152" name="AutoShape 8" descr="data:image/jpg;base64,/9j/4AAQSkZJRgABAQAAAQABAAD/2wBDAAkGBwgHBgkIBwgKCgkLDRYPDQwMDRsUFRAWIB0iIiAdHx8kKDQsJCYxJx8fLT0tMTU3Ojo6Iys/RD84QzQ5Ojf/2wBDAQoKCg0MDRoPDxo3JR8lNzc3Nzc3Nzc3Nzc3Nzc3Nzc3Nzc3Nzc3Nzc3Nzc3Nzc3Nzc3Nzc3Nzc3Nzc3Nzc3Nzf/wAARCACLALoDASIAAhEBAxEB/8QAHAABAAIDAQEBAAAAAAAAAAAAAAQGAQUHAgMI/8QARRAAAQMDAQIKCAMECAcAAAAAAQIDBAAFEQYSIQcTFTFBVGFzsdEUIjQ1UXGToxaBoTKRksEjJTNCUmJyohckQ0RFVfD/xAAZAQEAAwEBAAAAAAAAAAAAAAAAAQIEAwX/xAAmEQADAAICAgEEAgMAAAAAAAAAAQIDEQQhEjFBFCIjMoGhE1Fh/9oADAMBAAIRAxEAPwDr8CFFXCjkxmCS0jJ4pP8Ah+VSOT4nVY/0k+VLb7DG7lHhUqgIvJ8Tqsf6SfKnJ8Tqsf6SfKpVKAi8nxOqx/pJ8qcnxOqx/pJ8qlUoCLyfE6rH+knypyfE6rH+knyqVSgIvJ8Tqsf6SfKnJ8Tqsf6SfKpVKAi8nxOqx/pJ8qcnxOqx/pJ8qlUoCLyfE6rH+knypyfE6rH+knyqVSgIvJ8Tqsf6SfKnJ8Tqsf6SfKpVKAi8nxOqx/pJ8qcnxOqx/pJ8qlUoCLyfE6rH+knypyfE6rH+knyqVSgIvJ8Tqsf6SfKnJ8Tqsf6SfKpVKAiegRR/2rH0k+VU24tMi4SRxbf9sv8AuD4nsq+GqHcveMrvl+JoC5232GN3KPCpVRbb7DG7lHhUqgFKUoBSlKAUpSgFKUoBSlKAUpSgFKUoBSlKAUpSgFKUoDBqh3L3jK75fiavhqh3L3jK75fiaAudt9hjdyjwqVUW3ewRu5R4VIJA6R+dAeqV4z8v302vl++gPdYzWM7sjfUWTcIsUpEqSyyVfs7awnP76dt9ENpeyZTNeEqCkhQO415U4lOdpQA+JNNMbWtn0zWa+SXUKOErST/qr0DkU9Ep7PdK80oD1SvNKA9UrzSgPVK80oD1SvNKA9UrzSgMmqHcveMrvl+Jq9mqJcveMrvl+JoC5W/2CN3KPCuT8KOrbrB1MINquL0ZphlO2lo42lHfv/IiurQvd8bm/skc/wDpr836quBuWpbnMCiQuS4Ekb/VB2QB+QFauJCu3v4MvKtzOkzYN6q1e6jaauN0Wj/EjaI/QV6/E2sd/wDWF35uhKifCui6J1RpqzaXt8GRd47bzbQLifWyFkkkHd21ZIOsNPXGW3EhXZh2Q6cIbBOVH4bxXS8rTf4+jnMeS/crCdcrsdltcW4bc66KaSuZtK2S2Dv3/wCbHR++qjrzj5GoXJyuMfiSUpXFdGVJ4vZG5Pw35r3wg2Ry06gecGTHlkutrO/ef2gfic/oR8K+2mdVybdanbU3jJVtR1qGeLB5wO34dtbsOFRKy4lt/Jjy5qqnjyMs+ndQrsGlIkeYFOziVqbYUrBQgq9Xa+Hy561KnrtqO4cUVl5RO5KFFKGx/KvlarXLvs0tsqByraedUMgfM9JNTOEiQrStmgW6yPuRnpC1OOutK2VqSkDO/tJrlXhirU92/wCjonkyRt9Sv7LjpzTMW0FLrii9LxvcUMBPYBVh2t2+uIabka9vVtkJtU95TCl4VKfeAKSBvSknm/KtDJuOp9PXhTEq4TWpzJ9ZK5ClpVneDgkgg1jrBd2067Nc55iVpdH6OCh8aZz01x/W+tJ7+ndPuwJT0SRMaL7/ABB2T6uE4yOjazVetHCDerXFkpcluyn3tni3JbgWGgM5IG7JOflVJ4tufLZauTKetH6A2x8cVna3c9cP0Pqy6vX964Xm8SVwIsZx2ShR9QDcEgJG7OTgAUuevtR6juQhWBDsZDiiGm2AC6pPxJ6OfwqFx6b1st9QtejuANZBrgl2j6+sMdM2dMuDbO1vcEwuBJ6NrB3b+zFXbg31vIvLcuJeVI9Kit8aJAGyFtjccjoI3fPPZUVhaXku0TOZN+NdHRNodJpmuIX/AISL1dp5jWHMRhTgS0G0BTzueY5OcZ7K+S7dwjoSZCjeSSM4TIyf3bVWXGpLdNIo+Qt/atndNofGm0PjXJOD7U9+FymtaglumHBiOPSBJbw43skdOM+dam8cIeor5cPRrKHIja1bLTMdAU8v4ZPOD2CoXHp1pE/UTrbO47Q+NYK04ySAPjXC3oPCQy1x61XojGTsydpQHyBzW94Prnf7+q62q7SHHWWGUpIfRsrQsq3ZVgE7gcgg81RWHxW97LTm8nrR1dS043KG/tqjXI/1jK75fia3FvsUiNPblOSw4QpTikBBSCtSdlR/cEbujB+Nai5D+sZW/wD6y+jtNctI6bZvL1P5L0fJnZALMHaT/q2MD9cV+drbBdn3CNBaIDsh1LSSd4yogZ/WuxcKs4xtDxIqdy5a2kH5JSFHwFcmsFycst3jXJlhDy2CVJQ6SAVYIB3fDJr0OLLWNufZi5Tl2k/Ref8Ag/cjzXeLgbgOKXurdaR4NZFjvzFylz2ZCGclLaG1AlRGAd56K0Y4Xrv0WuD/ABuVaNE68lX5u4vXOIzFYhoSouMqJyTndg9OBVMj5KnVemWhYG9ybHhCTa3rY1HuaXVrU4C0GVhKweYkEjmxXPFw9PxkF3FzSUjIIeaBz/DU26zpF4uS5LiSS4rDTY37KegDt/nWu1lZZtocimUQW3UbQUnmSvpT8+b9a3cfDOKVF1pv4MOfI8lOpnpHWNJqt7tjjvWpJDCxk7X7RVzHa7a5Lwvz/S9WmPv2IbCW/kpXrHxTWw4Nb+q2XdEB/PokxWzz/sOdB/PmP5VTbi45qDVLzjYyqfNw3joClYH6CsywvHnpv4NDy/5MEpI7VwfsNWjRFvL622gpovOLWsAJKiTvJ7CK5Dri6tX/AFXKlQEqcaWUMsFI3ubIwCB2mrO7wQ3Ueqzc4imhuAcSsY/LfVq0jwewdOO8oTnvTJbfrJWRsoa7QM8/PvP6VxiseOqtPbZ2qbyJTrSOT6vaMO4x7WTk2+I1HUOjbwVr/wByzXXeC2yx4uk4cl2O0ZEkKdLhQNopJ9XfjOMYrik5528XiQ4nKnJshWx27ayB+hr9MW2MmHAjRkY2WWktjHNuAH8qnk05iURx5VW2zmXDdLLTdstzKUpQ6Vvu4GCrZwEj/cTVK0hM1BbVSJWnIDj5X/RrdTEU9jBzjI5ueuh8Mtikz4US5Q2y4qJtoeQkEkIVj1hj4EfrVE0PrV/SynmzGRKhPKC1NheFJVjBUk/lzV0wtvBqVv8A4VyrWX7ukbK73jXt4t78CbaZKo7yQlQTbFg7iDz47K+/BxpS5uTLn6fDlwWnLe5HDjzKkZU5uyM4zgZNbWbwwMhvEG0LLhHO+6Akfw7zUFfCHfmtNNXBaopkyZ60MgMgp4pCQVDn3+sQM5ziqayqHKnWxvH5eTeymT7VetLXJp2S09GeYWFNyEJ2kZB5wrGDVptnCxeY+wJ8WJNa5iUgtLPb0j9K3cHhbhPs7FztLoVgbXEqC0H8lYIqka2vtpvspp20WlMJKAQ45shJdzzZCd1XjeTrJP8AJV6hbiv4OtszYWudKXBNvKmnH2lMOJXjabcxuBI5+jfXF34l60ncm3nGX4MlleUO7Hqno3E5BBqwW66XfQ9niOtstNyLo8Xyy8gn+hQkAZ5sElRO7mAFWSJwtW5+Nxdzs7yVbshpSXEK/ixVYi4bcLcstdTk15PTNPaeFq6xygXSHGltjcVtni1fMc4/+6K6ppu8wr/bm7jbs7DhIWFABSFDnCu0fzrgusLtbbzcmn7RaBAGzsqASAp5RO71U9Py311zgpskmzac/wCdQpt2U6XuLXzoGABntwAa558czPlrT/0dMOSnXjvaLrVEuXvGV3y/E1e6oly94yu+X4msZsLE/ZrderZDZucNqU0htCkJcGdk7OM1E/Amlx/4SJ/CfOt3bvYI3co8Kk1KbXpkOU/aK2dC6X/9JE/hPnVT1Qi3WxZs9mitRmtoOyAyMbSuZIJ7Af17K6eap8jQ6ZE5yS9cFqS46Vqb4sbwTnGc/A4zWnjZYi/LI+kZeRjqp1CNHY47Vntj2op8dTiWsJjtZAKiSE537hvOAfma21z1DaZy4kC+WrKXWXZBDim3ktoQFEElJIO0EqwB8K3GorAbvbY8GO63HQw824AtnjUqCN4SUkjIzitYrQzL0lmQ/JQVNLbUG2o4bb2UNqSE7IO5JUtSyPyqt5llrzr2WjC8c+KXRpod203H9Bns6a4pTiUvKUEt7UdJcLaSQTvJVncnJqXETpqMzAuVs02hU+U+4mGy0hKVqKCrK8k4Cd2cnmz8a2Vt0PGhoKnFokyW4zbMZ51oH0coQRtJ7SolVfKPo64xo1uDF8QmVbkKZjvegpIDSkgEFJVvO4HOarVp/LLTLXWj6Ma6hv8AFNIgyRJeCUtR1lIUpZcUhafh6hSSTzYrwzru3TG4iUwpChOlqioSdnekYHGHf+yQoflX1Y0WiJ7JOWlSLc5EaccbClpW4oqW6TuySTzVGGgGWXVuxZpaWVlSP6PIQAwWkAb+YFRV2nHwqv4y35DRMztJw4rV7GlkMth5sMOJU2VKJJ9YJCspwElW8CrO9rApktsxbRKlB6S7GZU262kOLbztYyrm9U7zXwiaFS1DjxX5LC2WUOpwzDS1xm03xYK8K3qAKt/Tmp9n0sm3KtBVKW8Lcw6j1kY41xwjacO/n/a3f5qU5aImaTJN+vQtLERRiPSHpTnFoYQtCTnYUo5KiBuCT01SJr+jLpMjuv6eIRIDKnJSClrYU6kqSFJSoFWACSRnA31eL1p6LeZ8N64JQ9HiocxGcQFJWtWAFH5AHd21qJGhIsmY9JefG0+4+FlLICuKcZ4oNg9ASACPCplykTSp/BXIo0jbmlyndKrabVGMqKqUoLMhAUkbgpR2T6ySArG41vJN5hznIlokabDinE7aY6no5Q2jb2QoHaxnnOE791fT8EOygxyrdPS1MJaaSBGCE8ShQUUlOTvUUpyezmqT+ES3fDcIj0NloNIbajmAhXE7IVgoP931lknAGal0n8lVDXWioKgaNdjKm/hh0x1yRHiqEoJ49wqKdnHGDYxsk+tjo6d1bSH+G7JN4iJpnFzSGkttEodWXXEqVsBRUQMJTkqzjBrYOaIluxJ7Tl0YK7msGbiAnYUNnGUJz6q879rfk/lX2Vo15p5MuDdFMzG5CnW3XGA6AktJa2SCRn1U5z8aO1rthRSfSIc3U1huqocS82lS1uqkJWh9tC/R1NblAntwcEc+K1DVp0TJnQIxsDzKpUX0lZS8oIjgoKwlWFblFIJwP51uZXB2zIgy46rg+XJCWxx6k+sFBaluL3HeVlZ+QxX0k6CDy1yEXJ1qW4p/bcCCU7K2y2lIRtYGwkgA85xRVKX2sOaf7IiQlaes0a0zbTpxPpl0TtRm8oDgATtE7azgHBG4HJzV/bJKQSCMjOD0VUpGkp82DDgzruy5FjqQcIgJQsbBBTsK2jsnAAJ+dW4CqU9l4WvgzVEuXvGV3y/E1e6oly94yu+X4mqHQudt9gjdyjwqTio1t9hjdyjwqVQGMU2RWaUBjZFMVmlBoxjtpgVmlAYxTFZpQGNntNMVmlAYxTFZpQGMCmBWaUBjHaaY7TWaUGjGO002e01mlBoximKzSgMEVQ7l7xld8vxNXw1Q7l7xld8vxNAXO2+wxu5R4VKqLbfYY3co8KlUApSlAKUpQClKUApSlAKUpQClKUApSlAKUpQClKUApSlAYNUO5e8ZXfL8TV8NUO5e8ZXfL8TQFztvsMbuUeFSqpTF4ntsIQh8BKUJAHFp3DA7K9ct3HrH20+VAXOlUzlu49Y+2nypy3cesfbT5UBc6VTOW7j1j7afKnLdx6x9tPlQFzpVM5buPWPtp8qct3HrH20+VAXOlUzlu49Y+2nypy3cesfbT5UBc6VTOW7j1j7afKnLdx6x9tPlQFzpVM5buPWPtp8qct3HrH20+VAXOlUzlu49Y+2nypy3cesfbT5UBc6VTOW7j1j7afKnLdx6x9tPlQFzpVM5buPWPtp8qct3HrH20+VAXOlUzlu49Y+2nypy3cesfbT5UBcjVDuXvGV3y/E1LF6uBBzI+2nyrSSZLq5Lq1FJUpZJOyN5z8qA/9k="/>
          <p:cNvSpPr>
            <a:spLocks noChangeAspect="1" noChangeArrowheads="1"/>
          </p:cNvSpPr>
          <p:nvPr/>
        </p:nvSpPr>
        <p:spPr bwMode="auto">
          <a:xfrm>
            <a:off x="77788" y="-517525"/>
            <a:ext cx="1447800" cy="10858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62154" name="Picture 10" descr="http://t3.gstatic.com/images?q=tbn:ANd9GcRhTOkgS73F6nPUoXy5zCnzl3dMG_F-Oejcb3PxoL3tjDcGddS6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633789" y="177801"/>
            <a:ext cx="1924406" cy="596900"/>
          </a:xfrm>
          <a:prstGeom prst="rect">
            <a:avLst/>
          </a:prstGeom>
          <a:noFill/>
        </p:spPr>
      </p:pic>
      <p:pic>
        <p:nvPicPr>
          <p:cNvPr id="262156" name="Picture 12" descr="http://t0.gstatic.com/images?q=tbn:ANd9GcSZhfSBIuP9YCFfjIoZZmAuSC_U1DtrPqFa0Tll6fR2ATgbSVol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354388" y="4033837"/>
            <a:ext cx="1295400" cy="542926"/>
          </a:xfrm>
          <a:prstGeom prst="rect">
            <a:avLst/>
          </a:prstGeom>
          <a:noFill/>
        </p:spPr>
      </p:pic>
      <p:sp>
        <p:nvSpPr>
          <p:cNvPr id="262158" name="AutoShape 14" descr="data:image/jpg;base64,/9j/4AAQSkZJRgABAQAAAQABAAD/2wCEAAkGBhMSERUUExMUFBUVFxcXGRgYGB8dIBwaGB0iHBsgICIfICchISMlHRwYHzAgJScqLS44IR8xNTAqNSosLCwBCQoKDgwOGg8PGiwlHyQqLDQsKiosLCk1NSkpNCssKiwsLCkpKS0tLCwqKS0vLSwsLCwpLCkpLCkpKSw0LCwuLP/AABEIAFYAoAMBIgACEQEDEQH/xAAbAAACAwEBAQAAAAAAAAAAAAAABQQGBwMBAv/EAEIQAAIBAwIEAwMIBwUJAAAAAAECAwAEERIhBQYTMUFRYQcikRQyQnFygaGxFiMzUmKi0RWCksHhJCVDRFNjc4Oy/8QAGQEAAwEBAQAAAAAAAAAAAAAAAAIDAQQF/8QAKxEAAgIBBAEDAQkBAAAAAAAAAQIAEQMEEiExBRNBUYEVImFxkaHB0fAU/9oADAMBAAIRAxEAPwDV7jmeFXZF6krocMsUbPpPkSBpB9Cag3/OfSAZrS5AZlRc6N3c4QHDkqCdtRGKpF11I/l8Ds2be6+UDBI1QXO5zgjOlq95ZjSeZ4BgdRUcfbgkDj8NVI2QLkCETux6M5MBzA9e0tV1zpIpKlrONgcEGV5CCO4wif51El5wuC7KXhREgS460cbPrSRtKhUYjSc5yST4bVTuK8U03E4/70h/mP8ASm6SoeENL9NcW5+yJdY/OpLnskEdTsyeMCKjAnki/rGcnM8mhW+U3RDlwAkMCbpjPzg3nXSx5rZJIHaaQxSzPBILgx+6VjMisGUADtjB2OarvHR0rGxbxbqsf7+9HDZ7lOHyXEcyqiy/M6YYknAJ1Ht8Kxczbqbqo7+OxnFacHdXP51NSj49bspZZ4Sq7sRIuAPXfaoMnOtoPmzBvsqzD4qpFZzwrmF5YriSZIZHhRGjdokyrMwXPbfvnfyphy/fS3c7I15OipGXJDgb5AA7YHcn7qoM62ABOV/F5E3biAF+suic42xIBmVc7DWGT8XAFfX6X2uf26t9kMw+Kgis65c5kmkuIo3leRXJ6iSHUrKFJOQR6Ciz5ilmljQ3MkQdgDpYIqruTgYwNtt6z/oUjqafEZVYgsOBfv8Aj/UvvEuerWOGWRZkZkjdwhyuoqCQNwO5GKRPzTMmkPdSazHG7BbaNkBkXUAPeDbZ8SarnF+ZpobiSOO6llVWwpZlYHIHfbB32qBzPxN3vJgO5YJt5hQv50r6jj7o5nTp/E2w9Q8EX8S+W3PbJMsDgXEk0KTQdNemWDEghwzELgKW1Zxjwz3k/ps2f+Tz+78q3+Jjx+NUe4YLxG/kHayso7ZPRnAXb4tXLl+5R5cuAYoI5JmBGRiNdgR474qmRyrKoHc5NPo0yY3ysTtWaZBzYx3a2kI84XjlH8ravwqfYcwwSkqr4cYyjgo4z291gDv5isy4/wAuTvOXtYUaMqmloSuCQu7AKdsnJ+6pnHrzpusJMEnRjRG68Jc5xk+/gnx7bYzWepV7hUDod4X0mBsXXx+dXNTzXoNZqOLpbBBHPJG7Ll4oMSRp5ECb3lyCPdBxTXh3NcwEcrFriB5Gjdlt2V4yATqIQsGXI0nYdxVAwPAM43wZEXcw4+ZdqKX8O45BPnoyo5HcAjI+te4+8VO1VsjM+5ysgnE7aQ/s7yKWyk+0QXiJ+/I+FUPl69a3voi22iXQ33nSfzrUfafw5pOHSOg/WW5W4T7UR1H+XVWX83KDcCdNkuUSdf74Gfg2ahqBwG+J7vhnDF8DdMJJv7LXHfS/9O5X4EsD+YqHbcRxYTw57yROB8QfyFWfk2MTWd6r/OuH0r6uULgD7xSC05MuAytMqQJqUsZZFTbO/c+VQ2MaKjuesufEA+PIwG0iv0H8x97RMC1tUA/Ykxn6wik/nXCxP+4Zv/N/mtQeLc0WF0sqyXixFbuZx+rZ9SEALp07EHHiajpz5w2K0a0X5Vco762dUVCDtjGSe5FdJwOXND2nkpr8K6dFY8hrP63OXBjizvT/AAwj4v8A6Uw5CtoGNy1wsbCOLUof97J/pS6x5wUI8dlwmaUSgB+szMCq79lGAfXNR7rmKWIajwOJATgGQyHJ8gDjJ9BQNJk4PxKZfL4HDqL+8ex9I65a448krAQwKFhlb3IgCMJtg9xuaW8lSwC8jNwUEYDE6+2cbVMsn4xMmpUj4bHkHEcDBm+4BmI8wxFObK24hJ3urdd8apLWJCT27NvQdOVqzEXySNvCLQIruLbLjTzXoSKOExdXbEC7Rhs5zjbYd6X8EtzPxGPIOHn1Hb+ItVxv+XL8HH9sxwkb6VhQfEDBI+6kPEOFcdAPQ4jFcYG4XSj47ZAZR+daNPfZk/tVUsInYrv94siuOpZX1wNzc8QYEjwSMZUHy3P5Uz5B4nDbxXUrugk6elFJGT47Dx97TUXhPJtzCQOF3xSUopnt7hdBLjuwVgQVPmM/X4VOfhHMI729hJ6lIj/kKpkw7n3Bpz4dcqac4GU8nk3PeT+Zbia6RZDGyKGdyYkB0qCe4AI3xSWzZ729C5OJpSW+yTk/y7U6FrzDGCwtLMqQVaJFjGsHvnBB/mqHbcT4pA4aPgUaTYIV1DYBPprI7eoqZ07GrNzpTyeFC7JjokUKnLnXihmvpBH2UiJAP4dsD+8TTjjIitoI+iWWSGXoTOrFdTmLWex8CaXcBmiu7vpz2NxYzqGmdw5Cro3LaXXPzvLPemPPnGYGtkhjmM79XqFyAMYBG+FGTvjzqTYym4t2Z1YtQuobFjxg0O7/ANU9juBPaR3VzO4EMsqnBxJKjKAIgw3wT39Aa+xzF8m+SgBoLi4miC26yO4aFmwzOjEhNtwRvt9dVyAizhjmmUyzSH/ZLU5Opjt1GX93ONvE4q/8hchtCzXl6erfTe8zHfpg/RX1xtkfUNqvi3bQWnl+Q9FMjJj557+PwEu88IdSrDIYEEeh2NYsnC+L2+LSLh8M4gLLDcSAN+qLFl7sBtnxFbdXmmqA1PPBINgzIR7NuLXuPl96sSKdSRwge6/gcKFUY88k1OtPYLak6ri4uJz6kL/U/jWoYord5i18ynXXs54bHDtZwkxrpUsMnv4k9z6moEVjDCpKpHGo7nCqPvNTvaPx028I2crpd3EZ0syoVyqnw+dqJG+FPbOaTcv8tQxW3yu8WWZpDrigmfqdMP8As0AOzPjGWI29MGrY8uxSWkMmBsrACcrrm+3VT05BKw2Cpkgk9ssBpA8yTgd6acDhtwwlkmhmuCN2DAhR+7GM+6vr3Pcmu3C7Zrn9bMcQ91jTZSB4gD6Pke7d9hgUm4xzjbW0dtJcRsY7vUVWM4WNBjTnGNTHILEnbfbaj12f2lG0q4uL5l5inXwx+dL7ySa4cpFssf0m+b1PM476Qdl8zk9qTcq8RhlecRhZoF6RRjuVZ1JdNXdgpCkE9tVWWXhUcgXQ0kBXVjp4XIbBOdSkHcA57+tTYi5iqR7zjbWrRjBC/Wuck+OrOST65Oaj8YtBJEdi2ATgdyMe8B9Yzj1xUz9Gh43N0f8A2AfkoqPxLlg9JzC8ry6ToEk8gXV4Zwc4+qmGQRfTNxX/AGWk8StgFl8VOnDD6UbDdCdmGNjncYrrbc6m20xXSyys2RHJHHkyad2V1HzZF8R2PcekzgXLCtBGbu2iSYABlR2Zdtgck+QHn9dSr/l22eHoaemoYSAodJVxvqB3wfWlLKY4BEh/pzq/Z2V2/wBaon/09Q+L/wBoXsTRpbQW4YEdSWXWy58VWMbMO4OquCGS2lSOVxLHKcRTgAamG+hwNg+MkEYBwdgdqtVlJTsigWsmuRrppTuOezy8kitWh4g63duroZmBGtXwSDjPkN98+NJW5Z5kXYXVtL6sFJ/mjzWo3nFIolJkljj9XYD8zSTljnVLyeaFFLiLB66AmJ842BI+cPLcd8Gpbj8S446inkv2dyQzG8v5vlN2RhW7rGP4c438M4AHhV9FFe0pN9zYUUUVkIUUUUQlW56sEmW2jlAMT3KK58gQ2kZ8NTBVOO+ceNJuYOJ21zKsfyy2Cx5DoZNLAk6W907jCZUfaNXLjvChcwPETp1AYYfRZSGVvuYA1j3OXJ9zDJLeyRT62OXls5/TGemyBlGw21HFOAG4MZXOM7lmgnmC2xj5XbYHYCVe31f6VUuLcvWs8bLG11LApMhiQgQoe7ESSJiMbkkK3bVtWcfpm/0eI36/awfycU55e4s0oYTcVuei4ZX1wSOSPEKQXHx/GremVkt1y18ryzScPjS3AthcTOIViX31jGckM2xLaWYysNgNgTivniPBuIcExdpcy3dsCOvFIxYhT3YHtt+8APDIxXTh/NVtHxGJYWU2yxxiDH7ugpIu/wBMHS+DucHxNXvnXicMfDrh5GGhoXUZ+kWUhQM+JOKQkg9TZKknEkImjOpWVXBHipwc/wCGqrJzJxAtIFtZWVOrpIHzxGcDSex1BsjzxtS/kLn2GHhttE3WlkSPDCOCRwNzgZC47Y8abDnFTkR2XESD4LCyj4FwKXaQeo1ipbODX/WiV9EkefoyjDj6x4H0qje1W6YxxwByguLgRyMvcRIhdwPr0gU1j5susYj4XdY8M9JPzeqB7UOZJ824ltWtXSXro0jqytgFSuV2HqM1qKbikiNLvkg2tojRM6RXAVZIdbMI3YaoZEY7h1fSpIxnPhUngnAxcRo/yXIdVbMt7O2zDPZRSziHtPhurGGzt2YXMjxR+8ABGoIySxOkkKO4799q1rg6RLCkcLKyRqqAqQdlGBkjxrSxUcxSL6ibhPI1vGdT21pn0iLH/FISfwqyxQqowoAA8AMCvsCvajdykKKKKIQoooohCiiiiEK+SK+qT81cwJZWktw//DU4H7zHZR95xRCLuLclW7t1Vt4S/c5jXv8ACoCWwXICBcd8Lj44qk2nO/FLNJY7kTNM4hmQyJqwpYLMAE2wBuB3HlvUi94lxG6mSZBdCFb11RUh0npaAYy4IBK5yDq2wSe9dmPIyijOXJhDGwZ0437NbW5YuNcLsckx4wT5lTtn6sUog9l8M0phk4m8zRjJhBBZQO+QWOMZHh41aeUOE8TefNz10TpN1RKyFTNqyphVeyhfjXC45NvhLedD5NbRThmKSyCQNIWGZANPuZUZIORk9q1soMExsOCY84dNFbPFC10x1RuyKQioEixqOVUBcep86YNzZZqEJuYT1GKLpbVlhjIwuTtkZ8sis+Ps0iWOUzcRt0jXrhirA6OsUKg7gd0ORgZzsK9seD2jWDXpndY7Wd3ZoolV3aPSo0sWZhq7ZzuDuNqmWlNk1+NTmuktojjDqrjyYAj4Gql+nskMSSXVm8QnZVgSJhK7s4LAEDGk9vE96gv7ZrfEri3uDHGrkPpGGZCAVO/u5JwCfI1EgnqUAAlvj5atFOVtbcHzES/0phFEqjCgAeQGKx+b2jXzXTJmNP18KLGjKyjXE7kMwXLbgZxjHbNXf2ZcflvLBJppEkkJYNoXTjB7MO2R6elDKRyZty20UUUk2FFFFEIUUUUQhRRRRCFc5rdXGGVWGc4IB3HbvXlFEJ94oxRRRCBFZBxX2cXd5dXDtLAhY3CDTq+bIBoyNOSR45YjyxRRToe5hjZvY6okDxzLCQLYqFjDDqQA5Zgdm1E53qw8K5ChjspbSVmnSZ5HcsApJkOTjT2wRkUUVhYwntj7PrePp6pLiboukkfVmLaCgIXHYYwe1SrbkmyjaRlt0/W6g4OSp17t7pOkZPkK9opSxmybZcvW0IAit4UwQRpRRuNgdh5E1OjhCjCgAeQGKKKLuE+6KKKIQoooohP/2Q=="/>
          <p:cNvSpPr>
            <a:spLocks noChangeAspect="1" noChangeArrowheads="1"/>
          </p:cNvSpPr>
          <p:nvPr/>
        </p:nvSpPr>
        <p:spPr bwMode="auto">
          <a:xfrm>
            <a:off x="77788" y="-388938"/>
            <a:ext cx="1524000" cy="819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2160" name="AutoShape 16" descr="data:image/jpg;base64,/9j/4AAQSkZJRgABAQAAAQABAAD/2wCEAAkGBhMSERUUExMUFBUVFxcXGRgYGB8dIBwaGB0iHBsgICIfICchISMlHRwYHzAgJScqLS44IR8xNTAqNSosLCwBCQoKDgwOGg8PGiwlHyQqLDQsKiosLCk1NSkpNCssKiwsLCkpKS0tLCwqKS0vLSwsLCwpLCkpLCkpKSw0LCwuLP/AABEIAFYAoAMBIgACEQEDEQH/xAAbAAACAwEBAQAAAAAAAAAAAAAABQQGBwMBAv/EAEIQAAIBAwIEAwMIBwUJAAAAAAECAwAEERIhBQYTMUFRYQcikRQyQnFygaGxFiMzUmKi0RWCksHhJCVDRFNjc4Oy/8QAGQEAAwEBAQAAAAAAAAAAAAAAAAIDAQQF/8QAKxEAAgIBBAEDAQkBAAAAAAAAAQIAEQMEEiExBRNBUYEVImFxkaHB0fAU/9oADAMBAAIRAxEAPwDV7jmeFXZF6krocMsUbPpPkSBpB9Cag3/OfSAZrS5AZlRc6N3c4QHDkqCdtRGKpF11I/l8Ds2be6+UDBI1QXO5zgjOlq95ZjSeZ4BgdRUcfbgkDj8NVI2QLkCETux6M5MBzA9e0tV1zpIpKlrONgcEGV5CCO4wif51El5wuC7KXhREgS460cbPrSRtKhUYjSc5yST4bVTuK8U03E4/70h/mP8ASm6SoeENL9NcW5+yJdY/OpLnskEdTsyeMCKjAnki/rGcnM8mhW+U3RDlwAkMCbpjPzg3nXSx5rZJIHaaQxSzPBILgx+6VjMisGUADtjB2OarvHR0rGxbxbqsf7+9HDZ7lOHyXEcyqiy/M6YYknAJ1Ht8Kxczbqbqo7+OxnFacHdXP51NSj49bspZZ4Sq7sRIuAPXfaoMnOtoPmzBvsqzD4qpFZzwrmF5YriSZIZHhRGjdokyrMwXPbfvnfyphy/fS3c7I15OipGXJDgb5AA7YHcn7qoM62ABOV/F5E3biAF+suic42xIBmVc7DWGT8XAFfX6X2uf26t9kMw+Kgis65c5kmkuIo3leRXJ6iSHUrKFJOQR6Ciz5ilmljQ3MkQdgDpYIqruTgYwNtt6z/oUjqafEZVYgsOBfv8Aj/UvvEuerWOGWRZkZkjdwhyuoqCQNwO5GKRPzTMmkPdSazHG7BbaNkBkXUAPeDbZ8SarnF+ZpobiSOO6llVWwpZlYHIHfbB32qBzPxN3vJgO5YJt5hQv50r6jj7o5nTp/E2w9Q8EX8S+W3PbJMsDgXEk0KTQdNemWDEghwzELgKW1Zxjwz3k/ps2f+Tz+78q3+Jjx+NUe4YLxG/kHayso7ZPRnAXb4tXLl+5R5cuAYoI5JmBGRiNdgR474qmRyrKoHc5NPo0yY3ysTtWaZBzYx3a2kI84XjlH8ravwqfYcwwSkqr4cYyjgo4z291gDv5isy4/wAuTvOXtYUaMqmloSuCQu7AKdsnJ+6pnHrzpusJMEnRjRG68Jc5xk+/gnx7bYzWepV7hUDod4X0mBsXXx+dXNTzXoNZqOLpbBBHPJG7Ll4oMSRp5ECb3lyCPdBxTXh3NcwEcrFriB5Gjdlt2V4yATqIQsGXI0nYdxVAwPAM43wZEXcw4+ZdqKX8O45BPnoyo5HcAjI+te4+8VO1VsjM+5ysgnE7aQ/s7yKWyk+0QXiJ+/I+FUPl69a3voi22iXQ33nSfzrUfafw5pOHSOg/WW5W4T7UR1H+XVWX83KDcCdNkuUSdf74Gfg2ahqBwG+J7vhnDF8DdMJJv7LXHfS/9O5X4EsD+YqHbcRxYTw57yROB8QfyFWfk2MTWd6r/OuH0r6uULgD7xSC05MuAytMqQJqUsZZFTbO/c+VQ2MaKjuesufEA+PIwG0iv0H8x97RMC1tUA/Ykxn6wik/nXCxP+4Zv/N/mtQeLc0WF0sqyXixFbuZx+rZ9SEALp07EHHiajpz5w2K0a0X5Vco762dUVCDtjGSe5FdJwOXND2nkpr8K6dFY8hrP63OXBjizvT/AAwj4v8A6Uw5CtoGNy1wsbCOLUof97J/pS6x5wUI8dlwmaUSgB+szMCq79lGAfXNR7rmKWIajwOJATgGQyHJ8gDjJ9BQNJk4PxKZfL4HDqL+8ex9I65a448krAQwKFhlb3IgCMJtg9xuaW8lSwC8jNwUEYDE6+2cbVMsn4xMmpUj4bHkHEcDBm+4BmI8wxFObK24hJ3urdd8apLWJCT27NvQdOVqzEXySNvCLQIruLbLjTzXoSKOExdXbEC7Rhs5zjbYd6X8EtzPxGPIOHn1Hb+ItVxv+XL8HH9sxwkb6VhQfEDBI+6kPEOFcdAPQ4jFcYG4XSj47ZAZR+daNPfZk/tVUsInYrv94siuOpZX1wNzc8QYEjwSMZUHy3P5Uz5B4nDbxXUrugk6elFJGT47Dx97TUXhPJtzCQOF3xSUopnt7hdBLjuwVgQVPmM/X4VOfhHMI729hJ6lIj/kKpkw7n3Bpz4dcqac4GU8nk3PeT+Zbia6RZDGyKGdyYkB0qCe4AI3xSWzZ729C5OJpSW+yTk/y7U6FrzDGCwtLMqQVaJFjGsHvnBB/mqHbcT4pA4aPgUaTYIV1DYBPprI7eoqZ07GrNzpTyeFC7JjokUKnLnXihmvpBH2UiJAP4dsD+8TTjjIitoI+iWWSGXoTOrFdTmLWex8CaXcBmiu7vpz2NxYzqGmdw5Cro3LaXXPzvLPemPPnGYGtkhjmM79XqFyAMYBG+FGTvjzqTYym4t2Z1YtQuobFjxg0O7/ANU9juBPaR3VzO4EMsqnBxJKjKAIgw3wT39Aa+xzF8m+SgBoLi4miC26yO4aFmwzOjEhNtwRvt9dVyAizhjmmUyzSH/ZLU5Opjt1GX93ONvE4q/8hchtCzXl6erfTe8zHfpg/RX1xtkfUNqvi3bQWnl+Q9FMjJj557+PwEu88IdSrDIYEEeh2NYsnC+L2+LSLh8M4gLLDcSAN+qLFl7sBtnxFbdXmmqA1PPBINgzIR7NuLXuPl96sSKdSRwge6/gcKFUY88k1OtPYLak6ri4uJz6kL/U/jWoYord5i18ynXXs54bHDtZwkxrpUsMnv4k9z6moEVjDCpKpHGo7nCqPvNTvaPx028I2crpd3EZ0syoVyqnw+dqJG+FPbOaTcv8tQxW3yu8WWZpDrigmfqdMP8As0AOzPjGWI29MGrY8uxSWkMmBsrACcrrm+3VT05BKw2Cpkgk9ssBpA8yTgd6acDhtwwlkmhmuCN2DAhR+7GM+6vr3Pcmu3C7Zrn9bMcQ91jTZSB4gD6Pke7d9hgUm4xzjbW0dtJcRsY7vUVWM4WNBjTnGNTHILEnbfbaj12f2lG0q4uL5l5inXwx+dL7ySa4cpFssf0m+b1PM476Qdl8zk9qTcq8RhlecRhZoF6RRjuVZ1JdNXdgpCkE9tVWWXhUcgXQ0kBXVjp4XIbBOdSkHcA57+tTYi5iqR7zjbWrRjBC/Wuck+OrOST65Oaj8YtBJEdi2ATgdyMe8B9Yzj1xUz9Gh43N0f8A2AfkoqPxLlg9JzC8ry6ToEk8gXV4Zwc4+qmGQRfTNxX/AGWk8StgFl8VOnDD6UbDdCdmGNjncYrrbc6m20xXSyys2RHJHHkyad2V1HzZF8R2PcekzgXLCtBGbu2iSYABlR2Zdtgck+QHn9dSr/l22eHoaemoYSAodJVxvqB3wfWlLKY4BEh/pzq/Z2V2/wBaon/09Q+L/wBoXsTRpbQW4YEdSWXWy58VWMbMO4OquCGS2lSOVxLHKcRTgAamG+hwNg+MkEYBwdgdqtVlJTsigWsmuRrppTuOezy8kitWh4g63duroZmBGtXwSDjPkN98+NJW5Z5kXYXVtL6sFJ/mjzWo3nFIolJkljj9XYD8zSTljnVLyeaFFLiLB66AmJ842BI+cPLcd8Gpbj8S446inkv2dyQzG8v5vlN2RhW7rGP4c438M4AHhV9FFe0pN9zYUUUVkIUUUUQlW56sEmW2jlAMT3KK58gQ2kZ8NTBVOO+ceNJuYOJ21zKsfyy2Cx5DoZNLAk6W907jCZUfaNXLjvChcwPETp1AYYfRZSGVvuYA1j3OXJ9zDJLeyRT62OXls5/TGemyBlGw21HFOAG4MZXOM7lmgnmC2xj5XbYHYCVe31f6VUuLcvWs8bLG11LApMhiQgQoe7ESSJiMbkkK3bVtWcfpm/0eI36/awfycU55e4s0oYTcVuei4ZX1wSOSPEKQXHx/GremVkt1y18ryzScPjS3AthcTOIViX31jGckM2xLaWYysNgNgTivniPBuIcExdpcy3dsCOvFIxYhT3YHtt+8APDIxXTh/NVtHxGJYWU2yxxiDH7ugpIu/wBMHS+DucHxNXvnXicMfDrh5GGhoXUZ+kWUhQM+JOKQkg9TZKknEkImjOpWVXBHipwc/wCGqrJzJxAtIFtZWVOrpIHzxGcDSex1BsjzxtS/kLn2GHhttE3WlkSPDCOCRwNzgZC47Y8abDnFTkR2XESD4LCyj4FwKXaQeo1ipbODX/WiV9EkefoyjDj6x4H0qje1W6YxxwByguLgRyMvcRIhdwPr0gU1j5susYj4XdY8M9JPzeqB7UOZJ824ltWtXSXro0jqytgFSuV2HqM1qKbikiNLvkg2tojRM6RXAVZIdbMI3YaoZEY7h1fSpIxnPhUngnAxcRo/yXIdVbMt7O2zDPZRSziHtPhurGGzt2YXMjxR+8ABGoIySxOkkKO4799q1rg6RLCkcLKyRqqAqQdlGBkjxrSxUcxSL6ibhPI1vGdT21pn0iLH/FISfwqyxQqowoAA8AMCvsCvajdykKKKKIQoooohCiiiiEK+SK+qT81cwJZWktw//DU4H7zHZR95xRCLuLclW7t1Vt4S/c5jXv8ACoCWwXICBcd8Lj44qk2nO/FLNJY7kTNM4hmQyJqwpYLMAE2wBuB3HlvUi94lxG6mSZBdCFb11RUh0npaAYy4IBK5yDq2wSe9dmPIyijOXJhDGwZ0437NbW5YuNcLsckx4wT5lTtn6sUog9l8M0phk4m8zRjJhBBZQO+QWOMZHh41aeUOE8TefNz10TpN1RKyFTNqyphVeyhfjXC45NvhLedD5NbRThmKSyCQNIWGZANPuZUZIORk9q1soMExsOCY84dNFbPFC10x1RuyKQioEixqOVUBcep86YNzZZqEJuYT1GKLpbVlhjIwuTtkZ8sis+Ps0iWOUzcRt0jXrhirA6OsUKg7gd0ORgZzsK9seD2jWDXpndY7Wd3ZoolV3aPSo0sWZhq7ZzuDuNqmWlNk1+NTmuktojjDqrjyYAj4Gql+nskMSSXVm8QnZVgSJhK7s4LAEDGk9vE96gv7ZrfEri3uDHGrkPpGGZCAVO/u5JwCfI1EgnqUAAlvj5atFOVtbcHzES/0phFEqjCgAeQGKx+b2jXzXTJmNP18KLGjKyjXE7kMwXLbgZxjHbNXf2ZcflvLBJppEkkJYNoXTjB7MO2R6elDKRyZty20UUUk2FFFFEIUUUUQhRRRRCFc5rdXGGVWGc4IB3HbvXlFEJ94oxRRRCBFZBxX2cXd5dXDtLAhY3CDTq+bIBoyNOSR45YjyxRRToe5hjZvY6okDxzLCQLYqFjDDqQA5Zgdm1E53qw8K5ChjspbSVmnSZ5HcsApJkOTjT2wRkUUVhYwntj7PrePp6pLiboukkfVmLaCgIXHYYwe1SrbkmyjaRlt0/W6g4OSp17t7pOkZPkK9opSxmybZcvW0IAit4UwQRpRRuNgdh5E1OjhCjCgAeQGKKKLuE+6KKKIQoooohP/2Q=="/>
          <p:cNvSpPr>
            <a:spLocks noChangeAspect="1" noChangeArrowheads="1"/>
          </p:cNvSpPr>
          <p:nvPr/>
        </p:nvSpPr>
        <p:spPr bwMode="auto">
          <a:xfrm>
            <a:off x="77788" y="-388938"/>
            <a:ext cx="1524000" cy="8191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2162" name="AutoShape 18" descr="data:image/jpg;base64,/9j/4AAQSkZJRgABAQAAAQABAAD/2wCEAAkGBhMSEBUUExQUFRUWFRUUGRcXFxQUGRkZFhoXGhciGhkcGycqGh0lGhUUIDAgIycqLCw4GB40NTAqNSYuLCkBCQoKDgwOGQ8PGiwkHiQpLzQpNTQzLy4qLDMtLiosNDQwLykvLCwpLCw2KiwsLCw0LCwsLCwsLCwpLCwsLC8sLP/AABEIAFAAlQMBIgACEQEDEQH/xAAbAAACAgMBAAAAAAAAAAAAAAAABgQFAQMHAv/EAEkQAAIABAQDAwYKBwQLAAAAAAECAAMEEQUSITEGQVETYXEHIjJCgZEUIzNUcpOhsdHTFlJigpLB8ENEw9IkNFNVY2Rzg6Kzwv/EABkBAAMBAQEAAAAAAAAAAAAAAAACAwEEBf/EAC8RAAEEAAMGBgEEAwAAAAAAAAEAAgMREiExBBNBUWHRFCKRksHwgTJx4fEFUqH/2gAMAwEAAhEDEQA/AO4wQQQIRBBBAhEEeXcAXJsBzMVVRjJPyeg/Xbn9Ec/GGa0u0SueG6q1dwBckDxiK+Ky+RLeAvC9UV4vcksep19wiG+LksFFrnYXA27uUWEQ4lc5nPAJobFuin2kCAYt+z9oijp6GY/rqPYT+EbqjCJiD5QH90j+Zjd2zRLvX1auVxMcwRG9KxTzhNmVzy99fA+0725XjdS42rcwfvjDEOBTCc8QnINGYoKeuPqm/cYsabEQdDoYk5hbqrtka7RToIwDGYROiCCCBCIIIIEIggggQiNVTUrLUsxsB/XtMbGawuYWayv7Ru0PoD5Mf/R7zy6Q7G4ipyPwBZrq4vq+i+rL6d7dT3bCKSvxbx12A3I7ug7zp0vHivqXIuBe5AF9teZHMd0WOB8OXOd7knUk7mLucGCgudjDIbKrKXDZ046+ap5C9z4tufsHdFzJ4SVV00O9++GaRSKo0EbiI5y4ldQaAKCo8NOmu40PiN4mYlt7I1dnlmkdbN7dj/KPeKtZb9BFwbIK5i3CHBJeKMXmCWvPVvog7e0j/wAYuZPCisg01iv4cp+0nM55tp4DQfdD5LSwiT3WVeNtNpI86gnSDcXdeh39h5+2JlHXrMHeNOhB6EQ1TZAYaiFrGcFCntEOVrgePcevM90MyQ6FTkiGoyVhSYgVOV/YesW6PeFSRNzDI2hH2RY4XXkNkfcRkjKzC2KTFkdVeQRgGMxJXRBBBAhEEKx46Va00rymVgwXNdSpvYjnfn0idxVxOtFKDspcs2VVBAubE78hYEwuMUTeituJMTW1m6q62vePVN7Sh6wzP9Acv3jp74qpFMZ8wj1F3/kPs+yK+i4iSpR5ouGYgMp3UAEKO8aMb/dHml4ySnnCnEt2cslyMts00qFFiw/XQe/pHQJGtYCDquV2zSumcwtNtGfQBXFXh2lrRb4RVBkynR10Pf0I8fxikwHi6XWzXliWyFM2py2OUgcj3iLZ6UowZdx/XugxNlbkkdE/Z3lrh+6tYIj09YG0OjdPw6xIiRFaqwIOYUGrX4xT4j7oh8RvaSx/ZiXWzBnXXa569Ih4558lgtz5p5GKs4KEhGaruDJFpY8BDZCRSYyKOkM1kLBcoKiwOpC8+8wx4Fjy1MgTgCgJYWNr3UkHbvBiNi6XVgdgx1ldKzJioqm7Vv2Rt+MU/E3HUqQ4lZXdrAlUte3LMSRba9vbFVL8p8sf3ab/ABS/80AljYczmm8FtEzQWt8p480z1mGEpmX0lF/Ecx/OIE85kExfSX7RFe/lJVpYcSZvphCFCtluCRchragHTeNNHxRJNQslQzCYFKsAMtpliNze2u9uUVE7DkT9Kg7Ypm+YN0v/AJr6J0wqtDoDE+FTBp/Zzmlk87jwMNSmJkUaTNNi1mCCCMWrmPlOozKqpNQumbzSe9DcH3E/wxA49xnt5tMoGbLKEzLyLTNh7coX9+HjygYQaiiYKLuhDqOZy7j3XjmPDUgzKyWW9VkJ20CWCX6eeE331tzjke048A0dX8r39nlZ4cTuPmjDh1N/p9LKsMBldjVz6diLAm52FlsxIvyyi8Y4OpzVV5mm41eeedraKPZnX+E9IzxzRMs/tVHmunZsdNGAtrrpdMuvcekMnkvw7LJmTT6+inqqA6jqC7TTfmMsa1pD92dGk/wlnkYdnO0A+aRrQeeX6vWglLhrCp9RPmpImmUc0xiQ7JoGH6qknUjptFrjNPXYcEmNUs93C5SzTFOhJvmUdLadY3+TNbVs4HQ2m6XF/lE3HKLXysoTTybcpup0AHmtzMKGVFYu/wA80758W3BjqLDV5DkONfKXcSx+oqalESb2ClJbekEALIGZmfKbAXsPAczeINZi06Ufi6+ZOYckaY6jX1mZAtvbGvEsIK9jOmKzSZsmUQyZLgqoUjz/ADb+bz5G8TMPxqilW/0V3I1BmPJfXuBmWHsEabcTiNZ9UDDGxhibi8oseSr42TZ/FD91uxLiyoemkFD2bTHmKzIPSyZNUvcalzqOam0RquomygM2IlnIB7OVMmTWBI282Va47yImcSZq2nl1MtCUlTGSYuhIzLLbkxBFrDfSK2hraKWLNTzpht67yAt/oK4B8Df2xriS4gnLKjn8JY2tELXNaLt2IDBrfN11lpktzY7Nn4fUJNOYy+yOfS5vNQAPbTNv36Q6+TySDRKTyeZ/7HhXxDiBKjD50lEKmWJbgWlDze1QeoxAsT3Qw8BS3ekVVYBc0wlhYn5Rxp7t+6KxCn63lr+Vx7Y7Fs+bQ07w5Dh5QlfGJStjTKVDKZkgFSAQR8RoQd/COgLhLPtKlIP2gt/cBCVxXhb0letTlMyXmlt6ViDLCaEnrkBv3kRZDys/8ufrZf4xkcgjLgeabatmdtDYnR5gMAOY1F9Vp8oVI0mTKXMLTJwzKqgKbA7jnC3UCZNrZWVykx5NLZwctiZUrXRTbnsOkWvFnEfw6nlOEydnUBWBZCBmViPOBtssV9Mtq+mJ2MqjtqNfipe3XY+4xN9vf0sfK6YKgg4BwbJyP+vqpnEVZUSHpl7Zs/ZsXZdA5znLe41spVdRyjp6veQfoH7o5vxth7sZM4DMiqVaxFxqDfXlvr+MTR5TkEsoJDkkFRd5Q1IsPWP3RUuDHuB55ei4t0Z4InRgE0b01s6qDwVjM+YJmea72yEZje1y9/uEZiFwENJvhL++ZBGwG4wSp/5EBu1PAyFplrODK9pjlKtlUsSo7WYLAm4FghtaI54FxD54d7/KzN+vye/fHRYI3dt+kpBtUgFZe1vZc2bguv2+Fsb/APEmEabf2cbRwViJ/vjfWzfy46HaMxm7b9JW+Ll6e1vZc9/QnEvnrfXTfy4jVPDNbLKh8QyltgZ8wX1A/wBn1IHtEdKdwASTYAXJ7hHMsQxRqueXlBp0ofKdlaYBLYES1Yi/qmZMIGt8sMImn+yldtko5e1vZTP0LxL56/1038uNNTwnXy1zPXlRoLmdN3O39nDbwnjS1EiwmLMeUezZlZWvpdW0PrKQfG/SN3Eg+JDa2V0Y2BNlDamw5DeM3Tbr5K07ZLViva3skV8Eq1RXOJAI1yrfCJljbfXs+XPpExeC8RIuK1iDrftpp/w4inGZPwRZQmIZipVLlVg7EzGOQKFJLE3Gwjo1DLKykB0IRQR3gC8aYmj+ysG2ynl7W9lzidgFYjFWxEgi1x203S4BF/i+hHvj1TcNVswkJiGZgASO2m3ty0MvbeG7iGRIlvLnsJSP2gUzWyIbZHFi5tpsLX6R54IoZS0cmYiIGmSkLOqqC/O5YeluTc9YN02r+Sjxkt1l7W9kufoViI1+GsP+9M/LiGMBq/8AeI8e3mW/i7O32x0LGZZaQwAJ9EkDUlQwLC3O6gi3OFCRiNGjMzvK7c1DuZhZc3ZZ9F1Oa3ZWTs7b6W5wCJvX1KDtko5e1vZaf0KxL5631038uMNwViXz1vrpv5cN3DGb4KmYMt85VWuGCF2MsEHYiWUFjtFrC7tv0lN4uXp7W9lzccHYgD/rb3/6kz8uPTcCYgwN6sm4IN5szUHe/wAXHRbRmDdt+ko8XL09reyVOFOBVpUbOwdny7CyqFvYAEk7sSSTrfYWtBDXBDgACgud73PcXONkr//Z"/>
          <p:cNvSpPr>
            <a:spLocks noChangeAspect="1" noChangeArrowheads="1"/>
          </p:cNvSpPr>
          <p:nvPr/>
        </p:nvSpPr>
        <p:spPr bwMode="auto">
          <a:xfrm>
            <a:off x="77788" y="-365125"/>
            <a:ext cx="1419225" cy="762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2164" name="AutoShape 20" descr="data:image/jpg;base64,/9j/4AAQSkZJRgABAQAAAQABAAD/2wCEAAkGBhMSEBUUExQUFRUWFRUUGRcXFxQUGRkZFhoXGhciGhkcGycqGh0lGhUUIDAgIycqLCw4GB40NTAqNSYuLCkBCQoKDgwOGQ8PGiwkHiQpLzQpNTQzLy4qLDMtLiosNDQwLykvLCwpLCw2KiwsLCw0LCwsLCwsLCwpLCwsLC8sLP/AABEIAFAAlQMBIgACEQEDEQH/xAAbAAACAgMBAAAAAAAAAAAAAAAABgQFAQMHAv/EAEkQAAIABAQDAwYKBwQLAAAAAAECAAMEEQUSITEGQVETYXEHIjJCgZEUIzNUcpOhsdHTFlJigpLB8ENEw9IkNFNVY2Rzg6Kzwv/EABkBAAMBAQEAAAAAAAAAAAAAAAACAwEEBf/EAC8RAAEEAAMGBgEEAwAAAAAAAAEAAgMREiExBBNBUWHRFCKRksHwgTJx4fEFUqH/2gAMAwEAAhEDEQA/AO4wQQQIRBBBAhEEeXcAXJsBzMVVRjJPyeg/Xbn9Ec/GGa0u0SueG6q1dwBckDxiK+Ky+RLeAvC9UV4vcksep19wiG+LksFFrnYXA27uUWEQ4lc5nPAJobFuin2kCAYt+z9oijp6GY/rqPYT+EbqjCJiD5QH90j+Zjd2zRLvX1auVxMcwRG9KxTzhNmVzy99fA+0725XjdS42rcwfvjDEOBTCc8QnINGYoKeuPqm/cYsabEQdDoYk5hbqrtka7RToIwDGYROiCCCBCIIIIEIggggQiNVTUrLUsxsB/XtMbGawuYWayv7Ru0PoD5Mf/R7zy6Q7G4ipyPwBZrq4vq+i+rL6d7dT3bCKSvxbx12A3I7ug7zp0vHivqXIuBe5AF9teZHMd0WOB8OXOd7knUk7mLucGCgudjDIbKrKXDZ046+ap5C9z4tufsHdFzJ4SVV00O9++GaRSKo0EbiI5y4ldQaAKCo8NOmu40PiN4mYlt7I1dnlmkdbN7dj/KPeKtZb9BFwbIK5i3CHBJeKMXmCWvPVvog7e0j/wAYuZPCisg01iv4cp+0nM55tp4DQfdD5LSwiT3WVeNtNpI86gnSDcXdeh39h5+2JlHXrMHeNOhB6EQ1TZAYaiFrGcFCntEOVrgePcevM90MyQ6FTkiGoyVhSYgVOV/YesW6PeFSRNzDI2hH2RY4XXkNkfcRkjKzC2KTFkdVeQRgGMxJXRBBBAhEEKx46Va00rymVgwXNdSpvYjnfn0idxVxOtFKDspcs2VVBAubE78hYEwuMUTeituJMTW1m6q62vePVN7Sh6wzP9Acv3jp74qpFMZ8wj1F3/kPs+yK+i4iSpR5ouGYgMp3UAEKO8aMb/dHml4ySnnCnEt2cslyMts00qFFiw/XQe/pHQJGtYCDquV2zSumcwtNtGfQBXFXh2lrRb4RVBkynR10Pf0I8fxikwHi6XWzXliWyFM2py2OUgcj3iLZ6UowZdx/XugxNlbkkdE/Z3lrh+6tYIj09YG0OjdPw6xIiRFaqwIOYUGrX4xT4j7oh8RvaSx/ZiXWzBnXXa569Ih4558lgtz5p5GKs4KEhGaruDJFpY8BDZCRSYyKOkM1kLBcoKiwOpC8+8wx4Fjy1MgTgCgJYWNr3UkHbvBiNi6XVgdgx1ldKzJioqm7Vv2Rt+MU/E3HUqQ4lZXdrAlUte3LMSRba9vbFVL8p8sf3ab/ABS/80AljYczmm8FtEzQWt8p480z1mGEpmX0lF/Ecx/OIE85kExfSX7RFe/lJVpYcSZvphCFCtluCRchragHTeNNHxRJNQslQzCYFKsAMtpliNze2u9uUVE7DkT9Kg7Ypm+YN0v/AJr6J0wqtDoDE+FTBp/Zzmlk87jwMNSmJkUaTNNi1mCCCMWrmPlOozKqpNQumbzSe9DcH3E/wxA49xnt5tMoGbLKEzLyLTNh7coX9+HjygYQaiiYKLuhDqOZy7j3XjmPDUgzKyWW9VkJ20CWCX6eeE331tzjke048A0dX8r39nlZ4cTuPmjDh1N/p9LKsMBldjVz6diLAm52FlsxIvyyi8Y4OpzVV5mm41eeedraKPZnX+E9IzxzRMs/tVHmunZsdNGAtrrpdMuvcekMnkvw7LJmTT6+inqqA6jqC7TTfmMsa1pD92dGk/wlnkYdnO0A+aRrQeeX6vWglLhrCp9RPmpImmUc0xiQ7JoGH6qknUjptFrjNPXYcEmNUs93C5SzTFOhJvmUdLadY3+TNbVs4HQ2m6XF/lE3HKLXysoTTybcpup0AHmtzMKGVFYu/wA80758W3BjqLDV5DkONfKXcSx+oqalESb2ClJbekEALIGZmfKbAXsPAczeINZi06Ufi6+ZOYckaY6jX1mZAtvbGvEsIK9jOmKzSZsmUQyZLgqoUjz/ADb+bz5G8TMPxqilW/0V3I1BmPJfXuBmWHsEabcTiNZ9UDDGxhibi8oseSr42TZ/FD91uxLiyoemkFD2bTHmKzIPSyZNUvcalzqOam0RquomygM2IlnIB7OVMmTWBI282Va47yImcSZq2nl1MtCUlTGSYuhIzLLbkxBFrDfSK2hraKWLNTzpht67yAt/oK4B8Df2xriS4gnLKjn8JY2tELXNaLt2IDBrfN11lpktzY7Nn4fUJNOYy+yOfS5vNQAPbTNv36Q6+TySDRKTyeZ/7HhXxDiBKjD50lEKmWJbgWlDze1QeoxAsT3Qw8BS3ekVVYBc0wlhYn5Rxp7t+6KxCn63lr+Vx7Y7Fs+bQ07w5Dh5QlfGJStjTKVDKZkgFSAQR8RoQd/COgLhLPtKlIP2gt/cBCVxXhb0letTlMyXmlt6ViDLCaEnrkBv3kRZDys/8ufrZf4xkcgjLgeabatmdtDYnR5gMAOY1F9Vp8oVI0mTKXMLTJwzKqgKbA7jnC3UCZNrZWVykx5NLZwctiZUrXRTbnsOkWvFnEfw6nlOEydnUBWBZCBmViPOBtssV9Mtq+mJ2MqjtqNfipe3XY+4xN9vf0sfK6YKgg4BwbJyP+vqpnEVZUSHpl7Zs/ZsXZdA5znLe41spVdRyjp6veQfoH7o5vxth7sZM4DMiqVaxFxqDfXlvr+MTR5TkEsoJDkkFRd5Q1IsPWP3RUuDHuB55ei4t0Z4InRgE0b01s6qDwVjM+YJmea72yEZje1y9/uEZiFwENJvhL++ZBGwG4wSp/5EBu1PAyFplrODK9pjlKtlUsSo7WYLAm4FghtaI54FxD54d7/KzN+vye/fHRYI3dt+kpBtUgFZe1vZc2bguv2+Fsb/APEmEabf2cbRwViJ/vjfWzfy46HaMxm7b9JW+Ll6e1vZc9/QnEvnrfXTfy4jVPDNbLKh8QyltgZ8wX1A/wBn1IHtEdKdwASTYAXJ7hHMsQxRqueXlBp0ofKdlaYBLYES1Yi/qmZMIGt8sMImn+yldtko5e1vZTP0LxL56/1038uNNTwnXy1zPXlRoLmdN3O39nDbwnjS1EiwmLMeUezZlZWvpdW0PrKQfG/SN3Eg+JDa2V0Y2BNlDamw5DeM3Tbr5K07ZLViva3skV8Eq1RXOJAI1yrfCJljbfXs+XPpExeC8RIuK1iDrftpp/w4inGZPwRZQmIZipVLlVg7EzGOQKFJLE3Gwjo1DLKykB0IRQR3gC8aYmj+ysG2ynl7W9lzidgFYjFWxEgi1x203S4BF/i+hHvj1TcNVswkJiGZgASO2m3ty0MvbeG7iGRIlvLnsJSP2gUzWyIbZHFi5tpsLX6R54IoZS0cmYiIGmSkLOqqC/O5YeluTc9YN02r+Sjxkt1l7W9kufoViI1+GsP+9M/LiGMBq/8AeI8e3mW/i7O32x0LGZZaQwAJ9EkDUlQwLC3O6gi3OFCRiNGjMzvK7c1DuZhZc3ZZ9F1Oa3ZWTs7b6W5wCJvX1KDtko5e1vZaf0KxL5631038uMNwViXz1vrpv5cN3DGb4KmYMt85VWuGCF2MsEHYiWUFjtFrC7tv0lN4uXp7W9lzccHYgD/rb3/6kz8uPTcCYgwN6sm4IN5szUHe/wAXHRbRmDdt+ko8XL09reyVOFOBVpUbOwdny7CyqFvYAEk7sSSTrfYWtBDXBDgACgud73PcXONkr//Z"/>
          <p:cNvSpPr>
            <a:spLocks noChangeAspect="1" noChangeArrowheads="1"/>
          </p:cNvSpPr>
          <p:nvPr/>
        </p:nvSpPr>
        <p:spPr bwMode="auto">
          <a:xfrm>
            <a:off x="77788" y="-365125"/>
            <a:ext cx="1419225" cy="762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1587500" y="1485900"/>
            <a:ext cx="6934200" cy="2635253"/>
          </a:xfrm>
        </p:spPr>
        <p:txBody>
          <a:bodyPr/>
          <a:lstStyle/>
          <a:p>
            <a:r>
              <a:rPr lang="en-US" sz="4000" dirty="0" smtClean="0"/>
              <a:t>Description of Purpose and Nature of Test </a:t>
            </a:r>
            <a:endParaRPr lang="en-US" sz="40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B1D57-121E-4982-83B1-0464544AB99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02" y="1739900"/>
            <a:ext cx="6361113" cy="4279900"/>
          </a:xfrm>
        </p:spPr>
        <p:txBody>
          <a:bodyPr/>
          <a:lstStyle/>
          <a:p>
            <a:pPr algn="l">
              <a:lnSpc>
                <a:spcPct val="80000"/>
              </a:lnSpc>
            </a:pPr>
            <a:r>
              <a:rPr lang="en-US" sz="2000" dirty="0" smtClean="0"/>
              <a:t>Purpose: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>
                <a:solidFill>
                  <a:srgbClr val="002060"/>
                </a:solidFill>
              </a:rPr>
              <a:t>The </a:t>
            </a:r>
            <a:r>
              <a:rPr lang="en-US" sz="2000" dirty="0" err="1" smtClean="0">
                <a:solidFill>
                  <a:srgbClr val="002060"/>
                </a:solidFill>
              </a:rPr>
              <a:t>Wonderlic</a:t>
            </a:r>
            <a:r>
              <a:rPr lang="en-US" sz="2000" dirty="0" smtClean="0">
                <a:solidFill>
                  <a:srgbClr val="002060"/>
                </a:solidFill>
              </a:rPr>
              <a:t> Basic Skills Test is a brief, multiple-choice test intended to measure the language and math skills of adults, and to be used in assessing the job-readiness of the test-taker 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 </a:t>
            </a:r>
            <a:br>
              <a:rPr lang="en-US" sz="2000" dirty="0" smtClean="0"/>
            </a:br>
            <a:r>
              <a:rPr lang="en-US" sz="2000" dirty="0" smtClean="0"/>
              <a:t>WBST Measures:  </a:t>
            </a:r>
            <a:r>
              <a:rPr lang="en-US" sz="2000" i="1" dirty="0" smtClean="0">
                <a:solidFill>
                  <a:srgbClr val="002060"/>
                </a:solidFill>
              </a:rPr>
              <a:t>Job Readiness</a:t>
            </a:r>
            <a:r>
              <a:rPr lang="en-US" sz="2000" dirty="0" smtClean="0">
                <a:solidFill>
                  <a:srgbClr val="002060"/>
                </a:solidFill>
              </a:rPr>
              <a:t/>
            </a:r>
            <a:br>
              <a:rPr lang="en-US" sz="2000" dirty="0" smtClean="0">
                <a:solidFill>
                  <a:srgbClr val="002060"/>
                </a:solidFill>
              </a:rPr>
            </a:br>
            <a:r>
              <a:rPr lang="en-US" sz="2000" dirty="0" smtClean="0">
                <a:solidFill>
                  <a:srgbClr val="002060"/>
                </a:solidFill>
              </a:rPr>
              <a:t> </a:t>
            </a:r>
            <a:br>
              <a:rPr lang="en-US" sz="2000" dirty="0" smtClean="0">
                <a:solidFill>
                  <a:srgbClr val="002060"/>
                </a:solidFill>
              </a:rPr>
            </a:br>
            <a:r>
              <a:rPr lang="en-US" sz="2000" i="1" dirty="0" smtClean="0">
                <a:solidFill>
                  <a:srgbClr val="002060"/>
                </a:solidFill>
              </a:rPr>
              <a:t>Job Readiness can be defined as: </a:t>
            </a:r>
            <a:br>
              <a:rPr lang="en-US" sz="2000" i="1" dirty="0" smtClean="0">
                <a:solidFill>
                  <a:srgbClr val="002060"/>
                </a:solidFill>
              </a:rPr>
            </a:br>
            <a:r>
              <a:rPr lang="en-US" sz="2000" dirty="0" smtClean="0">
                <a:solidFill>
                  <a:srgbClr val="002060"/>
                </a:solidFill>
              </a:rPr>
              <a:t> </a:t>
            </a:r>
            <a:br>
              <a:rPr lang="en-US" sz="2000" dirty="0" smtClean="0">
                <a:solidFill>
                  <a:srgbClr val="002060"/>
                </a:solidFill>
              </a:rPr>
            </a:br>
            <a:r>
              <a:rPr lang="en-US" sz="2000" dirty="0" smtClean="0">
                <a:solidFill>
                  <a:srgbClr val="002060"/>
                </a:solidFill>
              </a:rPr>
              <a:t>“Having sufficient language and math skills to successfully handle the written and computational requirements of a particular job.” (</a:t>
            </a:r>
            <a:r>
              <a:rPr lang="en-US" sz="2000" dirty="0" err="1" smtClean="0">
                <a:solidFill>
                  <a:srgbClr val="002060"/>
                </a:solidFill>
              </a:rPr>
              <a:t>Donlon</a:t>
            </a:r>
            <a:r>
              <a:rPr lang="en-US" sz="2000" dirty="0" smtClean="0">
                <a:solidFill>
                  <a:srgbClr val="002060"/>
                </a:solidFill>
              </a:rPr>
              <a:t> &amp; Hanna, 2003) </a:t>
            </a:r>
            <a:r>
              <a:rPr lang="en-US" sz="1400" dirty="0" smtClean="0"/>
              <a:t>	</a:t>
            </a:r>
            <a:br>
              <a:rPr lang="en-US" sz="1400" dirty="0" smtClean="0"/>
            </a:b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B1D57-121E-4982-83B1-0464544AB993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73300" y="411947"/>
            <a:ext cx="56515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309C9C"/>
                </a:solidFill>
                <a:latin typeface="+mj-lt"/>
              </a:rPr>
              <a:t>What is its purpose?  </a:t>
            </a:r>
          </a:p>
          <a:p>
            <a:r>
              <a:rPr lang="en-US" dirty="0" smtClean="0">
                <a:solidFill>
                  <a:srgbClr val="309C9C"/>
                </a:solidFill>
                <a:latin typeface="+mj-lt"/>
              </a:rPr>
              <a:t>What does it measure? </a:t>
            </a:r>
            <a:endParaRPr lang="en-US" dirty="0">
              <a:solidFill>
                <a:srgbClr val="309C9C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3402" y="269877"/>
            <a:ext cx="6361113" cy="1065213"/>
          </a:xfrm>
        </p:spPr>
        <p:txBody>
          <a:bodyPr/>
          <a:lstStyle/>
          <a:p>
            <a:r>
              <a:rPr lang="en-US" sz="2800" dirty="0" smtClean="0">
                <a:solidFill>
                  <a:srgbClr val="309C9C"/>
                </a:solidFill>
              </a:rPr>
              <a:t>Where might this test be utilized?  How would it be used? </a:t>
            </a:r>
            <a:endParaRPr lang="en-US" sz="2800" dirty="0">
              <a:solidFill>
                <a:srgbClr val="309C9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 dirty="0" smtClean="0">
                <a:solidFill>
                  <a:srgbClr val="000066"/>
                </a:solidFill>
              </a:rPr>
              <a:t>Often used as part of the hiring process </a:t>
            </a:r>
          </a:p>
          <a:p>
            <a:pPr>
              <a:lnSpc>
                <a:spcPct val="80000"/>
              </a:lnSpc>
              <a:buFont typeface="Arial" pitchFamily="34" charset="0"/>
              <a:buNone/>
            </a:pPr>
            <a:endParaRPr lang="en-US" sz="1800" dirty="0" smtClean="0">
              <a:solidFill>
                <a:srgbClr val="000066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800" dirty="0" smtClean="0">
                <a:solidFill>
                  <a:srgbClr val="000066"/>
                </a:solidFill>
              </a:rPr>
              <a:t>In assessing basic skill levels, one can find a job of “best fit”.</a:t>
            </a:r>
          </a:p>
          <a:p>
            <a:pPr>
              <a:lnSpc>
                <a:spcPct val="80000"/>
              </a:lnSpc>
              <a:buNone/>
            </a:pPr>
            <a:r>
              <a:rPr lang="en-US" sz="1800" dirty="0" smtClean="0">
                <a:solidFill>
                  <a:srgbClr val="000066"/>
                </a:solidFill>
              </a:rPr>
              <a:t>	</a:t>
            </a:r>
          </a:p>
          <a:p>
            <a:pPr>
              <a:lnSpc>
                <a:spcPct val="80000"/>
              </a:lnSpc>
            </a:pPr>
            <a:r>
              <a:rPr lang="en-US" sz="1800" dirty="0" smtClean="0">
                <a:solidFill>
                  <a:srgbClr val="000066"/>
                </a:solidFill>
              </a:rPr>
              <a:t>In assessing results, potential employers can also find employees that they feel are “best fit”</a:t>
            </a:r>
          </a:p>
          <a:p>
            <a:pPr lvl="1">
              <a:lnSpc>
                <a:spcPct val="80000"/>
              </a:lnSpc>
              <a:buNone/>
            </a:pPr>
            <a:endParaRPr lang="en-US" sz="1400" dirty="0" smtClean="0">
              <a:solidFill>
                <a:srgbClr val="000066"/>
              </a:solidFill>
            </a:endParaRPr>
          </a:p>
          <a:p>
            <a:pPr>
              <a:lnSpc>
                <a:spcPct val="80000"/>
              </a:lnSpc>
            </a:pPr>
            <a:r>
              <a:rPr lang="en-US" sz="1800" dirty="0" smtClean="0">
                <a:solidFill>
                  <a:srgbClr val="000066"/>
                </a:solidFill>
              </a:rPr>
              <a:t>Generally used to assess entry level positions and occupational training programs</a:t>
            </a:r>
          </a:p>
          <a:p>
            <a:pPr>
              <a:lnSpc>
                <a:spcPct val="80000"/>
              </a:lnSpc>
            </a:pPr>
            <a:endParaRPr lang="en-US" sz="1800" dirty="0" smtClean="0">
              <a:solidFill>
                <a:srgbClr val="000066"/>
              </a:solidFill>
            </a:endParaRPr>
          </a:p>
          <a:p>
            <a:pPr lvl="1">
              <a:lnSpc>
                <a:spcPct val="80000"/>
              </a:lnSpc>
            </a:pPr>
            <a:endParaRPr lang="en-US" sz="1800" dirty="0" smtClean="0">
              <a:solidFill>
                <a:srgbClr val="000066"/>
              </a:solidFill>
            </a:endParaRPr>
          </a:p>
          <a:p>
            <a:pPr lvl="1">
              <a:lnSpc>
                <a:spcPct val="80000"/>
              </a:lnSpc>
              <a:buNone/>
            </a:pPr>
            <a:endParaRPr lang="en-US" sz="1800" dirty="0" smtClean="0">
              <a:solidFill>
                <a:srgbClr val="000066"/>
              </a:solidFill>
            </a:endParaRPr>
          </a:p>
          <a:p>
            <a:pPr lvl="1">
              <a:lnSpc>
                <a:spcPct val="80000"/>
              </a:lnSpc>
            </a:pPr>
            <a:endParaRPr lang="en-US" sz="1800" dirty="0" smtClean="0">
              <a:solidFill>
                <a:srgbClr val="000066"/>
              </a:solidFill>
            </a:endParaRPr>
          </a:p>
          <a:p>
            <a:endParaRPr lang="en-US" sz="1800" dirty="0">
              <a:solidFill>
                <a:srgbClr val="000066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B1D57-121E-4982-83B1-0464544AB99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09C9C"/>
                </a:solidFill>
              </a:rPr>
              <a:t>What type of test is the WBST? </a:t>
            </a:r>
            <a:endParaRPr lang="en-US" dirty="0">
              <a:solidFill>
                <a:srgbClr val="309C9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>
              <a:lnSpc>
                <a:spcPct val="80000"/>
              </a:lnSpc>
              <a:buFont typeface="Arial" pitchFamily="34" charset="0"/>
              <a:buNone/>
            </a:pPr>
            <a:endParaRPr lang="en-US" sz="3200" dirty="0" smtClean="0">
              <a:solidFill>
                <a:srgbClr val="333399"/>
              </a:solidFill>
            </a:endParaRPr>
          </a:p>
          <a:p>
            <a:pPr indent="0">
              <a:lnSpc>
                <a:spcPct val="80000"/>
              </a:lnSpc>
              <a:buFont typeface="Arial" pitchFamily="34" charset="0"/>
              <a:buNone/>
            </a:pPr>
            <a:endParaRPr lang="en-US" sz="3200" dirty="0" smtClean="0">
              <a:solidFill>
                <a:srgbClr val="333399"/>
              </a:solidFill>
            </a:endParaRPr>
          </a:p>
          <a:p>
            <a:pPr indent="0">
              <a:lnSpc>
                <a:spcPct val="80000"/>
              </a:lnSpc>
              <a:buFont typeface="Arial" pitchFamily="34" charset="0"/>
              <a:buNone/>
            </a:pPr>
            <a:r>
              <a:rPr lang="en-US" sz="3200" dirty="0" smtClean="0">
                <a:solidFill>
                  <a:srgbClr val="333399"/>
                </a:solidFill>
              </a:rPr>
              <a:t>Classified as a basic skills achievement test</a:t>
            </a:r>
          </a:p>
          <a:p>
            <a:pPr indent="0">
              <a:lnSpc>
                <a:spcPct val="80000"/>
              </a:lnSpc>
              <a:buFont typeface="Arial" pitchFamily="34" charset="0"/>
              <a:buNone/>
            </a:pPr>
            <a:endParaRPr lang="en-US" sz="3200" dirty="0" smtClean="0">
              <a:solidFill>
                <a:srgbClr val="333399"/>
              </a:solidFill>
            </a:endParaRPr>
          </a:p>
          <a:p>
            <a:pPr indent="0">
              <a:lnSpc>
                <a:spcPct val="80000"/>
              </a:lnSpc>
              <a:buFont typeface="Arial" pitchFamily="34" charset="0"/>
              <a:buNone/>
            </a:pPr>
            <a:r>
              <a:rPr lang="en-US" dirty="0" smtClean="0">
                <a:solidFill>
                  <a:srgbClr val="002060"/>
                </a:solidFill>
              </a:rPr>
              <a:t>*Handout</a:t>
            </a:r>
          </a:p>
          <a:p>
            <a:pPr>
              <a:lnSpc>
                <a:spcPct val="80000"/>
              </a:lnSpc>
              <a:buFont typeface="Arial" pitchFamily="34" charset="0"/>
              <a:buNone/>
            </a:pPr>
            <a:endParaRPr lang="en-US" dirty="0" smtClean="0">
              <a:solidFill>
                <a:srgbClr val="000066"/>
              </a:solidFill>
            </a:endParaRPr>
          </a:p>
          <a:p>
            <a:pPr>
              <a:lnSpc>
                <a:spcPct val="80000"/>
              </a:lnSpc>
              <a:buFont typeface="Arial" pitchFamily="34" charset="0"/>
              <a:buNone/>
            </a:pPr>
            <a:r>
              <a:rPr lang="en-US" dirty="0" smtClean="0">
                <a:solidFill>
                  <a:srgbClr val="000066"/>
                </a:solidFill>
              </a:rPr>
              <a:t>  </a:t>
            </a:r>
          </a:p>
          <a:p>
            <a:pPr>
              <a:lnSpc>
                <a:spcPct val="80000"/>
              </a:lnSpc>
              <a:buNone/>
            </a:pPr>
            <a:endParaRPr lang="en-US" dirty="0" smtClean="0">
              <a:solidFill>
                <a:srgbClr val="000066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B1D57-121E-4982-83B1-0464544AB99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 dirty="0" smtClean="0">
                <a:solidFill>
                  <a:srgbClr val="309C9C"/>
                </a:solidFill>
              </a:rPr>
              <a:t>Who is the WBST Intended For?</a:t>
            </a:r>
            <a:endParaRPr lang="en-US" sz="3000" dirty="0">
              <a:solidFill>
                <a:srgbClr val="309C9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000066"/>
                </a:solidFill>
              </a:rPr>
              <a:t>The WBST is intended for those high school-aged and up</a:t>
            </a:r>
          </a:p>
          <a:p>
            <a:pPr>
              <a:lnSpc>
                <a:spcPct val="90000"/>
              </a:lnSpc>
            </a:pPr>
            <a:endParaRPr lang="en-US" dirty="0" smtClean="0">
              <a:solidFill>
                <a:srgbClr val="000066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000066"/>
                </a:solidFill>
              </a:rPr>
              <a:t>Designed for those who wish to assess their basic skills when entering the workforce.</a:t>
            </a:r>
          </a:p>
          <a:p>
            <a:pPr>
              <a:lnSpc>
                <a:spcPct val="90000"/>
              </a:lnSpc>
              <a:buNone/>
            </a:pPr>
            <a:endParaRPr lang="en-US" dirty="0" smtClean="0">
              <a:solidFill>
                <a:srgbClr val="000066"/>
              </a:solidFill>
            </a:endParaRP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000066"/>
                </a:solidFill>
              </a:rPr>
              <a:t>Skills assessed can lead to jobs in many vocations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B1D57-121E-4982-83B1-0464544AB99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7500" y="257177"/>
            <a:ext cx="6959600" cy="1065213"/>
          </a:xfrm>
        </p:spPr>
        <p:txBody>
          <a:bodyPr/>
          <a:lstStyle/>
          <a:p>
            <a:r>
              <a:rPr lang="en-US" sz="2800" dirty="0" smtClean="0">
                <a:solidFill>
                  <a:srgbClr val="309C9C"/>
                </a:solidFill>
              </a:rPr>
              <a:t>What scores does the WBST provide? </a:t>
            </a:r>
            <a:endParaRPr lang="en-US" sz="2800" dirty="0">
              <a:solidFill>
                <a:srgbClr val="309C9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384300"/>
            <a:ext cx="6705600" cy="4879975"/>
          </a:xfrm>
        </p:spPr>
        <p:txBody>
          <a:bodyPr/>
          <a:lstStyle/>
          <a:p>
            <a:pPr indent="0">
              <a:lnSpc>
                <a:spcPct val="80000"/>
              </a:lnSpc>
              <a:buFont typeface="Arial" pitchFamily="34" charset="0"/>
              <a:buNone/>
            </a:pPr>
            <a:r>
              <a:rPr lang="en-US" sz="2200" dirty="0" smtClean="0">
                <a:solidFill>
                  <a:srgbClr val="333399"/>
                </a:solidFill>
              </a:rPr>
              <a:t>The </a:t>
            </a:r>
            <a:r>
              <a:rPr lang="en-US" sz="2200" dirty="0" err="1" smtClean="0">
                <a:solidFill>
                  <a:srgbClr val="333399"/>
                </a:solidFill>
              </a:rPr>
              <a:t>Wonderlic</a:t>
            </a:r>
            <a:r>
              <a:rPr lang="en-US" sz="2200" dirty="0" smtClean="0">
                <a:solidFill>
                  <a:srgbClr val="333399"/>
                </a:solidFill>
              </a:rPr>
              <a:t> Basic Skills Test aims to measure </a:t>
            </a:r>
            <a:r>
              <a:rPr lang="en-US" sz="2200" b="1" dirty="0" smtClean="0">
                <a:solidFill>
                  <a:srgbClr val="333399"/>
                </a:solidFill>
              </a:rPr>
              <a:t>general intelligence</a:t>
            </a:r>
            <a:r>
              <a:rPr lang="en-US" sz="2200" dirty="0" smtClean="0">
                <a:solidFill>
                  <a:srgbClr val="333399"/>
                </a:solidFill>
              </a:rPr>
              <a:t> or '</a:t>
            </a:r>
            <a:r>
              <a:rPr lang="en-US" sz="2200" b="1" dirty="0" smtClean="0">
                <a:solidFill>
                  <a:srgbClr val="333399"/>
                </a:solidFill>
              </a:rPr>
              <a:t>g</a:t>
            </a:r>
            <a:r>
              <a:rPr lang="en-US" sz="2200" dirty="0" smtClean="0">
                <a:solidFill>
                  <a:srgbClr val="333399"/>
                </a:solidFill>
              </a:rPr>
              <a:t>,' which provides insight into how easily individuals can be trained and how well they adjust in work and school settings.</a:t>
            </a:r>
          </a:p>
          <a:p>
            <a:pPr>
              <a:lnSpc>
                <a:spcPct val="80000"/>
              </a:lnSpc>
              <a:buFont typeface="Arial" pitchFamily="34" charset="0"/>
              <a:buNone/>
            </a:pPr>
            <a:endParaRPr lang="en-US" sz="2200" b="1" dirty="0" smtClean="0"/>
          </a:p>
          <a:p>
            <a:pPr>
              <a:lnSpc>
                <a:spcPct val="80000"/>
              </a:lnSpc>
              <a:buFont typeface="Arial" pitchFamily="34" charset="0"/>
              <a:buNone/>
            </a:pPr>
            <a:r>
              <a:rPr lang="en-US" sz="2200" b="1" dirty="0" smtClean="0">
                <a:solidFill>
                  <a:srgbClr val="002060"/>
                </a:solidFill>
              </a:rPr>
              <a:t>Characteristics of Results:</a:t>
            </a:r>
          </a:p>
          <a:p>
            <a:pPr>
              <a:lnSpc>
                <a:spcPct val="80000"/>
              </a:lnSpc>
              <a:buFont typeface="Arial" pitchFamily="34" charset="0"/>
              <a:buNone/>
            </a:pPr>
            <a:r>
              <a:rPr lang="en-US" sz="2200" b="1" dirty="0" smtClean="0"/>
              <a:t> </a:t>
            </a:r>
          </a:p>
          <a:p>
            <a:pPr>
              <a:lnSpc>
                <a:spcPct val="80000"/>
              </a:lnSpc>
              <a:buFont typeface="Arial" pitchFamily="34" charset="0"/>
              <a:buNone/>
            </a:pPr>
            <a:r>
              <a:rPr lang="en-US" sz="2200" dirty="0" smtClean="0">
                <a:solidFill>
                  <a:srgbClr val="000066"/>
                </a:solidFill>
              </a:rPr>
              <a:t>Production Machine </a:t>
            </a:r>
            <a:r>
              <a:rPr lang="en-US" sz="2200" dirty="0" smtClean="0">
                <a:solidFill>
                  <a:srgbClr val="000066"/>
                </a:solidFill>
              </a:rPr>
              <a:t>Tender</a:t>
            </a:r>
            <a:r>
              <a:rPr lang="en-US" sz="2200" dirty="0" smtClean="0">
                <a:solidFill>
                  <a:srgbClr val="000066"/>
                </a:solidFill>
              </a:rPr>
              <a:t>:</a:t>
            </a:r>
          </a:p>
          <a:p>
            <a:pPr>
              <a:lnSpc>
                <a:spcPct val="80000"/>
              </a:lnSpc>
              <a:buFont typeface="Arial" pitchFamily="34" charset="0"/>
              <a:buNone/>
            </a:pPr>
            <a:r>
              <a:rPr lang="en-US" sz="2200" dirty="0" smtClean="0">
                <a:solidFill>
                  <a:srgbClr val="000066"/>
                </a:solidFill>
              </a:rPr>
              <a:t>	Level Two Verbal </a:t>
            </a:r>
          </a:p>
          <a:p>
            <a:pPr>
              <a:lnSpc>
                <a:spcPct val="80000"/>
              </a:lnSpc>
              <a:buFont typeface="Arial" pitchFamily="34" charset="0"/>
              <a:buNone/>
            </a:pPr>
            <a:r>
              <a:rPr lang="en-US" sz="2200" dirty="0" smtClean="0">
                <a:solidFill>
                  <a:srgbClr val="000066"/>
                </a:solidFill>
              </a:rPr>
              <a:t>	Level </a:t>
            </a:r>
            <a:r>
              <a:rPr lang="en-US" sz="2200" dirty="0" smtClean="0">
                <a:solidFill>
                  <a:srgbClr val="000066"/>
                </a:solidFill>
              </a:rPr>
              <a:t>One</a:t>
            </a:r>
            <a:r>
              <a:rPr lang="en-US" sz="2200" dirty="0" smtClean="0">
                <a:solidFill>
                  <a:srgbClr val="000066"/>
                </a:solidFill>
              </a:rPr>
              <a:t> </a:t>
            </a:r>
            <a:r>
              <a:rPr lang="en-US" sz="2200" dirty="0" smtClean="0">
                <a:solidFill>
                  <a:srgbClr val="000066"/>
                </a:solidFill>
              </a:rPr>
              <a:t>Quantitative Mathematics</a:t>
            </a:r>
          </a:p>
          <a:p>
            <a:pPr>
              <a:lnSpc>
                <a:spcPct val="80000"/>
              </a:lnSpc>
              <a:buFont typeface="Arial" pitchFamily="34" charset="0"/>
              <a:buNone/>
            </a:pPr>
            <a:endParaRPr lang="en-US" sz="2200" dirty="0" smtClean="0">
              <a:solidFill>
                <a:srgbClr val="000066"/>
              </a:solidFill>
            </a:endParaRPr>
          </a:p>
          <a:p>
            <a:pPr>
              <a:lnSpc>
                <a:spcPct val="80000"/>
              </a:lnSpc>
              <a:buFont typeface="Arial" pitchFamily="34" charset="0"/>
              <a:buNone/>
            </a:pPr>
            <a:r>
              <a:rPr lang="en-US" sz="2200" dirty="0" smtClean="0">
                <a:solidFill>
                  <a:srgbClr val="000066"/>
                </a:solidFill>
              </a:rPr>
              <a:t>Each level indicates one’s attainment 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B1D57-121E-4982-83B1-0464544AB99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263173" name="Picture 5" descr="C:\Users\Cristina\AppData\Local\Microsoft\Windows\Temporary Internet Files\Content.IE5\L3PXJDMS\MC90031822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34150" y="2828087"/>
            <a:ext cx="1365250" cy="174466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309C9C"/>
                </a:solidFill>
              </a:rPr>
              <a:t>What do the results tell you about a client?</a:t>
            </a:r>
            <a:endParaRPr lang="en-US" dirty="0">
              <a:solidFill>
                <a:srgbClr val="309C9C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Arial" pitchFamily="34" charset="0"/>
              <a:buNone/>
            </a:pPr>
            <a:r>
              <a:rPr lang="en-US" b="1" dirty="0" smtClean="0">
                <a:solidFill>
                  <a:srgbClr val="333399"/>
                </a:solidFill>
              </a:rPr>
              <a:t>WBST Assesses:</a:t>
            </a:r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000066"/>
                </a:solidFill>
              </a:rPr>
              <a:t>Math skills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000066"/>
                </a:solidFill>
              </a:rPr>
              <a:t>Language skills</a:t>
            </a:r>
          </a:p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000066"/>
                </a:solidFill>
              </a:rPr>
              <a:t>“</a:t>
            </a:r>
            <a:r>
              <a:rPr lang="en-US" dirty="0" err="1" smtClean="0">
                <a:solidFill>
                  <a:srgbClr val="000066"/>
                </a:solidFill>
              </a:rPr>
              <a:t>coachability</a:t>
            </a:r>
            <a:r>
              <a:rPr lang="en-US" dirty="0" smtClean="0">
                <a:solidFill>
                  <a:srgbClr val="000066"/>
                </a:solidFill>
              </a:rPr>
              <a:t>”</a:t>
            </a:r>
          </a:p>
          <a:p>
            <a:pPr>
              <a:lnSpc>
                <a:spcPct val="90000"/>
              </a:lnSpc>
              <a:buFont typeface="Arial" pitchFamily="34" charset="0"/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 indent="0">
              <a:lnSpc>
                <a:spcPct val="90000"/>
              </a:lnSpc>
              <a:buFont typeface="Arial" pitchFamily="34" charset="0"/>
              <a:buNone/>
            </a:pPr>
            <a:r>
              <a:rPr lang="en-US" i="1" dirty="0" smtClean="0">
                <a:solidFill>
                  <a:srgbClr val="000066"/>
                </a:solidFill>
              </a:rPr>
              <a:t>*The </a:t>
            </a:r>
            <a:r>
              <a:rPr lang="en-US" i="1" dirty="0" err="1" smtClean="0">
                <a:solidFill>
                  <a:srgbClr val="000066"/>
                </a:solidFill>
              </a:rPr>
              <a:t>Wonderlic</a:t>
            </a:r>
            <a:r>
              <a:rPr lang="en-US" i="1" dirty="0" smtClean="0">
                <a:solidFill>
                  <a:srgbClr val="000066"/>
                </a:solidFill>
              </a:rPr>
              <a:t> measures potential to learn, rather than how well that potential is utilized.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AB1D57-121E-4982-83B1-0464544AB99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18698</TotalTime>
  <Words>779</Words>
  <Application>Microsoft Office PowerPoint</Application>
  <PresentationFormat>On-screen Show (4:3)</PresentationFormat>
  <Paragraphs>219</Paragraphs>
  <Slides>27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9" baseType="lpstr">
      <vt:lpstr>Default Design</vt:lpstr>
      <vt:lpstr>Acrobat Document</vt:lpstr>
      <vt:lpstr>Kim Michaud  Rachana Pandey Michael Matthews Robin Jackson Cristina Nazario  </vt:lpstr>
      <vt:lpstr> General Information</vt:lpstr>
      <vt:lpstr>Description of Purpose and Nature of Test </vt:lpstr>
      <vt:lpstr>Purpose:  The Wonderlic Basic Skills Test is a brief, multiple-choice test intended to measure the language and math skills of adults, and to be used in assessing the job-readiness of the test-taker    WBST Measures:  Job Readiness   Job Readiness can be defined as:    “Having sufficient language and math skills to successfully handle the written and computational requirements of a particular job.” (Donlon &amp; Hanna, 2003)   </vt:lpstr>
      <vt:lpstr>Where might this test be utilized?  How would it be used? </vt:lpstr>
      <vt:lpstr>What type of test is the WBST? </vt:lpstr>
      <vt:lpstr>Who is the WBST Intended For?</vt:lpstr>
      <vt:lpstr>What scores does the WBST provide? </vt:lpstr>
      <vt:lpstr>What do the results tell you about a client?</vt:lpstr>
      <vt:lpstr>About The Test</vt:lpstr>
      <vt:lpstr>About The Test</vt:lpstr>
      <vt:lpstr>Critical Evaluation</vt:lpstr>
      <vt:lpstr>Administration and Scoring</vt:lpstr>
      <vt:lpstr>Critical Evaluation</vt:lpstr>
      <vt:lpstr>Content Validity</vt:lpstr>
      <vt:lpstr> EXAMPLE  excerpted  Revised Handbook for Analyzing Jobs (RHAJ) U.S. Dept. of Labor 1991 http://www.skilltran.com/rhaj/chapter7.htm</vt:lpstr>
      <vt:lpstr>Slide 17</vt:lpstr>
      <vt:lpstr>Normative Validity</vt:lpstr>
      <vt:lpstr>Construct Validity</vt:lpstr>
      <vt:lpstr>Reliability </vt:lpstr>
      <vt:lpstr>Test-Retest</vt:lpstr>
      <vt:lpstr>Chronbach Alpha Internal Consistency</vt:lpstr>
      <vt:lpstr>Summary Evaluation</vt:lpstr>
      <vt:lpstr>Strengths</vt:lpstr>
      <vt:lpstr>Weaknesses</vt:lpstr>
      <vt:lpstr>National Football League</vt:lpstr>
      <vt:lpstr>Questions</vt:lpstr>
    </vt:vector>
  </TitlesOfParts>
  <Company>INSinc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Sony Customer</dc:creator>
  <cp:lastModifiedBy>Cristina</cp:lastModifiedBy>
  <cp:revision>230</cp:revision>
  <dcterms:created xsi:type="dcterms:W3CDTF">2003-07-21T15:14:13Z</dcterms:created>
  <dcterms:modified xsi:type="dcterms:W3CDTF">2011-03-30T04:03:23Z</dcterms:modified>
</cp:coreProperties>
</file>