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3"/>
  </p:handoutMasterIdLst>
  <p:sldIdLst>
    <p:sldId id="291" r:id="rId2"/>
    <p:sldId id="256" r:id="rId3"/>
    <p:sldId id="299" r:id="rId4"/>
    <p:sldId id="300" r:id="rId5"/>
    <p:sldId id="293" r:id="rId6"/>
    <p:sldId id="294" r:id="rId7"/>
    <p:sldId id="295" r:id="rId8"/>
    <p:sldId id="296" r:id="rId9"/>
    <p:sldId id="297" r:id="rId10"/>
    <p:sldId id="29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92" r:id="rId19"/>
    <p:sldId id="277" r:id="rId20"/>
    <p:sldId id="278" r:id="rId21"/>
    <p:sldId id="279" r:id="rId22"/>
    <p:sldId id="280" r:id="rId23"/>
    <p:sldId id="281" r:id="rId24"/>
    <p:sldId id="282" r:id="rId25"/>
    <p:sldId id="290" r:id="rId26"/>
    <p:sldId id="284" r:id="rId27"/>
    <p:sldId id="285" r:id="rId28"/>
    <p:sldId id="286" r:id="rId29"/>
    <p:sldId id="287" r:id="rId30"/>
    <p:sldId id="288" r:id="rId31"/>
    <p:sldId id="275" r:id="rId3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57" d="100"/>
          <a:sy n="57" d="100"/>
        </p:scale>
        <p:origin x="-152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FC989-F6F5-4225-AF2F-9D38AA86A017}" type="datetimeFigureOut">
              <a:rPr lang="en-US" smtClean="0"/>
              <a:t>11/2/2010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73FEA-BB0D-47EA-B605-E00CA97593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2A08A9-5578-4614-BA11-057E3E065AE1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2E7F2-8317-44EE-90A6-FA79111AF7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446615-9902-4FD9-9076-D353E1C41ACA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67FD3-0CE9-4278-90E6-D36D007618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4E79CA-EB29-48C9-9008-1F82595F54C7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23B2B-BC84-4C40-A0FA-132FFE008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73DB84-159D-40F9-A98C-2E269A9B2361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CEB1C-E977-49AA-B0F8-E07BC31F46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E5A2F-C829-4B43-8E37-70ECBDEA4BA3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6DAD3-E8E5-4025-9851-F55238079F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DA67A-0C16-48A7-BAB0-8A50EBA92A24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949C9-E807-435A-9EF2-248AA358D9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7684C1-43C5-473D-B215-DCC82DAF4D97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DCB9D-E347-45E9-92DF-87B1E537AE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C363F2-0056-4FB8-ADF3-85E997A5DF78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BD2A5-334C-4B2F-BDD2-AACA3CFF1C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4402E4-B880-4E06-8E8D-42292391FF4E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B6E11-38E8-4772-8A4B-1D1C4A1355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002CE-F1C6-4462-8A36-A22CB96CFFED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46D0C-33E3-43CB-A69A-DF9F96419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5C5768-6D77-4ACD-8CDF-DF6E7BB6A140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0A137-B15A-46B5-9EC6-72B8971057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7" charset="0"/>
              </a:defRPr>
            </a:lvl1pPr>
          </a:lstStyle>
          <a:p>
            <a:fld id="{45AC67E4-93CF-46D2-91D0-B5B94972A35C}" type="datetime1">
              <a:rPr lang="en-US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07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7" charset="0"/>
              </a:defRPr>
            </a:lvl1pPr>
          </a:lstStyle>
          <a:p>
            <a:fld id="{DB1E35DC-6923-4BB6-89AE-0C3B03EEA42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kGijXKclgRw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Cue the Video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z="2800" smtClean="0">
                <a:hlinkClick r:id="rId2"/>
              </a:rPr>
              <a:t>http://www.youtube.com/watch?v=kGijXKclgRw</a:t>
            </a:r>
            <a:endParaRPr lang="en-US" sz="2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Solutions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View clients as experts with strengths/resources they need to change</a:t>
            </a:r>
          </a:p>
          <a:p>
            <a:r>
              <a:rPr lang="en-US" smtClean="0"/>
              <a:t>Focus on change in progress/expand on positive exceptions</a:t>
            </a:r>
          </a:p>
          <a:p>
            <a:r>
              <a:rPr lang="en-US" smtClean="0"/>
              <a:t>Provide rationale for tasks</a:t>
            </a:r>
          </a:p>
          <a:p>
            <a:r>
              <a:rPr lang="en-US" smtClean="0"/>
              <a:t>Encourage new behaviors, not just cessation of old</a:t>
            </a:r>
          </a:p>
          <a:p>
            <a:r>
              <a:rPr lang="en-US" smtClean="0"/>
              <a:t>Make solutions practical and specific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Treatment Using SFBT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In this section we will discuss:</a:t>
            </a:r>
          </a:p>
          <a:p>
            <a:pPr marL="0" indent="0" eaLnBrk="1" hangingPunct="1"/>
            <a:r>
              <a:rPr lang="en-US" smtClean="0"/>
              <a:t>SFBT Therapeutic Goals</a:t>
            </a:r>
          </a:p>
          <a:p>
            <a:pPr marL="0" indent="0" eaLnBrk="1" hangingPunct="1"/>
            <a:r>
              <a:rPr lang="en-US" smtClean="0"/>
              <a:t>The Therapeutic Alliance</a:t>
            </a:r>
          </a:p>
          <a:p>
            <a:pPr marL="0" indent="0" eaLnBrk="1" hangingPunct="1"/>
            <a:r>
              <a:rPr lang="en-US" smtClean="0"/>
              <a:t>Therapeutic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Jamie, Ricshawn, Ellington &amp; Hathaway</a:t>
            </a:r>
            <a:br>
              <a:rPr lang="en-US" sz="3200" smtClean="0"/>
            </a:br>
            <a:r>
              <a:rPr lang="en-US" sz="3200" smtClean="0"/>
              <a:t>Minka-en, Tokyo, Japan</a:t>
            </a:r>
            <a:br>
              <a:rPr lang="en-US" sz="3200" smtClean="0"/>
            </a:br>
            <a:r>
              <a:rPr lang="en-US" sz="3200" smtClean="0"/>
              <a:t>2010</a:t>
            </a:r>
          </a:p>
        </p:txBody>
      </p:sp>
      <p:pic>
        <p:nvPicPr>
          <p:cNvPr id="12291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54163" y="1851025"/>
            <a:ext cx="5456237" cy="40925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Therapeutic Goals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90000"/>
              </a:lnSpc>
            </a:pPr>
            <a:r>
              <a:rPr lang="en-US" smtClean="0"/>
              <a:t>Establish climate conducive to change</a:t>
            </a:r>
          </a:p>
          <a:p>
            <a:pPr eaLnBrk="1">
              <a:lnSpc>
                <a:spcPct val="90000"/>
              </a:lnSpc>
              <a:buFont typeface="Arial" charset="0"/>
              <a:buNone/>
            </a:pPr>
            <a:endParaRPr lang="en-US" smtClean="0"/>
          </a:p>
          <a:p>
            <a:pPr eaLnBrk="1">
              <a:lnSpc>
                <a:spcPct val="90000"/>
              </a:lnSpc>
            </a:pPr>
            <a:r>
              <a:rPr lang="en-US" smtClean="0"/>
              <a:t>Shift from problem-talk to solution-talk</a:t>
            </a:r>
          </a:p>
          <a:p>
            <a:pPr eaLnBrk="1">
              <a:lnSpc>
                <a:spcPct val="90000"/>
              </a:lnSpc>
              <a:buFont typeface="Arial" charset="0"/>
              <a:buNone/>
            </a:pPr>
            <a:endParaRPr lang="en-US" sz="2800" smtClean="0"/>
          </a:p>
          <a:p>
            <a:pPr eaLnBrk="1">
              <a:lnSpc>
                <a:spcPct val="90000"/>
              </a:lnSpc>
            </a:pPr>
            <a:r>
              <a:rPr lang="en-US" smtClean="0"/>
              <a:t>Identify “exceptions”</a:t>
            </a:r>
          </a:p>
          <a:p>
            <a:pPr eaLnBrk="1">
              <a:lnSpc>
                <a:spcPct val="90000"/>
              </a:lnSpc>
            </a:pPr>
            <a:endParaRPr lang="en-US" smtClean="0"/>
          </a:p>
          <a:p>
            <a:pPr eaLnBrk="1">
              <a:lnSpc>
                <a:spcPct val="90000"/>
              </a:lnSpc>
            </a:pPr>
            <a:r>
              <a:rPr lang="en-US" smtClean="0"/>
              <a:t>Tap inner resources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Therapeutic Alliance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Positive orientation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Collaborative and consultative relationship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z="3100" smtClean="0"/>
              <a:t>Therapist-as-expert replaced by client-as-expert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Therapist as facilitator of change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SFBT Therapeutic Techniques</a:t>
            </a:r>
          </a:p>
        </p:txBody>
      </p:sp>
      <p:sp>
        <p:nvSpPr>
          <p:cNvPr id="15363" name="Content Placeholder 3"/>
          <p:cNvSpPr>
            <a:spLocks noGrp="1"/>
          </p:cNvSpPr>
          <p:nvPr>
            <p:ph sz="half" idx="1"/>
          </p:nvPr>
        </p:nvSpPr>
        <p:spPr>
          <a:xfrm>
            <a:off x="609600" y="3957638"/>
            <a:ext cx="4267200" cy="2366962"/>
          </a:xfrm>
        </p:spPr>
        <p:txBody>
          <a:bodyPr/>
          <a:lstStyle/>
          <a:p>
            <a:pPr eaLnBrk="1" hangingPunct="1"/>
            <a:r>
              <a:rPr lang="en-US" sz="2000" smtClean="0"/>
              <a:t>Clues</a:t>
            </a:r>
          </a:p>
          <a:p>
            <a:pPr eaLnBrk="1" hangingPunct="1"/>
            <a:r>
              <a:rPr lang="fr-FR" sz="2000" smtClean="0"/>
              <a:t>Complaint Pattern Intervention</a:t>
            </a:r>
          </a:p>
          <a:p>
            <a:pPr eaLnBrk="1" hangingPunct="1"/>
            <a:r>
              <a:rPr lang="en-US" sz="2000" smtClean="0"/>
              <a:t>Focus on strengths</a:t>
            </a:r>
          </a:p>
          <a:p>
            <a:pPr eaLnBrk="1" hangingPunct="1"/>
            <a:r>
              <a:rPr lang="en-US" sz="2000" smtClean="0"/>
              <a:t>Formula First Session Task</a:t>
            </a:r>
          </a:p>
          <a:p>
            <a:pPr eaLnBrk="1" hangingPunct="1"/>
            <a:r>
              <a:rPr lang="en-US" sz="2000" smtClean="0"/>
              <a:t>Homework</a:t>
            </a:r>
          </a:p>
          <a:p>
            <a:pPr eaLnBrk="1" hangingPunct="1"/>
            <a:r>
              <a:rPr lang="en-US" sz="2000" smtClean="0"/>
              <a:t>Miracle Question</a:t>
            </a:r>
          </a:p>
        </p:txBody>
      </p:sp>
      <p:sp>
        <p:nvSpPr>
          <p:cNvPr id="15364" name="Content Placeholder 4"/>
          <p:cNvSpPr>
            <a:spLocks noGrp="1"/>
          </p:cNvSpPr>
          <p:nvPr>
            <p:ph sz="half" idx="2"/>
          </p:nvPr>
        </p:nvSpPr>
        <p:spPr>
          <a:xfrm>
            <a:off x="4686300" y="3886200"/>
            <a:ext cx="4038600" cy="2438400"/>
          </a:xfrm>
        </p:spPr>
        <p:txBody>
          <a:bodyPr/>
          <a:lstStyle/>
          <a:p>
            <a:pPr eaLnBrk="1" hangingPunct="1"/>
            <a:r>
              <a:rPr lang="en-US" sz="2000" smtClean="0"/>
              <a:t>Pretherapy Change</a:t>
            </a:r>
          </a:p>
          <a:p>
            <a:pPr eaLnBrk="1" hangingPunct="1"/>
            <a:r>
              <a:rPr lang="en-US" sz="2000" smtClean="0"/>
              <a:t>Problem Externalization</a:t>
            </a:r>
          </a:p>
          <a:p>
            <a:pPr eaLnBrk="1" hangingPunct="1"/>
            <a:r>
              <a:rPr lang="en-US" sz="2000" smtClean="0"/>
              <a:t>Scaling Questions</a:t>
            </a:r>
          </a:p>
          <a:p>
            <a:pPr eaLnBrk="1" hangingPunct="1"/>
            <a:r>
              <a:rPr lang="en-US" sz="2000" smtClean="0"/>
              <a:t>Summary Feedback/Compliments</a:t>
            </a:r>
          </a:p>
          <a:p>
            <a:pPr eaLnBrk="1" hangingPunct="1"/>
            <a:r>
              <a:rPr lang="en-US" sz="2000" smtClean="0"/>
              <a:t>Termination</a:t>
            </a:r>
          </a:p>
          <a:p>
            <a:pPr eaLnBrk="1" hangingPunct="1"/>
            <a:r>
              <a:rPr lang="en-US" sz="2000" smtClean="0"/>
              <a:t>Videotalk</a:t>
            </a:r>
          </a:p>
        </p:txBody>
      </p:sp>
      <p:sp>
        <p:nvSpPr>
          <p:cNvPr id="15365" name="Content Placeholder 4"/>
          <p:cNvSpPr txBox="1">
            <a:spLocks/>
          </p:cNvSpPr>
          <p:nvPr/>
        </p:nvSpPr>
        <p:spPr bwMode="auto">
          <a:xfrm>
            <a:off x="990600" y="1524000"/>
            <a:ext cx="7391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9144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latin typeface="Calibri" pitchFamily="-107" charset="0"/>
              </a:rPr>
              <a:t>Solution Talk</a:t>
            </a:r>
          </a:p>
          <a:p>
            <a:pPr algn="ctr" defTabSz="914400">
              <a:spcBef>
                <a:spcPct val="20000"/>
              </a:spcBef>
              <a:buFont typeface="Arial" charset="0"/>
              <a:buNone/>
            </a:pPr>
            <a:endParaRPr lang="en-US" sz="2000" b="1">
              <a:latin typeface="Calibri" pitchFamily="-107" charset="0"/>
            </a:endParaRPr>
          </a:p>
          <a:p>
            <a:pPr algn="ctr" defTabSz="9144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latin typeface="Calibri" pitchFamily="-107" charset="0"/>
              </a:rPr>
              <a:t>Make Suggestions</a:t>
            </a:r>
          </a:p>
          <a:p>
            <a:pPr algn="ctr" defTabSz="914400">
              <a:spcBef>
                <a:spcPct val="20000"/>
              </a:spcBef>
              <a:buFont typeface="Arial" charset="0"/>
              <a:buNone/>
            </a:pPr>
            <a:endParaRPr lang="en-US" sz="2000" b="1">
              <a:latin typeface="Calibri" pitchFamily="-107" charset="0"/>
            </a:endParaRPr>
          </a:p>
          <a:p>
            <a:pPr algn="ctr" defTabSz="9144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latin typeface="Calibri" pitchFamily="-107" charset="0"/>
              </a:rPr>
              <a:t>Termination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Section Review</a:t>
            </a:r>
          </a:p>
        </p:txBody>
      </p:sp>
      <p:sp>
        <p:nvSpPr>
          <p:cNvPr id="1638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In this Section we discussed:</a:t>
            </a:r>
          </a:p>
          <a:p>
            <a:pPr marL="0" indent="0" eaLnBrk="1" hangingPunct="1"/>
            <a:r>
              <a:rPr lang="en-US" smtClean="0"/>
              <a:t>SFBT Therapeutic Goals</a:t>
            </a:r>
          </a:p>
          <a:p>
            <a:pPr marL="0" indent="0" eaLnBrk="1" hangingPunct="1"/>
            <a:r>
              <a:rPr lang="en-US" smtClean="0"/>
              <a:t>The Therapeutic Alliance</a:t>
            </a:r>
          </a:p>
          <a:p>
            <a:pPr marL="0" indent="0" eaLnBrk="1" hangingPunct="1"/>
            <a:r>
              <a:rPr lang="en-US" smtClean="0"/>
              <a:t>Therapeutic Techniques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smtClean="0"/>
              <a:t>Application &amp; Current Use of Solution Focused Theory</a:t>
            </a:r>
            <a:br>
              <a:rPr lang="en-US" sz="3600" smtClean="0"/>
            </a:br>
            <a:endParaRPr lang="en-US" sz="360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3600" b="1" smtClean="0"/>
              <a:t>Section Overview:</a:t>
            </a:r>
          </a:p>
          <a:p>
            <a:pPr eaLnBrk="1" hangingPunct="1"/>
            <a:r>
              <a:rPr lang="en-US" sz="3600" smtClean="0"/>
              <a:t>Application to Diagnostic Groups</a:t>
            </a:r>
          </a:p>
          <a:p>
            <a:pPr eaLnBrk="1" hangingPunct="1"/>
            <a:r>
              <a:rPr lang="en-US" sz="3600" smtClean="0"/>
              <a:t>Application to Multicultural Groups</a:t>
            </a:r>
          </a:p>
          <a:p>
            <a:pPr eaLnBrk="1" hangingPunct="1"/>
            <a:r>
              <a:rPr lang="en-US" sz="3600" smtClean="0"/>
              <a:t>Application to Other Groups</a:t>
            </a:r>
          </a:p>
          <a:p>
            <a:pPr eaLnBrk="1" hangingPunct="1"/>
            <a:r>
              <a:rPr lang="en-US" sz="3600" smtClean="0"/>
              <a:t>Current Use of Solution Focused Brief Therapy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398463"/>
            <a:ext cx="5486400" cy="615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Type of Client is Best for SFBT?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motivated to face their difficulties and change </a:t>
            </a:r>
          </a:p>
          <a:p>
            <a:pPr eaLnBrk="1" hangingPunct="1"/>
            <a:r>
              <a:rPr lang="en-US" smtClean="0"/>
              <a:t>	Has a history of good relationships </a:t>
            </a:r>
          </a:p>
          <a:p>
            <a:pPr eaLnBrk="1" hangingPunct="1"/>
            <a:r>
              <a:rPr lang="en-US" smtClean="0"/>
              <a:t>	Can be flexible and creative </a:t>
            </a:r>
          </a:p>
          <a:p>
            <a:pPr eaLnBrk="1" hangingPunct="1"/>
            <a:r>
              <a:rPr lang="en-US" smtClean="0"/>
              <a:t>	Has succeeded in finding solutions to past problems </a:t>
            </a:r>
          </a:p>
          <a:p>
            <a:pPr eaLnBrk="1" hangingPunct="1"/>
            <a:r>
              <a:rPr lang="en-US" smtClean="0"/>
              <a:t>	Has a strong support group</a:t>
            </a:r>
            <a:endParaRPr lang="en-US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Solution-Focused Brief Therapy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Michael Matthews, Kim Michaud, Ricshawn Adkins Roane &amp; Luis Sosa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Scope of SFBT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Has expanded and is meant to help anyone who is in the midst of a crisis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/>
              <a:t>	</a:t>
            </a:r>
            <a:r>
              <a:rPr lang="en-US" sz="2000" i="1" smtClean="0">
                <a:solidFill>
                  <a:srgbClr val="FF0000"/>
                </a:solidFill>
              </a:rPr>
              <a:t>Focus is on helping clients realize that they are more than their symptoms and/or experiences</a:t>
            </a:r>
          </a:p>
          <a:p>
            <a:pPr eaLnBrk="1" hangingPunct="1">
              <a:buFont typeface="Arial" charset="0"/>
              <a:buNone/>
            </a:pPr>
            <a:r>
              <a:rPr lang="en-US" sz="2000" i="1" smtClean="0">
                <a:solidFill>
                  <a:srgbClr val="FF0000"/>
                </a:solidFill>
              </a:rPr>
              <a:t> </a:t>
            </a:r>
          </a:p>
          <a:p>
            <a:pPr eaLnBrk="1" hangingPunct="1"/>
            <a:r>
              <a:rPr lang="en-US" sz="2000" smtClean="0"/>
              <a:t>The use of trances, stories, and solution talk are used to validate what others invalidate within themselves. (This invites the client to consider new opportunities.)</a:t>
            </a:r>
          </a:p>
          <a:p>
            <a:pPr eaLnBrk="1" hangingPunct="1">
              <a:buFont typeface="Arial" charset="0"/>
              <a:buNone/>
            </a:pPr>
            <a:endParaRPr lang="en-US" sz="2000" smtClean="0"/>
          </a:p>
          <a:p>
            <a:pPr eaLnBrk="1" hangingPunct="1"/>
            <a:r>
              <a:rPr lang="en-US" sz="2000" smtClean="0"/>
              <a:t>Promote a client’s boundaries/the ability to maintain those boundaries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/>
              <a:t> </a:t>
            </a:r>
          </a:p>
          <a:p>
            <a:pPr eaLnBrk="1" hangingPunct="1"/>
            <a:r>
              <a:rPr lang="en-US" sz="2000" smtClean="0"/>
              <a:t>Rituals provide consistency &amp; facilitate transitions &amp; can also promote connection with other people, memories and one’s history and culture.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Application to Diagnostic Groups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smtClean="0"/>
              <a:t>Well suited to treatment of mood and anxiety disorders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30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b="1" i="1" smtClean="0"/>
              <a:t>Concepts and Strategies associated with SFBT </a:t>
            </a:r>
            <a:endParaRPr lang="en-US" sz="3000" b="1" smtClean="0"/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	Attention to motivation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	Emphasis on small successes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	Efforts to find exceptions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30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smtClean="0"/>
              <a:t>It is likely that a counselor will need to apply more than just SFBT</a:t>
            </a:r>
          </a:p>
          <a:p>
            <a:pPr eaLnBrk="1" hangingPunct="1">
              <a:lnSpc>
                <a:spcPct val="80000"/>
              </a:lnSpc>
            </a:pP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Application to Multicultural Groups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SFBT respects and honors the unique cultural backgrounds – each client is seen as the expert on his or her own life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i="1" smtClean="0"/>
              <a:t> </a:t>
            </a:r>
            <a:endParaRPr lang="en-US" sz="20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i="1" u="sng" smtClean="0"/>
              <a:t>SFBT Focuses on: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b="1" smtClean="0"/>
              <a:t> </a:t>
            </a:r>
            <a:endParaRPr lang="en-US" sz="20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Health		Client Dignity 	Collaboration		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Resources	Empowerment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Strengths	Self- Determination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Flexible  -- What’s most important to each client can be emphasized on a case by case basis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Does not place great weight on the importance of cultural factors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The key is client motivation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Application to Other Groups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b="1" smtClean="0"/>
              <a:t> </a:t>
            </a:r>
            <a:r>
              <a:rPr lang="en-US" smtClean="0"/>
              <a:t>Useful for clients of all ages but may need modification for children</a:t>
            </a:r>
          </a:p>
          <a:p>
            <a:pPr eaLnBrk="1" hangingPunct="1">
              <a:buFont typeface="Arial" charset="0"/>
              <a:buNone/>
            </a:pPr>
            <a:r>
              <a:rPr lang="en-US" i="1" smtClean="0"/>
              <a:t> </a:t>
            </a:r>
            <a:endParaRPr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r>
              <a:rPr lang="en-US" smtClean="0"/>
              <a:t>Child Modification: The use of Integrated expressive play techniques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smtClean="0"/>
              <a:t>Current Use of Solution Focused Brief Therapy</a:t>
            </a:r>
            <a:br>
              <a:rPr lang="en-US" sz="3600" smtClean="0"/>
            </a:br>
            <a:endParaRPr lang="en-US" sz="360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200" smtClean="0"/>
              <a:t>Growing in popularity because of its efficiency and effectiveness  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2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200" i="1" u="sng" smtClean="0"/>
              <a:t>Well received because it advocates: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200" smtClean="0"/>
              <a:t>Goal setting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200" smtClean="0"/>
              <a:t>Measurement of progress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200" smtClean="0"/>
              <a:t>Empowerment of clients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200" smtClean="0"/>
              <a:t>Collaborative therapeutic alliance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Use of intervention and homework tasks makes this easy to integrate with other theories—particularly those that focus on behavior change.  (Cognitive behavioral, REBT, Adlerian and reality therapy)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Cue the Video 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Evaluation of SFBT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In this section we will discuss SFBT:</a:t>
            </a:r>
          </a:p>
          <a:p>
            <a:pPr marL="0" indent="0" eaLnBrk="1" hangingPunct="1"/>
            <a:r>
              <a:rPr lang="en-US" smtClean="0"/>
              <a:t>Limitations </a:t>
            </a:r>
          </a:p>
          <a:p>
            <a:pPr marL="0" indent="0" eaLnBrk="1" hangingPunct="1"/>
            <a:r>
              <a:rPr lang="en-US" smtClean="0"/>
              <a:t>Strengths</a:t>
            </a:r>
          </a:p>
          <a:p>
            <a:pPr marL="0" indent="0" eaLnBrk="1" hangingPunct="1"/>
            <a:r>
              <a:rPr lang="en-US" smtClean="0"/>
              <a:t>Contributions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Limitations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US" smtClean="0"/>
              <a:t>Too much focus on the presenting problem </a:t>
            </a:r>
          </a:p>
          <a:p>
            <a:pPr eaLnBrk="1"/>
            <a:r>
              <a:rPr lang="en-US" smtClean="0"/>
              <a:t>Client history is neglected</a:t>
            </a:r>
          </a:p>
          <a:p>
            <a:pPr eaLnBrk="1"/>
            <a:r>
              <a:rPr lang="en-US" smtClean="0"/>
              <a:t>Not usually appropriate as the primary or only treatment plan</a:t>
            </a:r>
            <a:endParaRPr lang="en-US" sz="2800" smtClean="0"/>
          </a:p>
          <a:p>
            <a:pPr eaLnBrk="1"/>
            <a:r>
              <a:rPr lang="en-US" smtClean="0"/>
              <a:t>Lack of focus on insight</a:t>
            </a:r>
          </a:p>
          <a:p>
            <a:pPr eaLnBrk="1"/>
            <a:r>
              <a:rPr lang="en-US" smtClean="0"/>
              <a:t>Can be costly for the client </a:t>
            </a:r>
          </a:p>
          <a:p>
            <a:pPr eaLnBrk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Strengths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Effective and efficient </a:t>
            </a:r>
          </a:p>
          <a:p>
            <a:pPr eaLnBrk="1" hangingPunct="1"/>
            <a:r>
              <a:rPr lang="en-US" smtClean="0"/>
              <a:t>Well received by clients</a:t>
            </a:r>
          </a:p>
          <a:p>
            <a:pPr eaLnBrk="1" hangingPunct="1"/>
            <a:r>
              <a:rPr lang="en-US" smtClean="0"/>
              <a:t>Deals with immediate problems</a:t>
            </a:r>
          </a:p>
          <a:p>
            <a:pPr eaLnBrk="1" hangingPunct="1"/>
            <a:r>
              <a:rPr lang="en-US" smtClean="0"/>
              <a:t>Challenges clients to think </a:t>
            </a:r>
          </a:p>
          <a:p>
            <a:pPr eaLnBrk="1" hangingPunct="1"/>
            <a:r>
              <a:rPr lang="en-US" smtClean="0"/>
              <a:t>Encouraging and empowering </a:t>
            </a:r>
          </a:p>
          <a:p>
            <a:pPr eaLnBrk="1" hangingPunct="1"/>
            <a:r>
              <a:rPr lang="en-US" smtClean="0"/>
              <a:t>Can be combined with other counseling approaches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Contributions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Optimistic orientation </a:t>
            </a:r>
          </a:p>
          <a:p>
            <a:pPr eaLnBrk="1" hangingPunct="1"/>
            <a:r>
              <a:rPr lang="en-US" smtClean="0"/>
              <a:t>Provides clinicians with powerful new interventions (The miracle question, emphasis on exceptions and possibilities, and its emphasis on small behavioral changes)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Development of SFBT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 smtClean="0"/>
              <a:t>In this section we will discuss: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30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 smtClean="0"/>
              <a:t>The Development of SFBT</a:t>
            </a:r>
          </a:p>
          <a:p>
            <a:pPr lvl="1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200" dirty="0" smtClean="0"/>
              <a:t>Brief History</a:t>
            </a:r>
            <a:endParaRPr lang="en-US" sz="32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 smtClean="0"/>
              <a:t>Important Theoretical Concepts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 smtClean="0"/>
              <a:t>		Underlying Assumptions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 smtClean="0"/>
              <a:t>		Stages in Treatment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 smtClean="0"/>
              <a:t>		Timing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000" dirty="0" smtClean="0"/>
              <a:t>		Finding Solutions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Section Review</a:t>
            </a:r>
          </a:p>
        </p:txBody>
      </p:sp>
      <p:sp>
        <p:nvSpPr>
          <p:cNvPr id="30723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In this Section we discussed:</a:t>
            </a:r>
          </a:p>
          <a:p>
            <a:pPr marL="0" indent="0" eaLnBrk="1" hangingPunct="1"/>
            <a:r>
              <a:rPr lang="en-US" smtClean="0"/>
              <a:t>Limitations </a:t>
            </a:r>
          </a:p>
          <a:p>
            <a:pPr marL="0" indent="0" eaLnBrk="1" hangingPunct="1"/>
            <a:r>
              <a:rPr lang="en-US" smtClean="0"/>
              <a:t>Strengths </a:t>
            </a:r>
          </a:p>
          <a:p>
            <a:pPr marL="0" indent="0" eaLnBrk="1" hangingPunct="1"/>
            <a:r>
              <a:rPr lang="en-US" smtClean="0"/>
              <a:t>Contributions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References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100" smtClean="0"/>
              <a:t>Corey, M. S., and Corey, G. (2011, 2007). </a:t>
            </a:r>
            <a:r>
              <a:rPr lang="en-US" sz="2100" i="1" smtClean="0"/>
              <a:t>Becoming a helper </a:t>
            </a:r>
            <a:r>
              <a:rPr lang="en-US" sz="2100" smtClean="0"/>
              <a:t>(6</a:t>
            </a:r>
            <a:r>
              <a:rPr lang="en-US" sz="2100" baseline="30000" smtClean="0"/>
              <a:t>th</a:t>
            </a:r>
            <a:r>
              <a:rPr lang="en-US" sz="2100" smtClean="0"/>
              <a:t> ed., pp. 	174-176).  Belmont, California:  Brooks/Cole.</a:t>
            </a:r>
          </a:p>
          <a:p>
            <a:pPr marL="0" indent="0" eaLnBrk="1">
              <a:buFont typeface="Arial" charset="0"/>
              <a:buNone/>
            </a:pPr>
            <a:r>
              <a:rPr lang="en-US" sz="2100" smtClean="0"/>
              <a:t>Corey, G. (2005). Postmodern Approaches.  In L. Gebo, J. Martinez, M. 	Flemming, &amp; S. Gesicki (Eds.), </a:t>
            </a:r>
            <a:r>
              <a:rPr lang="en-US" sz="2100" i="1" smtClean="0"/>
              <a:t>Theory and Practice of Counseling 	and Psychotherapy</a:t>
            </a:r>
            <a:r>
              <a:rPr lang="en-US" sz="2100" smtClean="0"/>
              <a:t> </a:t>
            </a:r>
            <a:r>
              <a:rPr lang="en-US" sz="2100" i="1" smtClean="0"/>
              <a:t>(</a:t>
            </a:r>
            <a:r>
              <a:rPr lang="en-US" sz="2100" smtClean="0"/>
              <a:t>7th ed., pp. 382-419). Belmont, California: 	Brooks/Cole.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100" smtClean="0"/>
              <a:t>Gladding, S. T. (2009). </a:t>
            </a:r>
            <a:r>
              <a:rPr lang="en-US" sz="2100" i="1" smtClean="0"/>
              <a:t>Counseling: A Comprehensive Profession</a:t>
            </a:r>
            <a:r>
              <a:rPr lang="en-US" sz="2100" smtClean="0"/>
              <a:t> (6</a:t>
            </a:r>
            <a:r>
              <a:rPr lang="en-US" sz="2100" baseline="30000" smtClean="0"/>
              <a:t>th</a:t>
            </a:r>
            <a:r>
              <a:rPr lang="en-US" sz="2100" smtClean="0"/>
              <a:t> ed., 	pp. 242-244). Upper Saddle River, New Jersey: Pearson.</a:t>
            </a:r>
            <a:endParaRPr lang="en-US" sz="2100" i="1" smtClean="0"/>
          </a:p>
          <a:p>
            <a:pPr marL="0" indent="0" eaLnBrk="1" hangingPunct="1">
              <a:buFont typeface="Arial" charset="0"/>
              <a:buNone/>
            </a:pPr>
            <a:r>
              <a:rPr lang="en-US" sz="2100" smtClean="0"/>
              <a:t>Ivey, A. E., D’Andrea, M., Ivey, M. B., &amp; Simek-Morgan, L. (2007).  </a:t>
            </a:r>
            <a:r>
              <a:rPr lang="en-US" sz="2100" i="1" smtClean="0"/>
              <a:t>Theories 	of Counseling and psychotherapy:  A Multicultural perspective</a:t>
            </a:r>
            <a:r>
              <a:rPr lang="en-US" sz="2100" smtClean="0"/>
              <a:t> (6</a:t>
            </a:r>
            <a:r>
              <a:rPr lang="en-US" sz="2100" baseline="30000" smtClean="0"/>
              <a:t>th</a:t>
            </a:r>
            <a:r>
              <a:rPr lang="en-US" sz="2100" smtClean="0"/>
              <a:t> 	ed., pp. 65-71 &amp; 101-108). Boston: Allyn &amp; Bacon.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100" smtClean="0"/>
              <a:t>Seligman, L. (2010). </a:t>
            </a:r>
            <a:r>
              <a:rPr lang="en-US" sz="2100" i="1" smtClean="0"/>
              <a:t>Theories of counseling and psychotherapy: Systems, 	strategies and skills</a:t>
            </a:r>
            <a:r>
              <a:rPr lang="en-US" sz="2100" smtClean="0"/>
              <a:t> (3</a:t>
            </a:r>
            <a:r>
              <a:rPr lang="en-US" sz="2100" baseline="30000" smtClean="0"/>
              <a:t>rd</a:t>
            </a:r>
            <a:r>
              <a:rPr lang="en-US" sz="2100" smtClean="0"/>
              <a:t> ed., pp. 366-369). Upper Saddle River, 	New 	Jersey: Merrill, Prentice-Hall,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originated 1970’s</a:t>
            </a:r>
          </a:p>
          <a:p>
            <a:r>
              <a:rPr lang="en-US" dirty="0" smtClean="0"/>
              <a:t>Mental Research Institute </a:t>
            </a:r>
            <a:r>
              <a:rPr lang="en-US" sz="2000" dirty="0" smtClean="0"/>
              <a:t>(Palo </a:t>
            </a:r>
            <a:r>
              <a:rPr lang="en-US" sz="2000" dirty="0" err="1" smtClean="0"/>
              <a:t>Alto,CA</a:t>
            </a:r>
            <a:r>
              <a:rPr lang="en-US" sz="2000" dirty="0" smtClean="0"/>
              <a:t>)</a:t>
            </a:r>
          </a:p>
          <a:p>
            <a:r>
              <a:rPr lang="en-US" dirty="0" smtClean="0"/>
              <a:t>Cognitive/Behavioral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Change </a:t>
            </a:r>
            <a:r>
              <a:rPr lang="en-US" dirty="0" smtClean="0"/>
              <a:t>of actions/thoughts</a:t>
            </a:r>
          </a:p>
          <a:p>
            <a:r>
              <a:rPr lang="en-US" dirty="0" smtClean="0"/>
              <a:t>Psychodynamic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Efficient / results-oriented</a:t>
            </a:r>
          </a:p>
          <a:p>
            <a:r>
              <a:rPr lang="en-US" dirty="0" smtClean="0"/>
              <a:t>Systems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Reciprocal relationships: client/others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Social systems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Theoretical Concepts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Einstein: A problem can’t be solved at level of its creation</a:t>
            </a:r>
          </a:p>
          <a:p>
            <a:r>
              <a:rPr lang="en-US" smtClean="0"/>
              <a:t>Little attention to human development &amp; past pathologies</a:t>
            </a:r>
          </a:p>
          <a:p>
            <a:r>
              <a:rPr lang="en-US" smtClean="0"/>
              <a:t>Focus on positive change in small increments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Assumptions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Troubling behavior   client’s static frame of reference</a:t>
            </a:r>
          </a:p>
          <a:p>
            <a:r>
              <a:rPr lang="en-US" sz="2800" smtClean="0"/>
              <a:t>Clients are capable of change given increased hope &amp; expectancy</a:t>
            </a:r>
          </a:p>
          <a:p>
            <a:r>
              <a:rPr lang="en-US" sz="2800" smtClean="0"/>
              <a:t>Client’s imagined positive frame   clinician’s ideas/suggestions   client’s hope for change    goals</a:t>
            </a:r>
          </a:p>
          <a:p>
            <a:r>
              <a:rPr lang="en-US" sz="2800" smtClean="0"/>
              <a:t>Concrete goals &amp; changed perceptions/behavior</a:t>
            </a:r>
          </a:p>
          <a:p>
            <a:pPr>
              <a:buFont typeface="Arial" charset="0"/>
              <a:buNone/>
            </a:pPr>
            <a:r>
              <a:rPr lang="en-US" sz="2800" smtClean="0"/>
              <a:t>		         progress</a:t>
            </a:r>
          </a:p>
          <a:p>
            <a:r>
              <a:rPr lang="en-US" sz="2800" smtClean="0"/>
              <a:t>Small changes snowball positively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Right Arrow 3"/>
          <p:cNvSpPr/>
          <p:nvPr/>
        </p:nvSpPr>
        <p:spPr>
          <a:xfrm>
            <a:off x="685800" y="4572000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07" charset="-128"/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562600" y="3200400"/>
            <a:ext cx="1524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3505200" y="3581400"/>
            <a:ext cx="152400" cy="331788"/>
          </a:xfrm>
          <a:prstGeom prst="chevron">
            <a:avLst>
              <a:gd name="adj" fmla="val 577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7239000" y="3657600"/>
            <a:ext cx="152400" cy="255588"/>
          </a:xfrm>
          <a:prstGeom prst="chevro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  <p:sp>
        <p:nvSpPr>
          <p:cNvPr id="12" name="Flowchart: Connector 11"/>
          <p:cNvSpPr/>
          <p:nvPr/>
        </p:nvSpPr>
        <p:spPr>
          <a:xfrm>
            <a:off x="6019800" y="5257800"/>
            <a:ext cx="1524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07" charset="-128"/>
            </a:endParaRPr>
          </a:p>
        </p:txBody>
      </p:sp>
      <p:sp>
        <p:nvSpPr>
          <p:cNvPr id="13" name="Flowchart: Connector 12"/>
          <p:cNvSpPr/>
          <p:nvPr/>
        </p:nvSpPr>
        <p:spPr>
          <a:xfrm>
            <a:off x="6324600" y="5105400"/>
            <a:ext cx="304800" cy="381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07" charset="-128"/>
            </a:endParaRPr>
          </a:p>
        </p:txBody>
      </p:sp>
      <p:sp>
        <p:nvSpPr>
          <p:cNvPr id="14" name="Flowchart: Connector 13"/>
          <p:cNvSpPr/>
          <p:nvPr/>
        </p:nvSpPr>
        <p:spPr>
          <a:xfrm>
            <a:off x="6781800" y="495300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07" charset="-128"/>
            </a:endParaRPr>
          </a:p>
        </p:txBody>
      </p:sp>
      <p:sp>
        <p:nvSpPr>
          <p:cNvPr id="16" name="Chevron 15"/>
          <p:cNvSpPr/>
          <p:nvPr/>
        </p:nvSpPr>
        <p:spPr>
          <a:xfrm rot="10800000">
            <a:off x="3657600" y="1752600"/>
            <a:ext cx="1524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Early Contributors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900" b="1" smtClean="0"/>
              <a:t>Steve de Shazer   </a:t>
            </a:r>
          </a:p>
          <a:p>
            <a:pPr lvl="1">
              <a:lnSpc>
                <a:spcPct val="80000"/>
              </a:lnSpc>
            </a:pPr>
            <a:r>
              <a:rPr lang="en-US" sz="1900" smtClean="0"/>
              <a:t>Miracle question                                 Clues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1900" smtClean="0">
                <a:solidFill>
                  <a:srgbClr val="0070C0"/>
                </a:solidFill>
              </a:rPr>
              <a:t>“If you woke up and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1900" smtClean="0">
                <a:solidFill>
                  <a:srgbClr val="0070C0"/>
                </a:solidFill>
              </a:rPr>
              <a:t>miraculously your complaint was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1900" smtClean="0">
                <a:solidFill>
                  <a:srgbClr val="0070C0"/>
                </a:solidFill>
              </a:rPr>
              <a:t>gone, how would you know?”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1900" smtClean="0"/>
              <a:t>                                                                              Task Suggestions</a:t>
            </a:r>
          </a:p>
          <a:p>
            <a:pPr>
              <a:lnSpc>
                <a:spcPct val="80000"/>
              </a:lnSpc>
            </a:pPr>
            <a:r>
              <a:rPr lang="en-US" sz="1900" b="1" smtClean="0"/>
              <a:t>Insoo Kim Berg                                              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190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1900" b="1" smtClean="0"/>
              <a:t>O’Hanlon</a:t>
            </a:r>
            <a:r>
              <a:rPr lang="en-US" sz="1900" smtClean="0"/>
              <a:t> &amp; </a:t>
            </a:r>
            <a:r>
              <a:rPr lang="en-US" sz="1900" b="1" smtClean="0"/>
              <a:t>Weiner-Davis</a:t>
            </a:r>
          </a:p>
          <a:p>
            <a:pPr lvl="1">
              <a:lnSpc>
                <a:spcPct val="80000"/>
              </a:lnSpc>
            </a:pPr>
            <a:r>
              <a:rPr lang="en-US" sz="1900" smtClean="0"/>
              <a:t>Stepping stones to goals </a:t>
            </a:r>
          </a:p>
          <a:p>
            <a:pPr lvl="2">
              <a:lnSpc>
                <a:spcPct val="80000"/>
              </a:lnSpc>
            </a:pPr>
            <a:r>
              <a:rPr lang="en-US" sz="1900" smtClean="0"/>
              <a:t>behavior changes &gt; understanding</a:t>
            </a:r>
          </a:p>
          <a:p>
            <a:pPr>
              <a:lnSpc>
                <a:spcPct val="80000"/>
              </a:lnSpc>
            </a:pPr>
            <a:r>
              <a:rPr lang="en-US" sz="1900" b="1" smtClean="0"/>
              <a:t>Talmon</a:t>
            </a:r>
            <a:r>
              <a:rPr lang="en-US" sz="19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1900" smtClean="0"/>
              <a:t>Starts on the phone:  Notice good that’s happening before we have first session</a:t>
            </a:r>
          </a:p>
          <a:p>
            <a:pPr lvl="1">
              <a:lnSpc>
                <a:spcPct val="80000"/>
              </a:lnSpc>
            </a:pPr>
            <a:endParaRPr lang="en-US" sz="900" smtClean="0"/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900" smtClean="0"/>
              <a:t> 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900" smtClean="0"/>
              <a:t>                                                   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endParaRPr lang="en-US" sz="900" smtClean="0"/>
          </a:p>
        </p:txBody>
      </p:sp>
      <p:sp>
        <p:nvSpPr>
          <p:cNvPr id="11" name="Right Arrow 10"/>
          <p:cNvSpPr/>
          <p:nvPr/>
        </p:nvSpPr>
        <p:spPr>
          <a:xfrm rot="20207819">
            <a:off x="3660775" y="2773363"/>
            <a:ext cx="1052513" cy="615950"/>
          </a:xfrm>
          <a:prstGeom prst="rightArrow">
            <a:avLst>
              <a:gd name="adj1" fmla="val 42866"/>
              <a:gd name="adj2" fmla="val 60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07" charset="-128"/>
            </a:endParaRPr>
          </a:p>
        </p:txBody>
      </p:sp>
      <p:sp>
        <p:nvSpPr>
          <p:cNvPr id="12" name="Right Arrow 11"/>
          <p:cNvSpPr/>
          <p:nvPr/>
        </p:nvSpPr>
        <p:spPr>
          <a:xfrm rot="1014494">
            <a:off x="3636963" y="1506538"/>
            <a:ext cx="1060450" cy="542925"/>
          </a:xfrm>
          <a:prstGeom prst="rightArrow">
            <a:avLst>
              <a:gd name="adj1" fmla="val 45807"/>
              <a:gd name="adj2" fmla="val 773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07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Timing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Therapy relationships relatively brief </a:t>
            </a:r>
          </a:p>
          <a:p>
            <a:pPr lvl="1"/>
            <a:r>
              <a:rPr lang="en-US" smtClean="0"/>
              <a:t>6 to 20 sessions</a:t>
            </a:r>
          </a:p>
          <a:p>
            <a:r>
              <a:rPr lang="en-US" smtClean="0"/>
              <a:t>Scheduling is flexible</a:t>
            </a:r>
          </a:p>
          <a:p>
            <a:pPr lvl="1"/>
            <a:r>
              <a:rPr lang="en-US" smtClean="0"/>
              <a:t>Breaks for clinicians to develop clues</a:t>
            </a:r>
          </a:p>
          <a:p>
            <a:pPr lvl="1"/>
            <a:r>
              <a:rPr lang="en-US" smtClean="0"/>
              <a:t>Breaks for clients to implement</a:t>
            </a:r>
          </a:p>
          <a:p>
            <a:r>
              <a:rPr lang="en-US" smtClean="0"/>
              <a:t>Treatment lasts until goal is reached / complaints resolved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Treatment Stages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smtClean="0"/>
              <a:t>Seven Treatment Stages which include:</a:t>
            </a:r>
          </a:p>
          <a:p>
            <a:pPr lvl="1"/>
            <a:r>
              <a:rPr lang="en-US" sz="2200" b="1" smtClean="0"/>
              <a:t>ID solvable complaint     </a:t>
            </a:r>
            <a:r>
              <a:rPr lang="en-US" sz="2200" smtClean="0"/>
              <a:t>unsuccessful interactions/ mishandling</a:t>
            </a:r>
          </a:p>
          <a:p>
            <a:pPr>
              <a:buFont typeface="Arial" charset="0"/>
              <a:buNone/>
            </a:pPr>
            <a:r>
              <a:rPr lang="en-US" sz="2200" smtClean="0"/>
              <a:t>                                                                                                       things</a:t>
            </a:r>
          </a:p>
          <a:p>
            <a:pPr lvl="1"/>
            <a:r>
              <a:rPr lang="en-US" sz="2200" b="1" smtClean="0"/>
              <a:t>Establishing </a:t>
            </a:r>
            <a:r>
              <a:rPr lang="en-US" sz="2200" b="1" smtClean="0">
                <a:solidFill>
                  <a:srgbClr val="0070C0"/>
                </a:solidFill>
              </a:rPr>
              <a:t>specific, observable, measurable, concrete</a:t>
            </a:r>
            <a:r>
              <a:rPr lang="en-US" sz="2200" b="1" smtClean="0"/>
              <a:t> goals  </a:t>
            </a:r>
            <a:r>
              <a:rPr lang="en-US" sz="2200" smtClean="0"/>
              <a:t>which will change client’s  </a:t>
            </a:r>
            <a:r>
              <a:rPr lang="en-US" sz="2200" smtClean="0">
                <a:solidFill>
                  <a:srgbClr val="0070C0"/>
                </a:solidFill>
              </a:rPr>
              <a:t>VIEWING, DOING, OR ACCESSING RESOURCES      </a:t>
            </a:r>
            <a:r>
              <a:rPr lang="en-US" sz="2200" smtClean="0"/>
              <a:t>client’s positive imaginings or exceptions</a:t>
            </a:r>
            <a:r>
              <a:rPr lang="en-US" sz="2200" b="1" smtClean="0"/>
              <a:t> </a:t>
            </a:r>
            <a:endParaRPr lang="en-US" sz="2200" smtClean="0"/>
          </a:p>
          <a:p>
            <a:pPr lvl="1">
              <a:buFont typeface="Arial" charset="0"/>
              <a:buNone/>
            </a:pPr>
            <a:r>
              <a:rPr lang="en-US" sz="2200" b="1" smtClean="0"/>
              <a:t>                                                       </a:t>
            </a:r>
          </a:p>
          <a:p>
            <a:pPr lvl="1"/>
            <a:r>
              <a:rPr lang="en-US" sz="2200" b="1" smtClean="0"/>
              <a:t>Strategic tasks                                                   </a:t>
            </a:r>
          </a:p>
          <a:p>
            <a:pPr lvl="1">
              <a:buFont typeface="Arial" charset="0"/>
              <a:buNone/>
            </a:pPr>
            <a:r>
              <a:rPr lang="en-US" sz="2200" smtClean="0"/>
              <a:t>                                        evaluation of tasks         Progress</a:t>
            </a:r>
          </a:p>
          <a:p>
            <a:pPr lvl="1">
              <a:buFont typeface="Arial" charset="0"/>
              <a:buNone/>
            </a:pPr>
            <a:endParaRPr lang="en-US" sz="2200" smtClean="0"/>
          </a:p>
          <a:p>
            <a:pPr lvl="1"/>
            <a:r>
              <a:rPr lang="en-US" sz="2200" b="1" smtClean="0"/>
              <a:t>Termination </a:t>
            </a:r>
            <a:r>
              <a:rPr lang="en-US" sz="2200" smtClean="0"/>
              <a:t> by client : goal accomplished</a:t>
            </a:r>
          </a:p>
          <a:p>
            <a:pPr>
              <a:buFont typeface="Arial" charset="0"/>
              <a:buNone/>
            </a:pPr>
            <a:endParaRPr lang="en-US" sz="3000" smtClean="0"/>
          </a:p>
        </p:txBody>
      </p:sp>
      <p:sp>
        <p:nvSpPr>
          <p:cNvPr id="6" name="Chevron 5"/>
          <p:cNvSpPr/>
          <p:nvPr/>
        </p:nvSpPr>
        <p:spPr>
          <a:xfrm rot="10954864">
            <a:off x="3816350" y="2138363"/>
            <a:ext cx="220663" cy="2952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  <p:sp>
        <p:nvSpPr>
          <p:cNvPr id="7" name="Chevron 6"/>
          <p:cNvSpPr/>
          <p:nvPr/>
        </p:nvSpPr>
        <p:spPr>
          <a:xfrm rot="10800000">
            <a:off x="2743200" y="3657600"/>
            <a:ext cx="214313" cy="36671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  <p:sp>
        <p:nvSpPr>
          <p:cNvPr id="9" name="Curved Down Arrow 8"/>
          <p:cNvSpPr/>
          <p:nvPr/>
        </p:nvSpPr>
        <p:spPr>
          <a:xfrm rot="1978221">
            <a:off x="2971800" y="4495800"/>
            <a:ext cx="609600" cy="2286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  <p:sp>
        <p:nvSpPr>
          <p:cNvPr id="11" name="Curved Left Arrow 10"/>
          <p:cNvSpPr/>
          <p:nvPr/>
        </p:nvSpPr>
        <p:spPr>
          <a:xfrm rot="7184210">
            <a:off x="2920207" y="4680743"/>
            <a:ext cx="349250" cy="71596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5867400" y="4648200"/>
            <a:ext cx="228600" cy="40798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ea typeface="ＭＳ Ｐゴシック" pitchFamily="-107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699</Words>
  <Application>Microsoft Office PowerPoint</Application>
  <PresentationFormat>On-screen Show (4:3)</PresentationFormat>
  <Paragraphs>215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Cue the Video</vt:lpstr>
      <vt:lpstr>Solution-Focused Brief Therapy</vt:lpstr>
      <vt:lpstr>The Development of SFBT</vt:lpstr>
      <vt:lpstr>History</vt:lpstr>
      <vt:lpstr>Theoretical Concepts</vt:lpstr>
      <vt:lpstr>Assumptions</vt:lpstr>
      <vt:lpstr>Early Contributors</vt:lpstr>
      <vt:lpstr>Timing</vt:lpstr>
      <vt:lpstr>Treatment Stages</vt:lpstr>
      <vt:lpstr>Finding Solutions</vt:lpstr>
      <vt:lpstr>Treatment Using SFBT</vt:lpstr>
      <vt:lpstr>Jamie, Ricshawn, Ellington &amp; Hathaway Minka-en, Tokyo, Japan 2010</vt:lpstr>
      <vt:lpstr>Therapeutic Goals</vt:lpstr>
      <vt:lpstr>The Therapeutic Alliance</vt:lpstr>
      <vt:lpstr>SFBT Therapeutic Techniques</vt:lpstr>
      <vt:lpstr>Section Review</vt:lpstr>
      <vt:lpstr>Application &amp; Current Use of Solution Focused Theory </vt:lpstr>
      <vt:lpstr>Slide 18</vt:lpstr>
      <vt:lpstr>What Type of Client is Best for SFBT?</vt:lpstr>
      <vt:lpstr>The Scope of SFBT</vt:lpstr>
      <vt:lpstr>Application to Diagnostic Groups</vt:lpstr>
      <vt:lpstr>Application to Multicultural Groups</vt:lpstr>
      <vt:lpstr>Application to Other Groups</vt:lpstr>
      <vt:lpstr>Current Use of Solution Focused Brief Therapy </vt:lpstr>
      <vt:lpstr>Cue the Video </vt:lpstr>
      <vt:lpstr>Evaluation of SFBT</vt:lpstr>
      <vt:lpstr>Limitations</vt:lpstr>
      <vt:lpstr>Strengths </vt:lpstr>
      <vt:lpstr>Contributions</vt:lpstr>
      <vt:lpstr>Section Review</vt:lpstr>
      <vt:lpstr>References</vt:lpstr>
    </vt:vector>
  </TitlesOfParts>
  <Company>Virginia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Solution-Focused Brief Therapy</dc:title>
  <dc:creator>Michael  Matthews</dc:creator>
  <cp:lastModifiedBy>Kim Michaud</cp:lastModifiedBy>
  <cp:revision>22</cp:revision>
  <dcterms:created xsi:type="dcterms:W3CDTF">2010-11-01T16:36:57Z</dcterms:created>
  <dcterms:modified xsi:type="dcterms:W3CDTF">2010-11-02T19:57:54Z</dcterms:modified>
</cp:coreProperties>
</file>