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86D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55F1C-E46F-41A2-8AA5-2234DEF5855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9E735-1B0F-4FAB-94C7-9E75078AF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1B492-E3BE-47F3-98A3-9976AE676AED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5A6E1-08A4-4144-9A8C-0E7DFEC25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der.muc.edu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du.edu/educ/roverbau/Bloom/blooms_taxonomy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685801"/>
            <a:ext cx="9144000" cy="3124200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Mastery Learning:</a:t>
            </a:r>
            <a:br>
              <a:rPr lang="en-US" sz="6600" dirty="0" smtClean="0">
                <a:solidFill>
                  <a:srgbClr val="FF0000"/>
                </a:solidFill>
              </a:rPr>
            </a:br>
            <a:r>
              <a:rPr lang="en-US" sz="6600" dirty="0" smtClean="0">
                <a:solidFill>
                  <a:srgbClr val="FF0000"/>
                </a:solidFill>
              </a:rPr>
              <a:t>A Motivation Enhancing Strategy – Pros and Cons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219200" y="4419600"/>
            <a:ext cx="7010400" cy="685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Kim M. Michaud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EDEP 551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April 28, 2010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228600"/>
          <a:ext cx="73914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809"/>
                <a:gridCol w="5449591"/>
              </a:tblGrid>
              <a:tr h="796636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solidFill>
                            <a:schemeClr val="tx1"/>
                          </a:solidFill>
                        </a:rPr>
                        <a:t>Evaluating: </a:t>
                      </a:r>
                    </a:p>
                    <a:p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can the student justify a stand or decision?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appraise, argue, defend, judge, select, support, </a:t>
                      </a:r>
                      <a:endParaRPr lang="en-US" sz="1050" dirty="0" smtClean="0"/>
                    </a:p>
                    <a:p>
                      <a:r>
                        <a:rPr lang="en-US" sz="1050" dirty="0" smtClean="0"/>
                        <a:t>value</a:t>
                      </a:r>
                      <a:r>
                        <a:rPr lang="en-US" sz="1050" dirty="0"/>
                        <a:t>, evaluate</a:t>
                      </a:r>
                    </a:p>
                  </a:txBody>
                  <a:tcPr anchor="ctr"/>
                </a:tc>
              </a:tr>
              <a:tr h="955964">
                <a:tc>
                  <a:txBody>
                    <a:bodyPr/>
                    <a:lstStyle/>
                    <a:p>
                      <a:r>
                        <a:rPr lang="en-US" sz="105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Creating: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can the student create new product or point of view?</a:t>
                      </a:r>
                    </a:p>
                    <a:p>
                      <a:endParaRPr lang="en-US" sz="105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assemble, construct, create, design, develop, </a:t>
                      </a:r>
                      <a:endParaRPr lang="en-US" sz="1050" dirty="0" smtClean="0"/>
                    </a:p>
                    <a:p>
                      <a:r>
                        <a:rPr lang="en-US" sz="1050" dirty="0" smtClean="0"/>
                        <a:t>formulate</a:t>
                      </a:r>
                      <a:r>
                        <a:rPr lang="en-US" sz="1050" dirty="0"/>
                        <a:t>, write.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153400" cy="1676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Bloom’s Mastery Learning Model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2200" dirty="0" smtClean="0"/>
              <a:t>(1968)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lvl="2"/>
            <a:r>
              <a:rPr lang="en-US" sz="3200" dirty="0" smtClean="0"/>
              <a:t>Define Mastery</a:t>
            </a:r>
          </a:p>
          <a:p>
            <a:pPr lvl="2"/>
            <a:r>
              <a:rPr lang="en-US" sz="3200" dirty="0" smtClean="0"/>
              <a:t>Plan for Mastery</a:t>
            </a:r>
          </a:p>
          <a:p>
            <a:pPr lvl="2"/>
            <a:r>
              <a:rPr lang="en-US" sz="3200" dirty="0" smtClean="0"/>
              <a:t>Teach for Mastery</a:t>
            </a:r>
          </a:p>
          <a:p>
            <a:pPr lvl="2"/>
            <a:r>
              <a:rPr lang="en-US" sz="3200" dirty="0" smtClean="0"/>
              <a:t>Grade for Mastery</a:t>
            </a:r>
          </a:p>
          <a:p>
            <a:pPr lvl="2"/>
            <a:r>
              <a:rPr lang="en-US" sz="3200" dirty="0" smtClean="0"/>
              <a:t>&gt; 90% students achieve @ top 10%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5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5921"/>
                <a:gridCol w="1645921"/>
                <a:gridCol w="1645921"/>
                <a:gridCol w="1645921"/>
                <a:gridCol w="164592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436880"/>
          <a:ext cx="6096000" cy="60248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4000"/>
                <a:gridCol w="914400"/>
                <a:gridCol w="1219200"/>
                <a:gridCol w="1219200"/>
                <a:gridCol w="1219200"/>
              </a:tblGrid>
              <a:tr h="2590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Support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Limits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Past</a:t>
                      </a:r>
                      <a:r>
                        <a:rPr lang="en-US" sz="1600" baseline="0" smtClean="0"/>
                        <a:t>  10+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Present 10-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Meta</a:t>
                      </a:r>
                      <a:r>
                        <a:rPr lang="en-US" sz="1600" baseline="0" dirty="0" smtClean="0"/>
                        <a:t> analysis (46 studies)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Empirical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Empirical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Meta analysis(27 studies)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Descriptive</a:t>
                      </a:r>
                    </a:p>
                    <a:p>
                      <a:r>
                        <a:rPr lang="en-US" sz="1600" dirty="0" smtClean="0"/>
                        <a:t>(3,000 schools in 15 years)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Descriptive</a:t>
                      </a:r>
                    </a:p>
                    <a:p>
                      <a:r>
                        <a:rPr lang="en-US" sz="1600" dirty="0" smtClean="0"/>
                        <a:t>(small</a:t>
                      </a:r>
                      <a:r>
                        <a:rPr lang="en-US" sz="1600" baseline="0" dirty="0" smtClean="0"/>
                        <a:t> school system)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Empirical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Critique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Descriptive</a:t>
                      </a:r>
                    </a:p>
                    <a:p>
                      <a:r>
                        <a:rPr lang="en-US" sz="1600" dirty="0" smtClean="0"/>
                        <a:t>(high</a:t>
                      </a:r>
                      <a:r>
                        <a:rPr lang="en-US" sz="1600" baseline="0" dirty="0" smtClean="0"/>
                        <a:t> Stakes)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Descriptive(2 school districts)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00200"/>
          <a:ext cx="6858000" cy="3337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Past 10+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 10-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Empirical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Descriptive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Forthcoming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7086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Cognitive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valuation Theory</a:t>
            </a: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/>
              <a:t>Enhances achievement motivation 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Specific </a:t>
            </a:r>
            <a:r>
              <a:rPr lang="en-US" sz="3200" dirty="0" err="1" smtClean="0"/>
              <a:t>nonnormative</a:t>
            </a:r>
            <a:r>
              <a:rPr lang="en-US" sz="3200" dirty="0" smtClean="0"/>
              <a:t> feedback regarding task performance – informational  not controlling</a:t>
            </a: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/>
              <a:t>Enhances perceptions of internal control/autonomy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Gives students choices e.g. opportunities to redo/retest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Social Learning Theory</a:t>
            </a: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/>
              <a:t>Enhances personal efficacy through self-evaluative goal setting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Sets specific, proximal </a:t>
            </a:r>
            <a:r>
              <a:rPr lang="en-US" sz="3200" dirty="0" err="1" smtClean="0"/>
              <a:t>subgoals</a:t>
            </a:r>
            <a:endParaRPr lang="en-US" sz="3200" dirty="0" smtClean="0"/>
          </a:p>
          <a:p>
            <a:pPr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8229600" cy="6126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Attribution Theory</a:t>
            </a: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/>
              <a:t>Success is changeable and controlled by individual through effort and strategy use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Emphasizes role of effort in achievement and individual progress, not competition with others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Self-Worth Theory </a:t>
            </a:r>
          </a:p>
          <a:p>
            <a:pPr lvl="1">
              <a:buFont typeface="Wingdings" pitchFamily="2" charset="2"/>
              <a:buChar char="§"/>
            </a:pPr>
            <a:r>
              <a:rPr lang="en-US" sz="3200" dirty="0" smtClean="0"/>
              <a:t>Allows students to approach success and avoid failure to protect self-worth</a:t>
            </a:r>
          </a:p>
          <a:p>
            <a:pPr lvl="2">
              <a:buFont typeface="Courier New" pitchFamily="49" charset="0"/>
              <a:buChar char="o"/>
            </a:pPr>
            <a:r>
              <a:rPr lang="en-US" sz="3200" dirty="0" smtClean="0"/>
              <a:t>Opportunities to choose and strive for grade level</a:t>
            </a:r>
          </a:p>
          <a:p>
            <a:pPr lvl="2">
              <a:buNone/>
            </a:pPr>
            <a:r>
              <a:rPr lang="en-US" sz="3200" dirty="0" smtClean="0"/>
              <a:t>	by retesting until desired criterion or retesting opportunities are exhausted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Meets Motivational Goal Theories (continued)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solidFill>
                  <a:srgbClr val="FF0000"/>
                </a:solidFill>
              </a:rPr>
              <a:t>Strategy’s goals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*</a:t>
            </a:r>
            <a:r>
              <a:rPr lang="en-US" sz="2400" dirty="0" smtClean="0"/>
              <a:t>from: Block, J.H. (1971)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/>
              <a:t>Student graded solely on the basis of final (summative) examination performance</a:t>
            </a:r>
          </a:p>
          <a:p>
            <a:r>
              <a:rPr lang="en-US" sz="3500" dirty="0" smtClean="0"/>
              <a:t>Student  graded on performance based on predetermined standard not relative to peers</a:t>
            </a:r>
          </a:p>
          <a:p>
            <a:r>
              <a:rPr lang="en-US" sz="3500" dirty="0" smtClean="0"/>
              <a:t>All students who attain standard will receive appropriate grade (usually A’s)</a:t>
            </a:r>
          </a:p>
          <a:p>
            <a:r>
              <a:rPr lang="en-US" sz="3500" dirty="0" smtClean="0"/>
              <a:t>Student given series of ungraded (formative) diagnostic –progress tests</a:t>
            </a:r>
          </a:p>
          <a:p>
            <a:r>
              <a:rPr lang="en-US" sz="3500" dirty="0" smtClean="0"/>
              <a:t>Each student given all help necessary to learn – variety of correctives available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5800" y="152400"/>
            <a:ext cx="7467600" cy="19351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100" dirty="0" smtClean="0">
                <a:solidFill>
                  <a:srgbClr val="FF0000"/>
                </a:solidFill>
              </a:rPr>
              <a:t>A Flow Diagram of Mastery </a:t>
            </a:r>
            <a:r>
              <a:rPr lang="en-US" sz="3100" dirty="0" err="1" smtClean="0">
                <a:solidFill>
                  <a:srgbClr val="FF0000"/>
                </a:solidFill>
              </a:rPr>
              <a:t>LearningTests</a:t>
            </a:r>
            <a:r>
              <a:rPr lang="en-US" sz="3100" dirty="0" smtClean="0">
                <a:solidFill>
                  <a:srgbClr val="FF0000"/>
                </a:solidFill>
              </a:rPr>
              <a:t> and Adaptive Instruction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200" dirty="0" smtClean="0"/>
              <a:t>* Figure 1: Zimmerman B.J. &amp; </a:t>
            </a:r>
            <a:r>
              <a:rPr lang="en-US" sz="2200" dirty="0" err="1" smtClean="0"/>
              <a:t>Dibenedetto</a:t>
            </a:r>
            <a:r>
              <a:rPr lang="en-US" sz="2200" dirty="0" smtClean="0"/>
              <a:t> (2008)</a:t>
            </a:r>
            <a:br>
              <a:rPr lang="en-US" sz="2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133600"/>
            <a:ext cx="8305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0"/>
            <a:ext cx="8915400" cy="502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A Strategy that Meets </a:t>
            </a:r>
          </a:p>
          <a:p>
            <a:pPr algn="ctr"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Motivational Theory</a:t>
            </a:r>
          </a:p>
          <a:p>
            <a:pPr algn="ctr"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Goals</a:t>
            </a:r>
          </a:p>
          <a:p>
            <a:pPr algn="ctr">
              <a:buNone/>
            </a:pPr>
            <a:r>
              <a:rPr lang="en-US" sz="2400" dirty="0" smtClean="0"/>
              <a:t>* </a:t>
            </a:r>
            <a:r>
              <a:rPr lang="en-US" sz="2800" dirty="0" smtClean="0"/>
              <a:t>from: </a:t>
            </a:r>
            <a:r>
              <a:rPr lang="en-US" sz="2800" dirty="0" err="1" smtClean="0"/>
              <a:t>Karita</a:t>
            </a:r>
            <a:r>
              <a:rPr lang="en-US" sz="2800" dirty="0" smtClean="0"/>
              <a:t>, J. &amp; </a:t>
            </a:r>
            <a:r>
              <a:rPr lang="en-US" sz="2800" dirty="0" err="1" smtClean="0"/>
              <a:t>Zarbatany</a:t>
            </a:r>
            <a:r>
              <a:rPr lang="en-US" sz="2800" dirty="0" smtClean="0"/>
              <a:t>, L. (1991)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8229600" cy="53641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1600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Madeleine Hunter’s Lesson Design</a:t>
            </a:r>
          </a:p>
          <a:p>
            <a:pPr algn="ctr">
              <a:buNone/>
            </a:pPr>
            <a:r>
              <a:rPr lang="en-US" sz="1600" b="1" dirty="0" smtClean="0"/>
              <a:t>(</a:t>
            </a:r>
            <a:r>
              <a:rPr lang="en-US" sz="1600" dirty="0" smtClean="0">
                <a:hlinkClick r:id="rId2"/>
              </a:rPr>
              <a:t>www</a:t>
            </a:r>
            <a:r>
              <a:rPr lang="en-US" sz="1600" b="1" dirty="0" smtClean="0">
                <a:hlinkClick r:id="rId2"/>
              </a:rPr>
              <a:t>.</a:t>
            </a:r>
            <a:r>
              <a:rPr lang="en-US" sz="1600" dirty="0" smtClean="0">
                <a:hlinkClick r:id="rId2"/>
              </a:rPr>
              <a:t>raider.muc.edu</a:t>
            </a:r>
            <a:r>
              <a:rPr lang="en-US" sz="1600" dirty="0" smtClean="0"/>
              <a:t>)</a:t>
            </a:r>
            <a:endParaRPr lang="en-US" sz="1600" b="1" dirty="0"/>
          </a:p>
          <a:p>
            <a:pPr>
              <a:buNone/>
            </a:pPr>
            <a:r>
              <a:rPr lang="en-US" sz="1600" dirty="0" smtClean="0"/>
              <a:t>1. </a:t>
            </a:r>
            <a:r>
              <a:rPr lang="en-US" sz="1600" b="1" dirty="0" smtClean="0"/>
              <a:t>Anticipatory </a:t>
            </a:r>
            <a:r>
              <a:rPr lang="en-US" sz="1600" b="1" dirty="0"/>
              <a:t>Set (focus) - A short activity or prompt that focuses the students' attention</a:t>
            </a:r>
          </a:p>
          <a:p>
            <a:pPr>
              <a:buNone/>
            </a:pPr>
            <a:r>
              <a:rPr lang="en-US" sz="1600" dirty="0" smtClean="0"/>
              <a:t>	before </a:t>
            </a:r>
            <a:r>
              <a:rPr lang="en-US" sz="1600" dirty="0"/>
              <a:t>the actual lesson begins.</a:t>
            </a:r>
          </a:p>
          <a:p>
            <a:pPr>
              <a:buNone/>
            </a:pPr>
            <a:r>
              <a:rPr lang="en-US" sz="1600" dirty="0" smtClean="0"/>
              <a:t>2.  </a:t>
            </a:r>
            <a:r>
              <a:rPr lang="en-US" sz="1600" b="1" dirty="0"/>
              <a:t>Purpose (objective) - The purpose of today's lesson, why the students need to learn it,</a:t>
            </a:r>
          </a:p>
          <a:p>
            <a:pPr>
              <a:buNone/>
            </a:pPr>
            <a:r>
              <a:rPr lang="en-US" sz="1600" dirty="0" smtClean="0"/>
              <a:t>	what </a:t>
            </a:r>
            <a:r>
              <a:rPr lang="en-US" sz="1600" dirty="0"/>
              <a:t>they will be able to "do", and how they will show learning as a result are made</a:t>
            </a:r>
          </a:p>
          <a:p>
            <a:pPr>
              <a:buNone/>
            </a:pPr>
            <a:r>
              <a:rPr lang="en-US" sz="1600" dirty="0" smtClean="0"/>
              <a:t>	clear </a:t>
            </a:r>
            <a:r>
              <a:rPr lang="en-US" sz="1600" dirty="0"/>
              <a:t>by the teacher.</a:t>
            </a:r>
          </a:p>
          <a:p>
            <a:pPr>
              <a:buNone/>
            </a:pPr>
            <a:r>
              <a:rPr lang="en-US" sz="1600" dirty="0" smtClean="0"/>
              <a:t>3.  </a:t>
            </a:r>
            <a:r>
              <a:rPr lang="en-US" sz="1600" b="1" dirty="0"/>
              <a:t>Input - The vocabulary, skills, and concepts the teacher will impart to the students- the</a:t>
            </a:r>
          </a:p>
          <a:p>
            <a:pPr>
              <a:buNone/>
            </a:pPr>
            <a:r>
              <a:rPr lang="en-US" sz="1600" dirty="0" smtClean="0"/>
              <a:t>	“stuff</a:t>
            </a:r>
            <a:r>
              <a:rPr lang="en-US" sz="1600" dirty="0"/>
              <a:t>" the kids need to know in order to be successful.</a:t>
            </a:r>
          </a:p>
          <a:p>
            <a:pPr>
              <a:buNone/>
            </a:pPr>
            <a:r>
              <a:rPr lang="en-US" sz="1600" dirty="0" smtClean="0"/>
              <a:t>4.  </a:t>
            </a:r>
            <a:r>
              <a:rPr lang="en-US" sz="1600" b="1" dirty="0"/>
              <a:t>Modeling (show) - The teacher shows in graphic form or demonstrates what the</a:t>
            </a:r>
          </a:p>
          <a:p>
            <a:pPr>
              <a:buNone/>
            </a:pPr>
            <a:r>
              <a:rPr lang="en-US" sz="1600" dirty="0" smtClean="0"/>
              <a:t>	finished </a:t>
            </a:r>
            <a:r>
              <a:rPr lang="en-US" sz="1600" dirty="0"/>
              <a:t>product looks like - a picture worth a thousand words.</a:t>
            </a:r>
          </a:p>
          <a:p>
            <a:pPr>
              <a:buNone/>
            </a:pPr>
            <a:r>
              <a:rPr lang="en-US" sz="1600" dirty="0" smtClean="0"/>
              <a:t>5.  </a:t>
            </a:r>
            <a:r>
              <a:rPr lang="en-US" sz="1600" b="1" dirty="0" smtClean="0"/>
              <a:t>Guided </a:t>
            </a:r>
            <a:r>
              <a:rPr lang="en-US" sz="1600" b="1" dirty="0"/>
              <a:t>Practice (follow me) - The teacher leads the students through the steps</a:t>
            </a:r>
          </a:p>
          <a:p>
            <a:pPr>
              <a:buNone/>
            </a:pPr>
            <a:r>
              <a:rPr lang="en-US" sz="1600" dirty="0" smtClean="0"/>
              <a:t>	necessary </a:t>
            </a:r>
            <a:r>
              <a:rPr lang="en-US" sz="1600" dirty="0"/>
              <a:t>to perform the skill using the </a:t>
            </a:r>
            <a:r>
              <a:rPr lang="en-US" sz="1600" dirty="0" err="1"/>
              <a:t>trimodal</a:t>
            </a:r>
            <a:r>
              <a:rPr lang="en-US" sz="1600" dirty="0"/>
              <a:t> approach - hear/see/do.</a:t>
            </a:r>
          </a:p>
          <a:p>
            <a:pPr>
              <a:buNone/>
            </a:pPr>
            <a:r>
              <a:rPr lang="en-US" sz="1600" dirty="0" smtClean="0"/>
              <a:t>6.  </a:t>
            </a:r>
            <a:r>
              <a:rPr lang="en-US" sz="1600" b="1" dirty="0" smtClean="0"/>
              <a:t>Checking </a:t>
            </a:r>
            <a:r>
              <a:rPr lang="en-US" sz="1600" b="1" dirty="0"/>
              <a:t>For Understanding (CFU) - The teacher uses a variety of questioning</a:t>
            </a:r>
          </a:p>
          <a:p>
            <a:pPr>
              <a:buNone/>
            </a:pPr>
            <a:r>
              <a:rPr lang="en-US" sz="1600" dirty="0" smtClean="0"/>
              <a:t>	strategies </a:t>
            </a:r>
            <a:r>
              <a:rPr lang="en-US" sz="1600" dirty="0"/>
              <a:t>to determine "Got it yet?" and to pace the lesson - move forward?/back up?</a:t>
            </a:r>
          </a:p>
          <a:p>
            <a:pPr>
              <a:buNone/>
            </a:pPr>
            <a:r>
              <a:rPr lang="en-US" sz="1600" dirty="0" smtClean="0"/>
              <a:t>7.  </a:t>
            </a:r>
            <a:r>
              <a:rPr lang="en-US" sz="1600" b="1" dirty="0" smtClean="0"/>
              <a:t>Independent </a:t>
            </a:r>
            <a:r>
              <a:rPr lang="en-US" sz="1600" b="1" dirty="0"/>
              <a:t>Practice - The teacher releases students to practice on their own based on</a:t>
            </a:r>
          </a:p>
          <a:p>
            <a:pPr>
              <a:buNone/>
            </a:pPr>
            <a:r>
              <a:rPr lang="en-US" sz="1600" dirty="0" smtClean="0"/>
              <a:t>	#</a:t>
            </a:r>
            <a:r>
              <a:rPr lang="en-US" sz="1600" dirty="0"/>
              <a:t>3 - #6.</a:t>
            </a:r>
          </a:p>
          <a:p>
            <a:pPr>
              <a:buNone/>
            </a:pPr>
            <a:r>
              <a:rPr lang="en-US" sz="1600" dirty="0" smtClean="0"/>
              <a:t>8.   </a:t>
            </a:r>
            <a:r>
              <a:rPr lang="en-US" sz="1600" b="1" dirty="0" smtClean="0"/>
              <a:t>Closure </a:t>
            </a:r>
            <a:r>
              <a:rPr lang="en-US" sz="1600" b="1" dirty="0"/>
              <a:t>- A review or wrap-up of the lesson - "Tell me/show me what you </a:t>
            </a:r>
            <a:r>
              <a:rPr lang="en-US" sz="1600" b="1" dirty="0" smtClean="0"/>
              <a:t>learned today”</a:t>
            </a:r>
            <a:endParaRPr lang="en-US" sz="1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Bloom’s Taxonomy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1300" dirty="0" smtClean="0">
                <a:hlinkClick r:id="rId2"/>
              </a:rPr>
              <a:t>http://www.odu.edu/educ/roverbau/Bloom/blooms_taxonomy.htm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1735" y="762000"/>
          <a:ext cx="7934293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73"/>
                <a:gridCol w="5744740"/>
                <a:gridCol w="208280"/>
              </a:tblGrid>
              <a:tr h="12763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FFC000"/>
                          </a:solidFill>
                        </a:rPr>
                        <a:t>Remembering: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FFC000"/>
                          </a:solidFill>
                        </a:rPr>
                        <a:t>can the student recall or remember the information?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define, duplicate, list, memorize, recall, repeat, reproduce state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76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Understanding: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can the student explain ideas or concepts?</a:t>
                      </a:r>
                    </a:p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classify, describe, discuss, explain, identify, locate, recognize, report, select, 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translate</a:t>
                      </a:r>
                      <a:r>
                        <a:rPr lang="en-US" sz="1200" dirty="0"/>
                        <a:t>, paraphrase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76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Applying: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can the student use the information in a new way?</a:t>
                      </a:r>
                    </a:p>
                    <a:p>
                      <a:endParaRPr lang="en-US" sz="1200" dirty="0">
                        <a:solidFill>
                          <a:srgbClr val="E486D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choose, demonstrate, dramatize, employ, illustrate, interpret, operate, </a:t>
                      </a:r>
                      <a:endParaRPr lang="en-US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schedule</a:t>
                      </a:r>
                      <a:r>
                        <a:rPr lang="en-US" sz="1200" dirty="0" smtClean="0"/>
                        <a:t>, sketch, solve, use, write. </a:t>
                      </a:r>
                      <a:endParaRPr lang="en-US" sz="1200" dirty="0">
                        <a:solidFill>
                          <a:srgbClr val="E486D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E486D2"/>
                        </a:solidFill>
                      </a:endParaRPr>
                    </a:p>
                  </a:txBody>
                  <a:tcPr/>
                </a:tc>
              </a:tr>
              <a:tr h="1276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B050"/>
                          </a:solidFill>
                        </a:rPr>
                        <a:t>Analyzing: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B050"/>
                          </a:solidFill>
                        </a:rPr>
                        <a:t>can the student distinguish between the different parts?</a:t>
                      </a:r>
                    </a:p>
                    <a:p>
                      <a:endParaRPr lang="en-US" sz="12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appraise, compare, contrast, criticize, differentiate, discriminate, 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distinguish</a:t>
                      </a:r>
                      <a:r>
                        <a:rPr lang="en-US" sz="1200" dirty="0" smtClean="0"/>
                        <a:t>, examine, experiment, question, test.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</TotalTime>
  <Words>528</Words>
  <Application>Microsoft Office PowerPoint</Application>
  <PresentationFormat>On-screen Show 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Mastery Learning: A Motivation Enhancing Strategy – Pros and Cons</vt:lpstr>
      <vt:lpstr>Slide 2</vt:lpstr>
      <vt:lpstr>Slide 3</vt:lpstr>
      <vt:lpstr>Meets Motivational Goal Theories (continued) </vt:lpstr>
      <vt:lpstr>Strategy’s goals *from: Block, J.H. (1971)</vt:lpstr>
      <vt:lpstr>    A Flow Diagram of Mastery LearningTests and Adaptive Instruction * Figure 1: Zimmerman B.J. &amp; Dibenedetto (2008)  </vt:lpstr>
      <vt:lpstr>Slide 7</vt:lpstr>
      <vt:lpstr> </vt:lpstr>
      <vt:lpstr>Bloom’s Taxonomy http://www.odu.edu/educ/roverbau/Bloom/blooms_taxonomy.htm  </vt:lpstr>
      <vt:lpstr>Slide 10</vt:lpstr>
      <vt:lpstr> Bloom’s Mastery Learning Model (1968) </vt:lpstr>
      <vt:lpstr>Slide 12</vt:lpstr>
      <vt:lpstr>Slide 13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Mastery Learning: A Motivation Enhancing Strategy – Pros and Cons</dc:title>
  <dc:creator>Kim Michaud</dc:creator>
  <cp:lastModifiedBy>Kim Michaud</cp:lastModifiedBy>
  <cp:revision>99</cp:revision>
  <dcterms:created xsi:type="dcterms:W3CDTF">2010-04-26T06:29:36Z</dcterms:created>
  <dcterms:modified xsi:type="dcterms:W3CDTF">2010-05-11T06:23:12Z</dcterms:modified>
</cp:coreProperties>
</file>