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handoutMasterIdLst>
    <p:handoutMasterId r:id="rId22"/>
  </p:handoutMasterIdLst>
  <p:sldIdLst>
    <p:sldId id="265" r:id="rId2"/>
    <p:sldId id="256" r:id="rId3"/>
    <p:sldId id="272" r:id="rId4"/>
    <p:sldId id="27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71" r:id="rId13"/>
    <p:sldId id="266" r:id="rId14"/>
    <p:sldId id="264" r:id="rId15"/>
    <p:sldId id="267" r:id="rId16"/>
    <p:sldId id="268" r:id="rId17"/>
    <p:sldId id="269" r:id="rId18"/>
    <p:sldId id="270" r:id="rId19"/>
    <p:sldId id="274" r:id="rId20"/>
  </p:sldIdLst>
  <p:sldSz cx="9144000" cy="6858000" type="screen4x3"/>
  <p:notesSz cx="6858000" cy="9080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C23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4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431D7-B9C8-4084-B39A-2F03D713E232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4D285-5763-42FB-9A1A-0D54B81EFD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F5811-226C-401E-A210-64AC398C1F1D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81038"/>
            <a:ext cx="4540250" cy="3405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3238"/>
            <a:ext cx="5486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4899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1D9C3-EB63-4D6A-963F-4961C9ECCA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BE647-D8E5-4EAD-9D82-F1AFB6BFCF35}" type="datetimeFigureOut">
              <a:rPr lang="en-US" smtClean="0"/>
              <a:pPr/>
              <a:t>11/4/2009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01B04-71A3-4F9F-BAE8-DA2E9ECBBC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ck-spider-monkey-300x2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2133600"/>
            <a:ext cx="4203022" cy="28860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400" y="914400"/>
            <a:ext cx="73329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What a presentation?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0" y="5410200"/>
            <a:ext cx="2811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No way!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Problem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Time outs and self time outs were an integral part of the behavior management system to help students learn how to regulate their behaviors.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ISS was a consequence in the behavior management system and used to determine if a student was ready to return to the classroom environment.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Principal vs. Staff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Staff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Called staff members that were available to cover time-outs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Continued to provide academic work in ISS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Principal (Admin. Team)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Would remove students from time-outs and give them food, take them to 7-11, or let them smoke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Provided word finds in ISS for them to earn their way out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SWEET!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ALL DONE!</a:t>
            </a:r>
          </a:p>
        </p:txBody>
      </p:sp>
      <p:pic>
        <p:nvPicPr>
          <p:cNvPr id="6" name="Picture 5" descr="Ice_Cave_Glacier_Alas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53671" y="2967335"/>
            <a:ext cx="46366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OOOH PRETTY!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What Frame?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Discuss in teams of two, one of the following questions (I will assign the question):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In your opinion which frame was the strongest and why (Give at least one example)?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Does the political frame fit in a therapeutic school environment? If yes, why (give one example)? If no, why (give two examples </a:t>
            </a: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 )?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Do you feel it was necessary for the Principal to map the political terrain? Why or why not?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What is emotional intelligence? Which frame is it?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sym typeface="Wingdings" pitchFamily="2" charset="2"/>
              </a:rPr>
              <a:t>Does a school leader need interpersonal skills to run a successful school? Why or why not?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 1: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Structure Frame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Defined organizational chart and structure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Defined goals for the organization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Specialized positions and appropriate division of labor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Coordinate efforts and still maintain a team approach and support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Vertical Coordination Structure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With Dual authority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Organizational Performance Control System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Behavior Management System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 2: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Political Frame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Power conflict between: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Student and teachers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Staff and administration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Teachers and counselors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Development of coalitions (teacher and case manager), and networks (between school teams)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Resource – TIME!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Administrative Team controlled schedules, deadlines, and staff free time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 3: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Political Terrain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YES!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Her role in the organization changed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Staff perceptions and expectations changed about the Principal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New staff was hired since she became a Principal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She was implementing changes to the school culture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 4: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Emotional Intelligence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Is the awareness of self and others and the ability to handle emotions and relationships.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</a:rPr>
              <a:t>Bolman</a:t>
            </a:r>
            <a:r>
              <a:rPr lang="en-US" dirty="0" smtClean="0">
                <a:solidFill>
                  <a:schemeClr val="bg1"/>
                </a:solidFill>
              </a:rPr>
              <a:t> &amp; Deal, 2008, pg. 176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Human Resource Frame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Question 5: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Interpersonal Skills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Is vital because personal relationships are a central element of daily life (</a:t>
            </a:r>
            <a:r>
              <a:rPr lang="en-US" dirty="0" err="1" smtClean="0">
                <a:solidFill>
                  <a:schemeClr val="bg1"/>
                </a:solidFill>
              </a:rPr>
              <a:t>Bolman</a:t>
            </a:r>
            <a:r>
              <a:rPr lang="en-US" dirty="0" smtClean="0">
                <a:solidFill>
                  <a:schemeClr val="bg1"/>
                </a:solidFill>
              </a:rPr>
              <a:t> &amp; Deal, 2008, pg. 176).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However, the school was able to thrive under the Principals poor leadership because of the strong structure and political frame already established in the culture of the organization.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So, unfortunately, no, interpersonal skills are not necessary.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SWEET!</a:t>
            </a:r>
          </a:p>
          <a:p>
            <a:pPr algn="ctr">
              <a:buNone/>
            </a:pPr>
            <a:endParaRPr lang="en-US" sz="4400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ALL DONE!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5400" y="2590800"/>
            <a:ext cx="38862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Reframing Project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0" y="4419600"/>
            <a:ext cx="3505200" cy="990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By Me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 rot="20274800">
            <a:off x="139111" y="1609463"/>
            <a:ext cx="50931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Fine, if you insist!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-face-monkey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800" y="412750"/>
            <a:ext cx="8026400" cy="6032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4800600"/>
            <a:ext cx="80772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This picture alone </a:t>
            </a:r>
          </a:p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should get me an A!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Okay fine, I’ll be serious now!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43419cheerful-monk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3486150"/>
            <a:ext cx="3733800" cy="2800350"/>
          </a:xfrm>
          <a:prstGeom prst="rect">
            <a:avLst/>
          </a:prstGeom>
        </p:spPr>
      </p:pic>
      <p:pic>
        <p:nvPicPr>
          <p:cNvPr id="5" name="Picture 4" descr="050508-monkey-404_668094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219200"/>
            <a:ext cx="3848100" cy="2838450"/>
          </a:xfrm>
          <a:prstGeom prst="rect">
            <a:avLst/>
          </a:prstGeom>
        </p:spPr>
      </p:pic>
      <p:pic>
        <p:nvPicPr>
          <p:cNvPr id="6" name="Picture 5" descr="SpectacledMonkeyR_468x47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0" y="1219200"/>
            <a:ext cx="3371850" cy="3436693"/>
          </a:xfrm>
          <a:prstGeom prst="rect">
            <a:avLst/>
          </a:prstGeom>
        </p:spPr>
      </p:pic>
      <p:pic>
        <p:nvPicPr>
          <p:cNvPr id="7" name="Picture 6" descr="monkey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3400" y="3429000"/>
            <a:ext cx="3943350" cy="29146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875143" y="2967335"/>
            <a:ext cx="53937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DAMN MONKEYS!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School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cs typeface="Courier New" pitchFamily="49" charset="0"/>
              </a:rPr>
              <a:t>Therapeutic </a:t>
            </a:r>
            <a:r>
              <a:rPr lang="en-US" sz="3600" dirty="0">
                <a:solidFill>
                  <a:schemeClr val="bg1"/>
                </a:solidFill>
                <a:cs typeface="Courier New" pitchFamily="49" charset="0"/>
              </a:rPr>
              <a:t>day school located in a suburban community in the </a:t>
            </a:r>
            <a:r>
              <a:rPr lang="en-US" sz="3600" dirty="0" smtClean="0">
                <a:solidFill>
                  <a:schemeClr val="bg1"/>
                </a:solidFill>
                <a:cs typeface="Courier New" pitchFamily="49" charset="0"/>
              </a:rPr>
              <a:t>Mid-Atlantic</a:t>
            </a:r>
          </a:p>
          <a:p>
            <a:r>
              <a:rPr lang="en-US" sz="3600" dirty="0" smtClean="0">
                <a:solidFill>
                  <a:schemeClr val="bg1"/>
                </a:solidFill>
                <a:cs typeface="Courier New" pitchFamily="49" charset="0"/>
              </a:rPr>
              <a:t>Provides </a:t>
            </a:r>
            <a:r>
              <a:rPr lang="en-US" sz="3600" dirty="0">
                <a:solidFill>
                  <a:schemeClr val="bg1"/>
                </a:solidFill>
                <a:cs typeface="Courier New" pitchFamily="49" charset="0"/>
              </a:rPr>
              <a:t>a structured </a:t>
            </a:r>
            <a:r>
              <a:rPr lang="en-US" sz="3600" dirty="0" err="1">
                <a:solidFill>
                  <a:schemeClr val="bg1"/>
                </a:solidFill>
                <a:cs typeface="Courier New" pitchFamily="49" charset="0"/>
              </a:rPr>
              <a:t>psychoeducational</a:t>
            </a:r>
            <a:r>
              <a:rPr lang="en-US" sz="3600" dirty="0">
                <a:solidFill>
                  <a:schemeClr val="bg1"/>
                </a:solidFill>
                <a:cs typeface="Courier New" pitchFamily="49" charset="0"/>
              </a:rPr>
              <a:t> environment for adolescents who experience emotional, learning, and behavioral </a:t>
            </a:r>
            <a:r>
              <a:rPr lang="en-US" sz="3600" dirty="0" smtClean="0">
                <a:solidFill>
                  <a:schemeClr val="bg1"/>
                </a:solidFill>
                <a:cs typeface="Courier New" pitchFamily="49" charset="0"/>
              </a:rPr>
              <a:t>problems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Employs:</a:t>
            </a:r>
          </a:p>
          <a:p>
            <a:pPr lvl="1"/>
            <a:r>
              <a:rPr lang="en-US" sz="3500" dirty="0">
                <a:solidFill>
                  <a:schemeClr val="bg1"/>
                </a:solidFill>
              </a:rPr>
              <a:t>S</a:t>
            </a:r>
            <a:r>
              <a:rPr lang="en-US" sz="3500" dirty="0" smtClean="0">
                <a:solidFill>
                  <a:schemeClr val="bg1"/>
                </a:solidFill>
              </a:rPr>
              <a:t>mall </a:t>
            </a:r>
            <a:r>
              <a:rPr lang="en-US" sz="3500" dirty="0">
                <a:solidFill>
                  <a:schemeClr val="bg1"/>
                </a:solidFill>
              </a:rPr>
              <a:t>academic </a:t>
            </a:r>
            <a:r>
              <a:rPr lang="en-US" sz="3500" dirty="0" smtClean="0">
                <a:solidFill>
                  <a:schemeClr val="bg1"/>
                </a:solidFill>
              </a:rPr>
              <a:t>classes</a:t>
            </a:r>
          </a:p>
          <a:p>
            <a:pPr lvl="1"/>
            <a:r>
              <a:rPr lang="en-US" sz="3500" dirty="0">
                <a:solidFill>
                  <a:schemeClr val="bg1"/>
                </a:solidFill>
              </a:rPr>
              <a:t>I</a:t>
            </a:r>
            <a:r>
              <a:rPr lang="en-US" sz="3500" dirty="0" smtClean="0">
                <a:solidFill>
                  <a:schemeClr val="bg1"/>
                </a:solidFill>
              </a:rPr>
              <a:t>ndividual therapy</a:t>
            </a:r>
          </a:p>
          <a:p>
            <a:pPr lvl="1"/>
            <a:r>
              <a:rPr lang="en-US" sz="3500" dirty="0">
                <a:solidFill>
                  <a:schemeClr val="bg1"/>
                </a:solidFill>
              </a:rPr>
              <a:t>G</a:t>
            </a:r>
            <a:r>
              <a:rPr lang="en-US" sz="3500" dirty="0" smtClean="0">
                <a:solidFill>
                  <a:schemeClr val="bg1"/>
                </a:solidFill>
              </a:rPr>
              <a:t>roup therapy</a:t>
            </a:r>
          </a:p>
          <a:p>
            <a:pPr lvl="1"/>
            <a:r>
              <a:rPr lang="en-US" sz="3500" dirty="0">
                <a:solidFill>
                  <a:schemeClr val="bg1"/>
                </a:solidFill>
              </a:rPr>
              <a:t>F</a:t>
            </a:r>
            <a:r>
              <a:rPr lang="en-US" sz="3500" dirty="0" smtClean="0">
                <a:solidFill>
                  <a:schemeClr val="bg1"/>
                </a:solidFill>
              </a:rPr>
              <a:t>amily </a:t>
            </a:r>
            <a:r>
              <a:rPr lang="en-US" sz="3500" dirty="0">
                <a:solidFill>
                  <a:schemeClr val="bg1"/>
                </a:solidFill>
              </a:rPr>
              <a:t>counseling </a:t>
            </a:r>
            <a:endParaRPr lang="en-US" sz="3500" dirty="0" smtClean="0">
              <a:solidFill>
                <a:schemeClr val="bg1"/>
              </a:solidFill>
            </a:endParaRP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Parent support group</a:t>
            </a: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Phone support for crisis intervention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School Structure</a:t>
            </a: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Senior Manager</a:t>
            </a: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Administrative Team: Principal, Master Teacher, and Master Counselor </a:t>
            </a: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Five </a:t>
            </a:r>
            <a:r>
              <a:rPr lang="en-US" sz="3500" dirty="0">
                <a:solidFill>
                  <a:schemeClr val="bg1"/>
                </a:solidFill>
              </a:rPr>
              <a:t>educational </a:t>
            </a:r>
            <a:r>
              <a:rPr lang="en-US" sz="3500" dirty="0" smtClean="0">
                <a:solidFill>
                  <a:schemeClr val="bg1"/>
                </a:solidFill>
              </a:rPr>
              <a:t>teams (One special education teacher and one licensed counselor):</a:t>
            </a:r>
          </a:p>
          <a:p>
            <a:pPr lvl="1"/>
            <a:r>
              <a:rPr lang="en-US" sz="3500" dirty="0" smtClean="0">
                <a:solidFill>
                  <a:schemeClr val="bg1"/>
                </a:solidFill>
              </a:rPr>
              <a:t>Support Staff: One recreational therapist and one mental health technician  </a:t>
            </a:r>
            <a:endParaRPr lang="en-US" sz="3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Behavior Management System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Level and Point System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Four different levels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Daily Point System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Credit Days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Earned Weekly Reward based on Level and Credit days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Used to teach students how to advocate for their own needs and success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Used to help students learn the necessary classroom and social skills needed to re-integrate back into the public school system</a:t>
            </a:r>
            <a:endParaRPr lang="en-US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Situation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New Principal was hired to manage the school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Previously was a teacher in the school with 6 years experience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Teaching license with an endorsement in French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As a teacher </a:t>
            </a:r>
            <a:endParaRPr lang="en-US" dirty="0" smtClean="0">
              <a:solidFill>
                <a:schemeClr val="bg1"/>
              </a:solidFill>
            </a:endParaRP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She </a:t>
            </a:r>
            <a:r>
              <a:rPr lang="en-US" dirty="0">
                <a:solidFill>
                  <a:schemeClr val="bg1"/>
                </a:solidFill>
              </a:rPr>
              <a:t>communicated effectively with her </a:t>
            </a:r>
            <a:r>
              <a:rPr lang="en-US" dirty="0" smtClean="0">
                <a:solidFill>
                  <a:schemeClr val="bg1"/>
                </a:solidFill>
              </a:rPr>
              <a:t>partner (case manager)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chemeClr val="bg1"/>
                </a:solidFill>
              </a:rPr>
              <a:t>majority of the students enjoyed her as a teacher and often asked for letters of </a:t>
            </a:r>
            <a:r>
              <a:rPr lang="en-US" dirty="0" smtClean="0">
                <a:solidFill>
                  <a:schemeClr val="bg1"/>
                </a:solidFill>
              </a:rPr>
              <a:t>recommendation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During </a:t>
            </a:r>
            <a:r>
              <a:rPr lang="en-US" dirty="0">
                <a:solidFill>
                  <a:schemeClr val="bg1"/>
                </a:solidFill>
              </a:rPr>
              <a:t>a crisis situation with a student she was </a:t>
            </a:r>
            <a:r>
              <a:rPr lang="en-US" dirty="0" smtClean="0">
                <a:solidFill>
                  <a:schemeClr val="bg1"/>
                </a:solidFill>
              </a:rPr>
              <a:t>often first on scene and helped de-escalate </a:t>
            </a:r>
            <a:r>
              <a:rPr lang="en-US" dirty="0">
                <a:solidFill>
                  <a:schemeClr val="bg1"/>
                </a:solidFill>
              </a:rPr>
              <a:t>the student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Situation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As the Principal: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She spent more time in her office working on reports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Rarely responded to a student crisis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If she did the situation would escalate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Never covered classes 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Would combine classes and increase the ratio to 1:16 (</a:t>
            </a:r>
            <a:r>
              <a:rPr lang="en-US" dirty="0" err="1" smtClean="0">
                <a:solidFill>
                  <a:schemeClr val="bg1"/>
                </a:solidFill>
              </a:rPr>
              <a:t>teacher:student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She would publicly announce wrong doings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During crisis debriefings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Rejected requests for leave and reimbursements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Time Outs and ISS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Principal wanted to reduce: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Number of Time-outs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Amount of time students spent in In-School Suspension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When asked how we do this; her response was: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Don’t call a time-out and focus on better classroom management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Give easier work in ISS so the student can earn their way out quicker.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260</TotalTime>
  <Words>837</Words>
  <Application>Microsoft Office PowerPoint</Application>
  <PresentationFormat>On-screen Show (4:3)</PresentationFormat>
  <Paragraphs>115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Reframing Project</vt:lpstr>
      <vt:lpstr>Slide 3</vt:lpstr>
      <vt:lpstr>Okay fine, I’ll be serious now!</vt:lpstr>
      <vt:lpstr>The School</vt:lpstr>
      <vt:lpstr>Behavior Management System</vt:lpstr>
      <vt:lpstr>The Situation</vt:lpstr>
      <vt:lpstr>The Situation</vt:lpstr>
      <vt:lpstr>Time Outs and ISS</vt:lpstr>
      <vt:lpstr>The Problem</vt:lpstr>
      <vt:lpstr>Principal vs. Staff</vt:lpstr>
      <vt:lpstr>SWEET!</vt:lpstr>
      <vt:lpstr>What Frame?</vt:lpstr>
      <vt:lpstr>Question 1: Structure Frame</vt:lpstr>
      <vt:lpstr>Question 2: Political Frame</vt:lpstr>
      <vt:lpstr>Question 3: Political Terrain</vt:lpstr>
      <vt:lpstr>Question 4: Emotional Intelligence</vt:lpstr>
      <vt:lpstr>Question 5: Interpersonal Skills</vt:lpstr>
      <vt:lpstr>Slide 19</vt:lpstr>
    </vt:vector>
  </TitlesOfParts>
  <Company>LCPS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Reframing Project</dc:title>
  <dc:creator>LCPS</dc:creator>
  <cp:lastModifiedBy>LCPS</cp:lastModifiedBy>
  <cp:revision>29</cp:revision>
  <dcterms:created xsi:type="dcterms:W3CDTF">2009-11-04T16:19:40Z</dcterms:created>
  <dcterms:modified xsi:type="dcterms:W3CDTF">2009-11-04T20:54:21Z</dcterms:modified>
</cp:coreProperties>
</file>