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6" r:id="rId10"/>
    <p:sldId id="267" r:id="rId11"/>
    <p:sldId id="281" r:id="rId12"/>
    <p:sldId id="264" r:id="rId13"/>
    <p:sldId id="265" r:id="rId14"/>
    <p:sldId id="270" r:id="rId15"/>
    <p:sldId id="283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4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9856A2-D6E0-436E-9EC0-1A36422E6C60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CC9213F-882C-4060-83CC-F768B47055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5AA7C43-A2E0-4761-BE95-DD24D11F2FA2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3B7F88-5299-482F-AA86-F54363C13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B7F88-5299-482F-AA86-F54363C137B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9923-6315-47AC-97ED-8721EAE20994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F9D4-7E27-4718-8AF6-B1606CDA0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X:\GMU\PhD\EDSE%20844\The%20Matrix%20Revolutions%20Soundtrack%2016%20-%20Juno%20Reactor%20Vs%20Don%20Davis%20-%20Navra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X:\GMU\PhD\EDSE%20844\11%20Black%20Diamond.wma" TargetMode="Externa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X:\GMU\PhD\EDSE%20844\In%20My%20Head.wma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Matrix Revolutions Soundtrack 16 - Juno Reactor Vs Don Davis - Navr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 this 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Images\Smiling%20Jesus%20300%2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000375" cy="4636943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…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sometimes parents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get upset …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how do we fix that?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Maybe Mediation …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According to </a:t>
            </a:r>
            <a:r>
              <a:rPr lang="en-US" dirty="0" err="1" smtClean="0">
                <a:solidFill>
                  <a:schemeClr val="bg1"/>
                </a:solidFill>
              </a:rPr>
              <a:t>Nowell</a:t>
            </a:r>
            <a:r>
              <a:rPr lang="en-US" dirty="0" smtClean="0">
                <a:solidFill>
                  <a:schemeClr val="bg1"/>
                </a:solidFill>
              </a:rPr>
              <a:t> and Salem (2007), mediation will either increase or decrease parent relationships with the schools </a:t>
            </a:r>
            <a:r>
              <a:rPr lang="en-US" dirty="0" smtClean="0">
                <a:solidFill>
                  <a:srgbClr val="FFFF00"/>
                </a:solidFill>
              </a:rPr>
              <a:t>(shocker there)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 parents </a:t>
            </a:r>
            <a:r>
              <a:rPr lang="en-US" dirty="0" smtClean="0">
                <a:solidFill>
                  <a:srgbClr val="FFFF00"/>
                </a:solidFill>
              </a:rPr>
              <a:t>“interpersonal relationships” </a:t>
            </a:r>
            <a:r>
              <a:rPr lang="en-US" dirty="0" smtClean="0">
                <a:solidFill>
                  <a:schemeClr val="bg1"/>
                </a:solidFill>
              </a:rPr>
              <a:t>and/or </a:t>
            </a:r>
            <a:r>
              <a:rPr lang="en-US" dirty="0" smtClean="0">
                <a:solidFill>
                  <a:srgbClr val="FFFF00"/>
                </a:solidFill>
              </a:rPr>
              <a:t>“sense of efficacy” </a:t>
            </a:r>
            <a:r>
              <a:rPr lang="en-US" dirty="0" smtClean="0">
                <a:solidFill>
                  <a:schemeClr val="bg1"/>
                </a:solidFill>
              </a:rPr>
              <a:t>will be effected through mediation.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Mediation ... Still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Let’s focus on the negative </a:t>
            </a:r>
            <a:r>
              <a:rPr lang="en-US" sz="2600" dirty="0" smtClean="0">
                <a:solidFill>
                  <a:schemeClr val="bg1"/>
                </a:solidFill>
              </a:rPr>
              <a:t>(much more fun!) </a:t>
            </a:r>
            <a:r>
              <a:rPr lang="en-US" dirty="0" smtClean="0">
                <a:solidFill>
                  <a:srgbClr val="FFFF00"/>
                </a:solidFill>
              </a:rPr>
              <a:t>findings: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Negative impact on Interpersonal relationships: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Decrease trust and communication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Increased adversarial relationships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Negative impact on sense of efficacy: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Dashed expectations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Decreased optimism for the future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Reinforced perception of powerlessness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Findings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Mueller et al, 2008 found three themes to cause parent dissatisfaction with the school: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lack of leadership in the school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School not keeping up with the law</a:t>
            </a:r>
          </a:p>
          <a:p>
            <a:pPr algn="ctr">
              <a:buNone/>
            </a:pPr>
            <a:r>
              <a:rPr lang="en-US" b="1" i="1" u="sng" dirty="0" smtClean="0">
                <a:solidFill>
                  <a:srgbClr val="FFFF00"/>
                </a:solidFill>
              </a:rPr>
              <a:t>parents excluded from the educational process</a:t>
            </a:r>
            <a:endParaRPr lang="en-US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 you see the emphasis?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Parent NEEDS to be a part of the team!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“be honest and straight forward”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“be available and address concerns respectfully”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“form an alliance with the parent”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“include the parent as a member of the team”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Mueller et al., 2008, p. 216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few common sense suggestions supported by the research 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Wait … not done .. more common sense research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Korkmaz</a:t>
            </a:r>
            <a:r>
              <a:rPr lang="en-US" dirty="0" smtClean="0">
                <a:solidFill>
                  <a:srgbClr val="FFFF00"/>
                </a:solidFill>
              </a:rPr>
              <a:t>, 2007 found: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56% of teachers believe schools should have good communication with families. (n = 148)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One more suggestion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School personnel should be trained in: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Team building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Conflict resolution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Problem solving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Effective communication skills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86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Fish, 2007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Ask yourself this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How many teacher preparation classes have you taken that prepares you to ….</a:t>
            </a:r>
          </a:p>
          <a:p>
            <a:pPr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Team build with a parent?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Handle conflict with a parent?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Problem solve with a parent?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Effectively communicate with a parent?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Common sense right?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Then why all the research? Why is it in the laws? </a:t>
            </a:r>
            <a:r>
              <a:rPr lang="en-US" sz="2400" dirty="0" smtClean="0">
                <a:solidFill>
                  <a:srgbClr val="FF0000"/>
                </a:solidFill>
              </a:rPr>
              <a:t>Just asking.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Gigi" pitchFamily="82" charset="0"/>
              </a:rPr>
              <a:t>PARENTS</a:t>
            </a:r>
            <a:endParaRPr lang="en-US" sz="9600" dirty="0">
              <a:solidFill>
                <a:srgbClr val="FF0000"/>
              </a:solidFill>
              <a:latin typeface="Gigi" pitchFamily="82" charset="0"/>
            </a:endParaRPr>
          </a:p>
        </p:txBody>
      </p:sp>
      <p:pic>
        <p:nvPicPr>
          <p:cNvPr id="3" name="Picture 2" descr="single-parent-986824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30201">
            <a:off x="581781" y="825526"/>
            <a:ext cx="3590925" cy="2545567"/>
          </a:xfrm>
          <a:prstGeom prst="rect">
            <a:avLst/>
          </a:prstGeom>
        </p:spPr>
      </p:pic>
      <p:pic>
        <p:nvPicPr>
          <p:cNvPr id="4" name="Picture 3" descr="parent-scream-w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29354">
            <a:off x="4380269" y="946419"/>
            <a:ext cx="3810000" cy="2095500"/>
          </a:xfrm>
          <a:prstGeom prst="rect">
            <a:avLst/>
          </a:prstGeom>
        </p:spPr>
      </p:pic>
      <p:pic>
        <p:nvPicPr>
          <p:cNvPr id="5" name="Picture 4" descr="CNvideosRock-CartoonNetworkWedgiesWithAngryPig3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93504">
            <a:off x="4929399" y="3641450"/>
            <a:ext cx="2976562" cy="2228850"/>
          </a:xfrm>
          <a:prstGeom prst="rect">
            <a:avLst/>
          </a:prstGeom>
        </p:spPr>
      </p:pic>
      <p:pic>
        <p:nvPicPr>
          <p:cNvPr id="6" name="Picture 5" descr="parent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3581400"/>
            <a:ext cx="3429000" cy="2571750"/>
          </a:xfrm>
          <a:prstGeom prst="rect">
            <a:avLst/>
          </a:prstGeom>
        </p:spPr>
      </p:pic>
      <p:pic>
        <p:nvPicPr>
          <p:cNvPr id="7" name="Picture 6" descr="Man_screaming_-_iSt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442925">
            <a:off x="922740" y="3744780"/>
            <a:ext cx="2357628" cy="2350834"/>
          </a:xfrm>
          <a:prstGeom prst="rect">
            <a:avLst/>
          </a:prstGeom>
        </p:spPr>
      </p:pic>
      <p:pic>
        <p:nvPicPr>
          <p:cNvPr id="8" name="Picture 7" descr="Funny-White-Gorrila-Smil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07718">
            <a:off x="4628445" y="1462982"/>
            <a:ext cx="2343150" cy="3217926"/>
          </a:xfrm>
          <a:prstGeom prst="rect">
            <a:avLst/>
          </a:prstGeom>
        </p:spPr>
      </p:pic>
      <p:pic>
        <p:nvPicPr>
          <p:cNvPr id="9" name="Picture 8" descr="ist2_1032494-screaming-faces-vect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258067">
            <a:off x="1497136" y="1821636"/>
            <a:ext cx="3261360" cy="2506098"/>
          </a:xfrm>
          <a:prstGeom prst="rect">
            <a:avLst/>
          </a:prstGeom>
        </p:spPr>
      </p:pic>
      <p:pic>
        <p:nvPicPr>
          <p:cNvPr id="10" name="Picture 9" descr="homer_simps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90800" y="1371600"/>
            <a:ext cx="3701358" cy="373837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26670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gi" pitchFamily="82" charset="0"/>
                <a:ea typeface="+mj-ea"/>
                <a:cs typeface="+mj-cs"/>
              </a:rPr>
              <a:t>PARENTS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gi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allAtOnce" animBg="1"/>
      <p:bldP spid="11" grpI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Perception of </a:t>
            </a:r>
            <a:r>
              <a:rPr lang="en-US" dirty="0" err="1" smtClean="0">
                <a:solidFill>
                  <a:srgbClr val="FF0000"/>
                </a:solidFill>
              </a:rPr>
              <a:t>Preserivce</a:t>
            </a:r>
            <a:r>
              <a:rPr lang="en-US" dirty="0" smtClean="0">
                <a:solidFill>
                  <a:srgbClr val="FF0000"/>
                </a:solidFill>
              </a:rPr>
              <a:t> Teachers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Preservice</a:t>
            </a:r>
            <a:r>
              <a:rPr lang="en-US" dirty="0" smtClean="0">
                <a:solidFill>
                  <a:schemeClr val="bg1"/>
                </a:solidFill>
              </a:rPr>
              <a:t> teachers assumed:</a:t>
            </a:r>
          </a:p>
          <a:p>
            <a:pPr algn="ctr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Parents do not care about the educational process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Parents do not understand the educational process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Parents who care do what the teacher says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Murray et al., 2008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One semester later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Those same </a:t>
            </a:r>
            <a:r>
              <a:rPr lang="en-US" dirty="0" err="1" smtClean="0">
                <a:solidFill>
                  <a:schemeClr val="bg1"/>
                </a:solidFill>
              </a:rPr>
              <a:t>preservice</a:t>
            </a:r>
            <a:r>
              <a:rPr lang="en-US" dirty="0" smtClean="0">
                <a:solidFill>
                  <a:schemeClr val="bg1"/>
                </a:solidFill>
              </a:rPr>
              <a:t> teachers collaborated with parents and found: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Parents often face personal barriers that prevent them from participating with the school.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Parents are knowledgeable about special education and process.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Parents want to be partners with the school/teacher to help their child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pongeb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1259477" cy="12965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Murray et al., 2008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Change in perception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Preservice</a:t>
            </a:r>
            <a:r>
              <a:rPr lang="en-US" dirty="0" smtClean="0">
                <a:solidFill>
                  <a:schemeClr val="bg1"/>
                </a:solidFill>
              </a:rPr>
              <a:t> teachers perceptions were changed, because they were </a:t>
            </a:r>
            <a:r>
              <a:rPr lang="en-US" dirty="0" smtClean="0">
                <a:solidFill>
                  <a:srgbClr val="FFFF00"/>
                </a:solidFill>
              </a:rPr>
              <a:t>trained</a:t>
            </a:r>
            <a:r>
              <a:rPr lang="en-US" dirty="0" smtClean="0">
                <a:solidFill>
                  <a:schemeClr val="bg1"/>
                </a:solidFill>
              </a:rPr>
              <a:t> to think differently.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Trained to: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team build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resolve conflict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problem solving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and effectively communicate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Murray et al., 2008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Apply what You have learned </a:t>
            </a:r>
            <a:r>
              <a:rPr lang="en-US" dirty="0" err="1" smtClean="0">
                <a:solidFill>
                  <a:srgbClr val="FF0000"/>
                </a:solidFill>
              </a:rPr>
              <a:t>Padawan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Case Study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Split into four groups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Read the letter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Discuss and present a solution for one of these categories to de-escalate the parent. (Categories will be assigned)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Team Building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Conflict Resolution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Problem Solving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Effective Communication</a:t>
            </a:r>
          </a:p>
        </p:txBody>
      </p:sp>
      <p:pic>
        <p:nvPicPr>
          <p:cNvPr id="4" name="Picture 3" descr="y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038600"/>
            <a:ext cx="1664208" cy="210616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Apply what You have learned </a:t>
            </a:r>
            <a:r>
              <a:rPr lang="en-US" dirty="0" err="1" smtClean="0">
                <a:solidFill>
                  <a:srgbClr val="FF0000"/>
                </a:solidFill>
              </a:rPr>
              <a:t>Padawan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Case Study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Split into four groups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Read the letter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Discuss and present a solution for one of these categories to de-escalate the parent. (Categories will be assigned)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Team Building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Conflict Resolution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Problem Solving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Effective Communication</a:t>
            </a:r>
          </a:p>
        </p:txBody>
      </p:sp>
      <p:pic>
        <p:nvPicPr>
          <p:cNvPr id="4" name="Picture 3" descr="yo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038600"/>
            <a:ext cx="1664208" cy="2106168"/>
          </a:xfrm>
          <a:prstGeom prst="rect">
            <a:avLst/>
          </a:prstGeom>
        </p:spPr>
      </p:pic>
      <p:pic>
        <p:nvPicPr>
          <p:cNvPr id="5" name="11 Black Diamon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Closing Thought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As future educational leaders, what is one thing we could do to train new teachers to bridge the gap between schools and parents?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1506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Finished</a:t>
            </a:r>
          </a:p>
          <a:p>
            <a:pPr algn="ctr">
              <a:buNone/>
            </a:pPr>
            <a:endParaRPr lang="en-US" sz="23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Done</a:t>
            </a:r>
          </a:p>
          <a:p>
            <a:pPr algn="ctr">
              <a:buNone/>
            </a:pPr>
            <a:endParaRPr lang="en-US" sz="23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No More</a:t>
            </a:r>
          </a:p>
          <a:p>
            <a:pPr algn="ctr">
              <a:buNone/>
            </a:pPr>
            <a:endParaRPr lang="en-US" sz="23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Go stretch – Yes that means you in the back!</a:t>
            </a:r>
          </a:p>
          <a:p>
            <a:pPr algn="ctr">
              <a:buNone/>
            </a:pPr>
            <a:endParaRPr lang="en-US" sz="23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I’m going to stop talking now</a:t>
            </a:r>
          </a:p>
          <a:p>
            <a:pPr algn="ctr">
              <a:buNone/>
            </a:pPr>
            <a:endParaRPr lang="en-US" sz="23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I’m walking away … </a:t>
            </a:r>
          </a:p>
          <a:p>
            <a:pPr algn="ctr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Stop looking at me … </a:t>
            </a:r>
          </a:p>
          <a:p>
            <a:pPr algn="ctr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Bad doggy …</a:t>
            </a:r>
          </a:p>
          <a:p>
            <a:pPr algn="ctr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 feel </a:t>
            </a:r>
            <a:r>
              <a:rPr lang="en-US" dirty="0" err="1" smtClean="0">
                <a:solidFill>
                  <a:schemeClr val="bg1"/>
                </a:solidFill>
              </a:rPr>
              <a:t>creeped</a:t>
            </a:r>
            <a:r>
              <a:rPr lang="en-US" dirty="0" smtClean="0">
                <a:solidFill>
                  <a:schemeClr val="bg1"/>
                </a:solidFill>
              </a:rPr>
              <a:t> out now …. </a:t>
            </a:r>
          </a:p>
          <a:p>
            <a:pPr algn="ctr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 said stop … </a:t>
            </a:r>
          </a:p>
          <a:p>
            <a:pPr algn="ctr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Go</a:t>
            </a:r>
          </a:p>
          <a:p>
            <a:pPr algn="ctr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Away </a:t>
            </a:r>
          </a:p>
          <a:p>
            <a:pPr algn="ctr">
              <a:buNone/>
            </a:pPr>
            <a:endParaRPr lang="en-US" sz="21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STOP </a:t>
            </a:r>
          </a:p>
          <a:p>
            <a:pPr algn="ctr">
              <a:buNone/>
            </a:pPr>
            <a:endParaRPr lang="en-US" sz="19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 have no more wisdom to share with you …. </a:t>
            </a:r>
          </a:p>
          <a:p>
            <a:pPr algn="ctr">
              <a:buNone/>
            </a:pPr>
            <a:endParaRPr lang="en-US" sz="19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BY CROM HELP ME!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ngry_c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1353800"/>
            <a:ext cx="3562350" cy="2524125"/>
          </a:xfrm>
          <a:prstGeom prst="rect">
            <a:avLst/>
          </a:prstGeom>
        </p:spPr>
      </p:pic>
      <p:pic>
        <p:nvPicPr>
          <p:cNvPr id="6" name="In My Hea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8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References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Fish</a:t>
            </a:r>
            <a:r>
              <a:rPr lang="en-US" dirty="0" smtClean="0">
                <a:solidFill>
                  <a:schemeClr val="bg1"/>
                </a:solidFill>
              </a:rPr>
              <a:t>, W. (2008). The IEP meeting: Perceptions of parents of students who receive special education services. </a:t>
            </a:r>
            <a:r>
              <a:rPr lang="en-US" i="1" dirty="0" smtClean="0">
                <a:solidFill>
                  <a:schemeClr val="bg1"/>
                </a:solidFill>
              </a:rPr>
              <a:t>Preventing School Failure, </a:t>
            </a:r>
            <a:r>
              <a:rPr lang="en-US" dirty="0" smtClean="0">
                <a:solidFill>
                  <a:schemeClr val="bg1"/>
                </a:solidFill>
              </a:rPr>
              <a:t>53, 8-14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Korkmaz</a:t>
            </a:r>
            <a:r>
              <a:rPr lang="en-US" dirty="0" smtClean="0">
                <a:solidFill>
                  <a:schemeClr val="bg1"/>
                </a:solidFill>
              </a:rPr>
              <a:t>, I. (2007). Teachers’ opinions about the responsibilities of parents, schools, and teachers in enhancing student learning. </a:t>
            </a:r>
            <a:r>
              <a:rPr lang="en-US" i="1" dirty="0" smtClean="0">
                <a:solidFill>
                  <a:schemeClr val="bg1"/>
                </a:solidFill>
              </a:rPr>
              <a:t>Education</a:t>
            </a:r>
            <a:r>
              <a:rPr lang="en-US" dirty="0" smtClean="0">
                <a:solidFill>
                  <a:schemeClr val="bg1"/>
                </a:solidFill>
              </a:rPr>
              <a:t>, 127, 389-399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Mueller, T., Singer, G., &amp; Draper, L. (2008). Reducing parental dissatisfaction with special education in two school districts: Implementing conflict prevention and alternative dispute resolution. </a:t>
            </a:r>
            <a:r>
              <a:rPr lang="en-US" i="1" dirty="0" smtClean="0">
                <a:solidFill>
                  <a:schemeClr val="bg1"/>
                </a:solidFill>
              </a:rPr>
              <a:t>Educational and Psychological Consultation</a:t>
            </a:r>
            <a:r>
              <a:rPr lang="en-US" dirty="0" smtClean="0">
                <a:solidFill>
                  <a:schemeClr val="bg1"/>
                </a:solidFill>
              </a:rPr>
              <a:t>, 18, 191-233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17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Murray, M., Curran, E., &amp; Zellers, D. (2008). Building parent/professional partnerships: An innovative approach for teacher education. </a:t>
            </a:r>
            <a:r>
              <a:rPr lang="en-US" i="1" dirty="0" smtClean="0">
                <a:solidFill>
                  <a:schemeClr val="bg1"/>
                </a:solidFill>
              </a:rPr>
              <a:t>The Teacher Educator,</a:t>
            </a:r>
            <a:r>
              <a:rPr lang="en-US" dirty="0" smtClean="0">
                <a:solidFill>
                  <a:schemeClr val="bg1"/>
                </a:solidFill>
              </a:rPr>
              <a:t> 43, 87-108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Nowell</a:t>
            </a:r>
            <a:r>
              <a:rPr lang="en-US" dirty="0" smtClean="0">
                <a:solidFill>
                  <a:schemeClr val="bg1"/>
                </a:solidFill>
              </a:rPr>
              <a:t>, B., &amp; Salem, D. (2007). The impact of special education mediation on parent-school relationships. </a:t>
            </a:r>
            <a:r>
              <a:rPr lang="en-US" i="1" dirty="0" smtClean="0">
                <a:solidFill>
                  <a:schemeClr val="bg1"/>
                </a:solidFill>
              </a:rPr>
              <a:t>Remedial and Special Education</a:t>
            </a:r>
            <a:r>
              <a:rPr lang="en-US" dirty="0" smtClean="0">
                <a:solidFill>
                  <a:schemeClr val="bg1"/>
                </a:solidFill>
              </a:rPr>
              <a:t>, 28(5), 304-315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bg1"/>
                </a:solidFill>
              </a:rPr>
              <a:t>Yanok</a:t>
            </a:r>
            <a:r>
              <a:rPr lang="en-US" dirty="0" smtClean="0">
                <a:solidFill>
                  <a:schemeClr val="bg1"/>
                </a:solidFill>
              </a:rPr>
              <a:t>, J. &amp; </a:t>
            </a:r>
            <a:r>
              <a:rPr lang="en-US" dirty="0" err="1" smtClean="0">
                <a:solidFill>
                  <a:schemeClr val="bg1"/>
                </a:solidFill>
              </a:rPr>
              <a:t>Derubertis</a:t>
            </a:r>
            <a:r>
              <a:rPr lang="en-US" dirty="0" smtClean="0">
                <a:solidFill>
                  <a:schemeClr val="bg1"/>
                </a:solidFill>
              </a:rPr>
              <a:t>, D. (1989). Comparative study of parental participation in regular and special education programs. </a:t>
            </a:r>
            <a:r>
              <a:rPr lang="en-US" i="1" dirty="0" smtClean="0">
                <a:solidFill>
                  <a:schemeClr val="bg1"/>
                </a:solidFill>
              </a:rPr>
              <a:t>Exceptional Children</a:t>
            </a:r>
            <a:r>
              <a:rPr lang="en-US" dirty="0" smtClean="0">
                <a:solidFill>
                  <a:schemeClr val="bg1"/>
                </a:solidFill>
              </a:rPr>
              <a:t>, 56, 195-199.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 parents our Enemy 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monkey-br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969000" cy="40894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 Friend?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now_monk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086600" cy="5123213"/>
          </a:xfrm>
          <a:prstGeom prst="rect">
            <a:avLst/>
          </a:prstGeo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Law says …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that teachers and schools need to increase parent participation in the educational decision making process for their child.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708879">
            <a:off x="2417631" y="2930430"/>
            <a:ext cx="4309371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But how?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248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Nowell</a:t>
            </a:r>
            <a:r>
              <a:rPr lang="en-US" dirty="0" smtClean="0"/>
              <a:t> &amp; Salem, 2007</a:t>
            </a:r>
            <a:endParaRPr lang="en-US" dirty="0"/>
          </a:p>
        </p:txBody>
      </p:sp>
    </p:spTree>
  </p:cSld>
  <p:clrMapOvr>
    <a:masterClrMapping/>
  </p:clrMapOvr>
  <p:transition advTm="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… through the IEP process.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Fish (2008) surveyed 51 parents involved in IEP’s:</a:t>
            </a:r>
          </a:p>
          <a:p>
            <a:pPr algn="ctr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63% agreed the overall IEP process was positive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63% agreed services were realistic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71% agreed they had positive relationships with IEP team members</a:t>
            </a:r>
          </a:p>
          <a:p>
            <a:pPr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400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of which is consistent with the research, according to his literature review</a:t>
            </a:r>
            <a:endParaRPr lang="en-US" dirty="0"/>
          </a:p>
        </p:txBody>
      </p:sp>
    </p:spTree>
  </p:cSld>
  <p:clrMapOvr>
    <a:masterClrMapping/>
  </p:clrMapOvr>
  <p:transition advTm="2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Great … so what .. Ever seen this parent before?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 descr="G:\Images\ang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493846" cy="408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5715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What happens when parents are mad?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Conflict often arises from 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Design of services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Delivery of services</a:t>
            </a:r>
          </a:p>
          <a:p>
            <a:pPr algn="ctr">
              <a:buNone/>
            </a:pPr>
            <a:r>
              <a:rPr lang="en-US" b="1" i="1" u="sng" dirty="0" smtClean="0">
                <a:solidFill>
                  <a:schemeClr val="bg1"/>
                </a:solidFill>
              </a:rPr>
              <a:t>Relationship issues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Constraints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Knowledge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Which if not resolved may result in due process or mediation.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248400"/>
            <a:ext cx="701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Mueller, Singer, &amp; Draper, 2008</a:t>
            </a:r>
            <a:endParaRPr lang="en-US" dirty="0"/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 how do we get from this 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Images\ang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137150" cy="467480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968</Words>
  <Application>Microsoft Office PowerPoint</Application>
  <PresentationFormat>On-screen Show (4:3)</PresentationFormat>
  <Paragraphs>176</Paragraphs>
  <Slides>27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PARENTS</vt:lpstr>
      <vt:lpstr>Are parents our Enemy …</vt:lpstr>
      <vt:lpstr>Or Friend?</vt:lpstr>
      <vt:lpstr>The Law says … </vt:lpstr>
      <vt:lpstr>… through the IEP process.</vt:lpstr>
      <vt:lpstr>Great … so what .. Ever seen this parent before?</vt:lpstr>
      <vt:lpstr>Conflict often arises from …</vt:lpstr>
      <vt:lpstr>So how do we get from this …</vt:lpstr>
      <vt:lpstr>To this …</vt:lpstr>
      <vt:lpstr>So …  sometimes parents   get upset …  how do we fix that?</vt:lpstr>
      <vt:lpstr>Maybe Mediation … </vt:lpstr>
      <vt:lpstr>Mediation ... Still …</vt:lpstr>
      <vt:lpstr>Findings …</vt:lpstr>
      <vt:lpstr>Do you see the emphasis?</vt:lpstr>
      <vt:lpstr>A few common sense suggestions supported by the research …</vt:lpstr>
      <vt:lpstr>Wait … not done .. more common sense research …</vt:lpstr>
      <vt:lpstr>One more suggestion …</vt:lpstr>
      <vt:lpstr>Ask yourself this …</vt:lpstr>
      <vt:lpstr>Perception of Preserivce Teachers</vt:lpstr>
      <vt:lpstr>One semester later …</vt:lpstr>
      <vt:lpstr>Change in perception</vt:lpstr>
      <vt:lpstr>Apply what You have learned Padawan!</vt:lpstr>
      <vt:lpstr>Apply what You have learned Padawan!</vt:lpstr>
      <vt:lpstr>Closing Thought …</vt:lpstr>
      <vt:lpstr>Slide 26</vt:lpstr>
      <vt:lpstr>References</vt:lpstr>
    </vt:vector>
  </TitlesOfParts>
  <Company>LCPS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LCPS</dc:creator>
  <cp:lastModifiedBy>LCPS</cp:lastModifiedBy>
  <cp:revision>83</cp:revision>
  <dcterms:created xsi:type="dcterms:W3CDTF">2010-02-26T17:41:08Z</dcterms:created>
  <dcterms:modified xsi:type="dcterms:W3CDTF">2010-03-02T15:20:45Z</dcterms:modified>
</cp:coreProperties>
</file>