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1" r:id="rId5"/>
    <p:sldId id="263" r:id="rId6"/>
    <p:sldId id="264" r:id="rId7"/>
    <p:sldId id="269" r:id="rId8"/>
    <p:sldId id="26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3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04351-A731-4922-AFF6-C971C65E900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AD741-9333-4929-9744-540A177E4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66850"/>
          </a:xfrm>
        </p:spPr>
        <p:txBody>
          <a:bodyPr/>
          <a:lstStyle/>
          <a:p>
            <a:r>
              <a:rPr lang="en-US" b="1" dirty="0"/>
              <a:t>Prove Them </a:t>
            </a:r>
            <a:r>
              <a:rPr lang="en-US" b="1" dirty="0" smtClean="0"/>
              <a:t>Wrong: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Be There for Secondary Students with an Emotional or Behavior Disability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6600" y="5380672"/>
            <a:ext cx="586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Ernest Solar, M.Ed.</a:t>
            </a:r>
          </a:p>
          <a:p>
            <a:pPr algn="r"/>
            <a:r>
              <a:rPr lang="en-US" b="1" dirty="0" smtClean="0"/>
              <a:t>George Mason University</a:t>
            </a:r>
          </a:p>
          <a:p>
            <a:pPr algn="r"/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Year Ph.D. Student</a:t>
            </a:r>
          </a:p>
          <a:p>
            <a:pPr algn="r"/>
            <a:r>
              <a:rPr lang="en-US" b="1" dirty="0" smtClean="0"/>
              <a:t>Loudoun County Public Schools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Enhance the Teacher-Student Relationship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572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Classroom Structures and Practices</a:t>
            </a:r>
          </a:p>
          <a:p>
            <a:pPr lvl="0"/>
            <a:r>
              <a:rPr lang="en-US" dirty="0" smtClean="0"/>
              <a:t>Clearly </a:t>
            </a:r>
            <a:r>
              <a:rPr lang="en-US" dirty="0" smtClean="0"/>
              <a:t>state </a:t>
            </a:r>
            <a:r>
              <a:rPr lang="en-US" dirty="0" smtClean="0"/>
              <a:t>routines</a:t>
            </a:r>
          </a:p>
          <a:p>
            <a:pPr lvl="0"/>
            <a:r>
              <a:rPr lang="en-US" dirty="0" smtClean="0"/>
              <a:t>Defined rules and consequences</a:t>
            </a:r>
          </a:p>
          <a:p>
            <a:pPr lvl="0"/>
            <a:r>
              <a:rPr lang="en-US" dirty="0" smtClean="0"/>
              <a:t>Peer tutoring</a:t>
            </a:r>
          </a:p>
          <a:p>
            <a:pPr lvl="0"/>
            <a:r>
              <a:rPr lang="en-US" dirty="0" smtClean="0"/>
              <a:t>Cooperative Learning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Teacher Beliefs, Behaviors, and Actions</a:t>
            </a:r>
          </a:p>
          <a:p>
            <a:pPr lvl="0"/>
            <a:r>
              <a:rPr lang="en-US" dirty="0" smtClean="0"/>
              <a:t>High expectations for students achievement and behavior</a:t>
            </a:r>
          </a:p>
          <a:p>
            <a:pPr lvl="0"/>
            <a:r>
              <a:rPr lang="en-US" dirty="0" smtClean="0"/>
              <a:t>Individual weekly meetings with students</a:t>
            </a:r>
          </a:p>
          <a:p>
            <a:pPr lvl="0"/>
            <a:r>
              <a:rPr lang="en-US" dirty="0" smtClean="0"/>
              <a:t>Frequent positive feedback to the students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Individual Skills for Developing Pro-social Relationships</a:t>
            </a:r>
          </a:p>
          <a:p>
            <a:pPr lvl="0"/>
            <a:r>
              <a:rPr lang="en-US" dirty="0" smtClean="0"/>
              <a:t>Instruction in self-awareness and self-management skills</a:t>
            </a:r>
          </a:p>
          <a:p>
            <a:pPr lvl="0"/>
            <a:r>
              <a:rPr lang="en-US" dirty="0" smtClean="0"/>
              <a:t>Teach social awareness when interacting with others</a:t>
            </a:r>
          </a:p>
          <a:p>
            <a:pPr lvl="0"/>
            <a:r>
              <a:rPr lang="en-US" dirty="0" smtClean="0"/>
              <a:t>Promote responsible decision making in multiple </a:t>
            </a:r>
            <a:r>
              <a:rPr lang="en-US" dirty="0" smtClean="0"/>
              <a:t>settings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58674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i="1" dirty="0" smtClean="0"/>
              <a:t>Summary of Murray and </a:t>
            </a:r>
            <a:r>
              <a:rPr lang="en-US" sz="1400" i="1" dirty="0" err="1" smtClean="0"/>
              <a:t>Pianta’s</a:t>
            </a:r>
            <a:r>
              <a:rPr lang="en-US" sz="1400" i="1" dirty="0" smtClean="0"/>
              <a:t> Techniques of How a Teacher Can Enhance the Teacher-Student Relationship (Murray </a:t>
            </a:r>
            <a:r>
              <a:rPr lang="en-US" sz="1400" i="1" dirty="0" err="1" smtClean="0"/>
              <a:t>Pianta</a:t>
            </a:r>
            <a:r>
              <a:rPr lang="en-US" sz="1400" i="1" dirty="0" smtClean="0"/>
              <a:t>, 2007, p. 107)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/>
              <a:t>Ten Tips in Managing a Student with EBD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Prioritize your tasks and make a </a:t>
            </a:r>
            <a:r>
              <a:rPr lang="en-US" dirty="0" smtClean="0"/>
              <a:t>list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Accept that you wear multiple hats throughout the </a:t>
            </a:r>
            <a:r>
              <a:rPr lang="en-US" dirty="0" smtClean="0"/>
              <a:t>day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Remember you are the </a:t>
            </a:r>
            <a:r>
              <a:rPr lang="en-US" dirty="0" smtClean="0"/>
              <a:t>adult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Do not be afraid of the student with EBD, they just need extra </a:t>
            </a:r>
            <a:r>
              <a:rPr lang="en-US" dirty="0" smtClean="0"/>
              <a:t>attention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Actively listen to the student with </a:t>
            </a:r>
            <a:r>
              <a:rPr lang="en-US" dirty="0" smtClean="0"/>
              <a:t>EBD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Keep training and </a:t>
            </a:r>
            <a:r>
              <a:rPr lang="en-US" dirty="0" smtClean="0"/>
              <a:t>reading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Be open to </a:t>
            </a:r>
            <a:r>
              <a:rPr lang="en-US" dirty="0" smtClean="0"/>
              <a:t>criticism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Do not challenge a student with EBD. They are acting that way for a </a:t>
            </a:r>
            <a:r>
              <a:rPr lang="en-US" dirty="0" smtClean="0"/>
              <a:t>reason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Develop firm boundaries and expectations and stick to them no matter how much they push </a:t>
            </a:r>
            <a:r>
              <a:rPr lang="en-US" dirty="0" smtClean="0"/>
              <a:t>you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i="1" u="sng" dirty="0" smtClean="0"/>
              <a:t>Relax and breathe! You are a teacher for a </a:t>
            </a:r>
            <a:r>
              <a:rPr lang="en-US" b="1" i="1" u="sng" dirty="0" smtClean="0"/>
              <a:t>reason</a:t>
            </a:r>
            <a:endParaRPr lang="en-US" b="1" i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Low </a:t>
            </a:r>
            <a:r>
              <a:rPr lang="en-US" dirty="0" smtClean="0"/>
              <a:t>Self-Efficacy &amp; Students with EBD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/>
              <a:t>S</a:t>
            </a:r>
            <a:r>
              <a:rPr lang="en-US" dirty="0" smtClean="0"/>
              <a:t>tudents </a:t>
            </a:r>
            <a:r>
              <a:rPr lang="en-US" dirty="0"/>
              <a:t>with EBD typically have low self-efficacy, which </a:t>
            </a:r>
            <a:r>
              <a:rPr lang="en-US" dirty="0" smtClean="0"/>
              <a:t>affects </a:t>
            </a:r>
            <a:r>
              <a:rPr lang="en-US" dirty="0"/>
              <a:t>how they motivate themselves, their perseverance to face difficult situations, and causes them to quickly give up trying (</a:t>
            </a:r>
            <a:r>
              <a:rPr lang="en-US" dirty="0" err="1"/>
              <a:t>Bandura</a:t>
            </a:r>
            <a:r>
              <a:rPr lang="en-US" dirty="0"/>
              <a:t>, 2006).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Negative </a:t>
            </a:r>
            <a:r>
              <a:rPr lang="en-US" b="1" dirty="0"/>
              <a:t>behaviors that are exhibited </a:t>
            </a:r>
            <a:r>
              <a:rPr lang="en-US" b="1" dirty="0" smtClean="0"/>
              <a:t>by students with EBD often </a:t>
            </a:r>
            <a:r>
              <a:rPr lang="en-US" b="1" dirty="0"/>
              <a:t>hinder academic and social success </a:t>
            </a:r>
            <a:r>
              <a:rPr lang="en-US" dirty="0" smtClean="0"/>
              <a:t>(</a:t>
            </a:r>
            <a:r>
              <a:rPr lang="en-US" dirty="0"/>
              <a:t>Jackson &amp; Owens, 1999).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Experiences &amp; EBD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500" dirty="0"/>
              <a:t>Students with </a:t>
            </a:r>
            <a:r>
              <a:rPr lang="en-US" sz="3500" dirty="0" smtClean="0"/>
              <a:t>EBD:</a:t>
            </a:r>
            <a:endParaRPr lang="en-US" sz="3500" dirty="0" smtClean="0"/>
          </a:p>
          <a:p>
            <a:pPr lvl="1"/>
            <a:r>
              <a:rPr lang="en-US" sz="3200" dirty="0" smtClean="0"/>
              <a:t>Have endured </a:t>
            </a:r>
            <a:r>
              <a:rPr lang="en-US" sz="3200" dirty="0"/>
              <a:t>life experiences beyond their </a:t>
            </a:r>
            <a:r>
              <a:rPr lang="en-US" sz="3200" dirty="0" smtClean="0"/>
              <a:t>age</a:t>
            </a:r>
          </a:p>
          <a:p>
            <a:pPr lvl="1"/>
            <a:r>
              <a:rPr lang="en-US" sz="3200" dirty="0" smtClean="0"/>
              <a:t>May have developed a different philosophical </a:t>
            </a:r>
            <a:r>
              <a:rPr lang="en-US" sz="3200" dirty="0" smtClean="0"/>
              <a:t>outlook </a:t>
            </a:r>
            <a:r>
              <a:rPr lang="en-US" sz="3200" dirty="0" smtClean="0"/>
              <a:t>on life different than their peers life experiences</a:t>
            </a:r>
          </a:p>
          <a:p>
            <a:pPr lvl="1"/>
            <a:r>
              <a:rPr lang="en-US" sz="3200" dirty="0" smtClean="0"/>
              <a:t>May ask questions for which they want deeper answers for, not a dismissive answer to try to appease them</a:t>
            </a:r>
          </a:p>
          <a:p>
            <a:pPr lvl="1"/>
            <a:r>
              <a:rPr lang="en-US" sz="3200" dirty="0" smtClean="0"/>
              <a:t>Expect teachers to be honest with them when they ask for advice</a:t>
            </a:r>
          </a:p>
          <a:p>
            <a:pPr lvl="1"/>
            <a:r>
              <a:rPr lang="en-US" sz="3200" dirty="0" smtClean="0"/>
              <a:t>D</a:t>
            </a:r>
            <a:r>
              <a:rPr lang="en-US" sz="3200" dirty="0" smtClean="0"/>
              <a:t>o </a:t>
            </a:r>
            <a:r>
              <a:rPr lang="en-US" sz="3200" dirty="0" smtClean="0"/>
              <a:t>not expect teachers to fully understand their problems</a:t>
            </a:r>
          </a:p>
          <a:p>
            <a:pPr lvl="1"/>
            <a:r>
              <a:rPr lang="en-US" sz="3200" dirty="0" smtClean="0"/>
              <a:t>W</a:t>
            </a:r>
            <a:r>
              <a:rPr lang="en-US" sz="3200" dirty="0" smtClean="0"/>
              <a:t>ant their </a:t>
            </a:r>
            <a:r>
              <a:rPr lang="en-US" sz="3200" dirty="0" smtClean="0"/>
              <a:t>teacher to listen to them</a:t>
            </a:r>
          </a:p>
          <a:p>
            <a:pPr lvl="1"/>
            <a:endParaRPr lang="en-US" dirty="0" smtClean="0"/>
          </a:p>
          <a:p>
            <a:r>
              <a:rPr lang="en-US" sz="3500" dirty="0" smtClean="0"/>
              <a:t>However;</a:t>
            </a:r>
            <a:endParaRPr lang="en-US" sz="3500" dirty="0" smtClean="0"/>
          </a:p>
          <a:p>
            <a:pPr lvl="1"/>
            <a:r>
              <a:rPr lang="en-US" sz="3200" dirty="0" smtClean="0"/>
              <a:t>They </a:t>
            </a:r>
            <a:r>
              <a:rPr lang="en-US" sz="3200" dirty="0"/>
              <a:t>have not mastered the tools on how to apply their new wisdom to everyday </a:t>
            </a:r>
            <a:r>
              <a:rPr lang="en-US" sz="3200" dirty="0" smtClean="0"/>
              <a:t>situations </a:t>
            </a:r>
            <a:endParaRPr lang="en-US" sz="3200" dirty="0" smtClean="0"/>
          </a:p>
          <a:p>
            <a:pPr lvl="1"/>
            <a:r>
              <a:rPr lang="en-US" sz="3200" dirty="0" smtClean="0"/>
              <a:t>They </a:t>
            </a:r>
            <a:r>
              <a:rPr lang="en-US" sz="3200" dirty="0"/>
              <a:t>still need help in practicing their new coping techniques in safe environments, such as home and school, in order to continue to manage their feelings of anger, distrust, and abandonment</a:t>
            </a:r>
            <a:r>
              <a:rPr lang="en-US" sz="3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300" dirty="0" smtClean="0"/>
              <a:t>Tools You Can Provide to the Student with EBD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Encourage </a:t>
            </a:r>
            <a:r>
              <a:rPr lang="en-US" dirty="0"/>
              <a:t>the student to write or draw their feelings if </a:t>
            </a:r>
            <a:r>
              <a:rPr lang="en-US" dirty="0" smtClean="0"/>
              <a:t>you are not </a:t>
            </a:r>
            <a:r>
              <a:rPr lang="en-US" dirty="0" smtClean="0"/>
              <a:t>around</a:t>
            </a:r>
          </a:p>
          <a:p>
            <a:r>
              <a:rPr lang="en-US" dirty="0" smtClean="0"/>
              <a:t>Let the student know that you could check in with them from time to time</a:t>
            </a:r>
          </a:p>
          <a:p>
            <a:r>
              <a:rPr lang="en-US" dirty="0" smtClean="0"/>
              <a:t>Ask </a:t>
            </a:r>
            <a:r>
              <a:rPr lang="en-US" dirty="0"/>
              <a:t>them the best way to interact with </a:t>
            </a:r>
            <a:r>
              <a:rPr lang="en-US" dirty="0" smtClean="0"/>
              <a:t>them</a:t>
            </a:r>
          </a:p>
          <a:p>
            <a:r>
              <a:rPr lang="en-US" dirty="0" smtClean="0"/>
              <a:t>Provide them with a </a:t>
            </a:r>
            <a:r>
              <a:rPr lang="en-US" dirty="0"/>
              <a:t>safe place to </a:t>
            </a:r>
            <a:r>
              <a:rPr lang="en-US" dirty="0" smtClean="0"/>
              <a:t>relax</a:t>
            </a:r>
          </a:p>
          <a:p>
            <a:r>
              <a:rPr lang="en-US" dirty="0" smtClean="0"/>
              <a:t>Help </a:t>
            </a:r>
            <a:r>
              <a:rPr lang="en-US" dirty="0"/>
              <a:t>them find ways to manage </a:t>
            </a:r>
            <a:r>
              <a:rPr lang="en-US" dirty="0" smtClean="0"/>
              <a:t>stress</a:t>
            </a:r>
          </a:p>
          <a:p>
            <a:r>
              <a:rPr lang="en-US" dirty="0" smtClean="0"/>
              <a:t>Reinforce </a:t>
            </a:r>
            <a:r>
              <a:rPr lang="en-US" dirty="0"/>
              <a:t>their </a:t>
            </a:r>
            <a:r>
              <a:rPr lang="en-US" dirty="0" smtClean="0"/>
              <a:t>positive choices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/>
              <a:t>“</a:t>
            </a:r>
            <a:r>
              <a:rPr lang="en-US" dirty="0" smtClean="0"/>
              <a:t>T</a:t>
            </a:r>
            <a:r>
              <a:rPr lang="en-US" dirty="0" smtClean="0"/>
              <a:t>eachers </a:t>
            </a:r>
            <a:r>
              <a:rPr lang="en-US" dirty="0"/>
              <a:t>are aware of the importance of creating classroom environments that have structures in place that ensure the safety of students, promote positive behavior, and ensure the flow of classroom activities</a:t>
            </a:r>
            <a:r>
              <a:rPr lang="en-US" dirty="0" smtClean="0"/>
              <a:t>” to ensure the success of all students. (Murray and </a:t>
            </a:r>
            <a:r>
              <a:rPr lang="en-US" dirty="0" err="1" smtClean="0"/>
              <a:t>Pianta</a:t>
            </a:r>
            <a:r>
              <a:rPr lang="en-US" dirty="0" smtClean="0"/>
              <a:t>, 2007, </a:t>
            </a:r>
            <a:r>
              <a:rPr lang="en-US" dirty="0" smtClean="0"/>
              <a:t>p</a:t>
            </a:r>
            <a:r>
              <a:rPr lang="en-US" dirty="0"/>
              <a:t>. 108</a:t>
            </a:r>
            <a:r>
              <a:rPr lang="en-US" dirty="0" smtClean="0"/>
              <a:t>)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u="sng" dirty="0" smtClean="0"/>
              <a:t>Maintaining </a:t>
            </a:r>
            <a:r>
              <a:rPr lang="en-US" u="sng" dirty="0"/>
              <a:t>a structured and consistent environment </a:t>
            </a:r>
            <a:r>
              <a:rPr lang="en-US" u="sng" dirty="0" smtClean="0"/>
              <a:t>allows the </a:t>
            </a:r>
            <a:r>
              <a:rPr lang="en-US" u="sng" dirty="0"/>
              <a:t>student with EBD </a:t>
            </a:r>
            <a:r>
              <a:rPr lang="en-US" u="sng" dirty="0" smtClean="0"/>
              <a:t>to feel safe</a:t>
            </a:r>
            <a:r>
              <a:rPr lang="en-US" dirty="0" smtClean="0"/>
              <a:t>, </a:t>
            </a:r>
            <a:r>
              <a:rPr lang="en-US" dirty="0"/>
              <a:t>because they understand and know the guidelines and expectations </a:t>
            </a:r>
            <a:r>
              <a:rPr lang="en-US" dirty="0" smtClean="0"/>
              <a:t>of the </a:t>
            </a:r>
            <a:r>
              <a:rPr lang="en-US" dirty="0"/>
              <a:t>teacher.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Ideas for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3962400"/>
          </a:xfrm>
        </p:spPr>
        <p:txBody>
          <a:bodyPr>
            <a:normAutofit fontScale="62500" lnSpcReduction="20000"/>
          </a:bodyPr>
          <a:lstStyle/>
          <a:p>
            <a:r>
              <a:rPr lang="en-US" sz="3000" dirty="0" smtClean="0"/>
              <a:t>Classroom set-up options:</a:t>
            </a:r>
          </a:p>
          <a:p>
            <a:pPr lvl="1"/>
            <a:r>
              <a:rPr lang="en-US" sz="2900" dirty="0" smtClean="0"/>
              <a:t>Decorate the </a:t>
            </a:r>
            <a:r>
              <a:rPr lang="en-US" sz="2900" dirty="0"/>
              <a:t>walls with posters and information </a:t>
            </a:r>
            <a:r>
              <a:rPr lang="en-US" sz="2900" dirty="0" smtClean="0"/>
              <a:t>with related curriculum content</a:t>
            </a:r>
            <a:endParaRPr lang="en-US" sz="2900" dirty="0" smtClean="0"/>
          </a:p>
          <a:p>
            <a:pPr lvl="1"/>
            <a:r>
              <a:rPr lang="en-US" sz="2900" dirty="0" smtClean="0"/>
              <a:t>Scatter </a:t>
            </a:r>
            <a:r>
              <a:rPr lang="en-US" sz="2900" dirty="0"/>
              <a:t>the room with </a:t>
            </a:r>
            <a:r>
              <a:rPr lang="en-US" sz="2900" dirty="0" smtClean="0"/>
              <a:t>lamps</a:t>
            </a:r>
          </a:p>
          <a:p>
            <a:pPr lvl="1"/>
            <a:r>
              <a:rPr lang="en-US" sz="2900" dirty="0" smtClean="0"/>
              <a:t>Bring </a:t>
            </a:r>
            <a:r>
              <a:rPr lang="en-US" sz="2900" dirty="0"/>
              <a:t>in natural </a:t>
            </a:r>
            <a:r>
              <a:rPr lang="en-US" sz="2900" dirty="0" smtClean="0"/>
              <a:t>sunlight (if possible)</a:t>
            </a:r>
          </a:p>
          <a:p>
            <a:pPr lvl="1"/>
            <a:r>
              <a:rPr lang="en-US" sz="2900" dirty="0" smtClean="0"/>
              <a:t>Use </a:t>
            </a:r>
            <a:r>
              <a:rPr lang="en-US" sz="2900" dirty="0"/>
              <a:t>tables </a:t>
            </a:r>
            <a:r>
              <a:rPr lang="en-US" sz="2900" dirty="0" smtClean="0"/>
              <a:t>to </a:t>
            </a:r>
            <a:r>
              <a:rPr lang="en-US" sz="2900" dirty="0"/>
              <a:t>encourage social interaction and collaboration among the students and </a:t>
            </a:r>
            <a:r>
              <a:rPr lang="en-US" sz="2900" dirty="0" smtClean="0"/>
              <a:t>teachers</a:t>
            </a:r>
          </a:p>
          <a:p>
            <a:pPr lvl="1"/>
            <a:r>
              <a:rPr lang="en-US" sz="2900" dirty="0" smtClean="0"/>
              <a:t>Decorate </a:t>
            </a:r>
            <a:r>
              <a:rPr lang="en-US" sz="2900" dirty="0"/>
              <a:t>the walls with </a:t>
            </a:r>
            <a:r>
              <a:rPr lang="en-US" sz="2900" dirty="0" smtClean="0"/>
              <a:t>pop culture posters </a:t>
            </a:r>
            <a:r>
              <a:rPr lang="en-US" sz="2900" dirty="0"/>
              <a:t>and </a:t>
            </a:r>
            <a:r>
              <a:rPr lang="en-US" sz="2900" dirty="0" smtClean="0"/>
              <a:t>art</a:t>
            </a:r>
            <a:endParaRPr lang="en-US" sz="2900" dirty="0"/>
          </a:p>
          <a:p>
            <a:pPr lvl="1"/>
            <a:r>
              <a:rPr lang="en-US" sz="2900" dirty="0" smtClean="0"/>
              <a:t>Display pictures </a:t>
            </a:r>
            <a:r>
              <a:rPr lang="en-US" sz="2900" dirty="0"/>
              <a:t>of </a:t>
            </a:r>
            <a:r>
              <a:rPr lang="en-US" sz="2900" dirty="0" smtClean="0"/>
              <a:t>family</a:t>
            </a:r>
            <a:r>
              <a:rPr lang="en-US" sz="2900" dirty="0"/>
              <a:t>, accomplishments, or hobbies </a:t>
            </a:r>
            <a:endParaRPr lang="en-US" sz="29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3886200"/>
          </a:xfrm>
        </p:spPr>
        <p:txBody>
          <a:bodyPr>
            <a:normAutofit fontScale="62500" lnSpcReduction="20000"/>
          </a:bodyPr>
          <a:lstStyle/>
          <a:p>
            <a:r>
              <a:rPr lang="en-US" sz="3000" dirty="0" smtClean="0"/>
              <a:t>Activity options to develop trusting relationships between student/teacher:</a:t>
            </a:r>
          </a:p>
          <a:p>
            <a:pPr lvl="1"/>
            <a:r>
              <a:rPr lang="en-US" sz="2900" dirty="0" smtClean="0"/>
              <a:t>P</a:t>
            </a:r>
            <a:r>
              <a:rPr lang="en-US" sz="2900" dirty="0" smtClean="0"/>
              <a:t>ictures </a:t>
            </a:r>
            <a:r>
              <a:rPr lang="en-US" sz="2900" dirty="0" smtClean="0"/>
              <a:t>of </a:t>
            </a:r>
            <a:r>
              <a:rPr lang="en-US" sz="2900" dirty="0" smtClean="0"/>
              <a:t>family, hobbies, or  accomplishments give </a:t>
            </a:r>
            <a:r>
              <a:rPr lang="en-US" sz="2900" dirty="0" smtClean="0"/>
              <a:t>students with EBD an opportunity to ask questions to begin the development of a trusting relationship</a:t>
            </a:r>
          </a:p>
          <a:p>
            <a:pPr lvl="1"/>
            <a:r>
              <a:rPr lang="en-US" sz="2900" dirty="0" smtClean="0"/>
              <a:t>Play Trading Card Games (Magic: The Gathering)</a:t>
            </a:r>
          </a:p>
          <a:p>
            <a:pPr lvl="1"/>
            <a:r>
              <a:rPr lang="en-US" sz="2900" dirty="0" smtClean="0"/>
              <a:t>Play Board Games (Scrabble, Risk, Uno)</a:t>
            </a:r>
          </a:p>
          <a:p>
            <a:pPr lvl="1"/>
            <a:r>
              <a:rPr lang="en-US" sz="2900" dirty="0" smtClean="0"/>
              <a:t>Puzzles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52578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All of these activities help the </a:t>
            </a:r>
            <a:r>
              <a:rPr lang="en-US" b="1" dirty="0" smtClean="0"/>
              <a:t>student with EBD:</a:t>
            </a:r>
            <a:endParaRPr lang="en-US" b="1" dirty="0" smtClean="0"/>
          </a:p>
          <a:p>
            <a:pPr marL="800100" lvl="1" indent="-342900" algn="ctr">
              <a:buFont typeface="+mj-lt"/>
              <a:buAutoNum type="arabicPeriod"/>
            </a:pPr>
            <a:r>
              <a:rPr lang="en-US" b="1" dirty="0" smtClean="0"/>
              <a:t>Develop </a:t>
            </a:r>
            <a:r>
              <a:rPr lang="en-US" b="1" dirty="0" smtClean="0"/>
              <a:t>trust in </a:t>
            </a:r>
            <a:r>
              <a:rPr lang="en-US" b="1" dirty="0" smtClean="0"/>
              <a:t>their </a:t>
            </a:r>
            <a:r>
              <a:rPr lang="en-US" b="1" dirty="0" smtClean="0"/>
              <a:t>teacher</a:t>
            </a:r>
          </a:p>
          <a:p>
            <a:pPr marL="800100" lvl="1" indent="-342900" algn="ctr">
              <a:buFont typeface="+mj-lt"/>
              <a:buAutoNum type="arabicPeriod"/>
            </a:pPr>
            <a:r>
              <a:rPr lang="en-US" b="1" dirty="0" smtClean="0"/>
              <a:t>Develop </a:t>
            </a:r>
            <a:r>
              <a:rPr lang="en-US" b="1" dirty="0" smtClean="0"/>
              <a:t>problem solving skills, teamwork skills, and social skills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There for them!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/>
              <a:t>“Teachers are the central and most powerful force in the lives of young people</a:t>
            </a:r>
            <a:r>
              <a:rPr lang="en-US" dirty="0" smtClean="0"/>
              <a:t>”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/>
              <a:t>(Murray &amp; </a:t>
            </a:r>
            <a:r>
              <a:rPr lang="en-US" dirty="0" err="1"/>
              <a:t>Pianta</a:t>
            </a:r>
            <a:r>
              <a:rPr lang="en-US" dirty="0"/>
              <a:t>, 2007, p. 110). </a:t>
            </a: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It </a:t>
            </a:r>
            <a:r>
              <a:rPr lang="en-US" b="1" dirty="0"/>
              <a:t>is time to use that power to prove students with EBD wrong; </a:t>
            </a:r>
            <a:r>
              <a:rPr lang="en-US" b="1" u="sng" dirty="0"/>
              <a:t>do not give up on them</a:t>
            </a:r>
            <a:r>
              <a:rPr lang="en-US" b="1" dirty="0"/>
              <a:t>. If you do not give up on them and you are consistent with them, they will excel for you, but more importantly they will remember you for the rest of their </a:t>
            </a:r>
            <a:r>
              <a:rPr lang="en-US" b="1" dirty="0" smtClean="0"/>
              <a:t>lives </a:t>
            </a:r>
            <a:r>
              <a:rPr lang="en-US" b="1" dirty="0"/>
              <a:t>as one of the individuals who never </a:t>
            </a:r>
            <a:r>
              <a:rPr lang="en-US" b="1" dirty="0" smtClean="0"/>
              <a:t>quit on </a:t>
            </a:r>
            <a:r>
              <a:rPr lang="en-US" b="1" dirty="0"/>
              <a:t>them.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 smtClean="0"/>
              <a:t>Active Listening Skills with Students with EBD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809999"/>
          </a:xfrm>
        </p:spPr>
        <p:txBody>
          <a:bodyPr>
            <a:noAutofit/>
          </a:bodyPr>
          <a:lstStyle/>
          <a:p>
            <a:r>
              <a:rPr lang="en-US" sz="1800" dirty="0" smtClean="0"/>
              <a:t>Examples </a:t>
            </a:r>
            <a:r>
              <a:rPr lang="en-US" sz="1800" dirty="0"/>
              <a:t>of active listening skills that can be used with students with EBD </a:t>
            </a:r>
            <a:r>
              <a:rPr lang="en-US" sz="1800" dirty="0" smtClean="0"/>
              <a:t>include</a:t>
            </a:r>
            <a:r>
              <a:rPr lang="en-US" sz="1800" dirty="0" smtClean="0"/>
              <a:t>:</a:t>
            </a:r>
          </a:p>
          <a:p>
            <a:pPr>
              <a:buNone/>
            </a:pPr>
            <a:endParaRPr lang="en-US" sz="1800" dirty="0" smtClean="0"/>
          </a:p>
          <a:p>
            <a:pPr lvl="1"/>
            <a:r>
              <a:rPr lang="en-US" sz="1600" dirty="0" smtClean="0"/>
              <a:t>Lo</a:t>
            </a:r>
            <a:r>
              <a:rPr lang="en-US" sz="1600" dirty="0" smtClean="0"/>
              <a:t>ok </a:t>
            </a:r>
            <a:r>
              <a:rPr lang="en-US" sz="1600" dirty="0"/>
              <a:t>and </a:t>
            </a:r>
            <a:r>
              <a:rPr lang="en-US" sz="1600" dirty="0" smtClean="0"/>
              <a:t>feel </a:t>
            </a:r>
            <a:r>
              <a:rPr lang="en-US" sz="1600" dirty="0"/>
              <a:t>relaxed to give the student the feeling that they are not wasting your </a:t>
            </a:r>
            <a:r>
              <a:rPr lang="en-US" sz="1600" dirty="0" smtClean="0"/>
              <a:t>time</a:t>
            </a:r>
          </a:p>
          <a:p>
            <a:pPr lvl="1"/>
            <a:r>
              <a:rPr lang="en-US" sz="1600" dirty="0" smtClean="0"/>
              <a:t>S</a:t>
            </a:r>
            <a:r>
              <a:rPr lang="en-US" sz="1600" dirty="0" smtClean="0"/>
              <a:t>how </a:t>
            </a:r>
            <a:r>
              <a:rPr lang="en-US" sz="1600" dirty="0"/>
              <a:t>interest through your body </a:t>
            </a:r>
            <a:r>
              <a:rPr lang="en-US" sz="1600" dirty="0" smtClean="0"/>
              <a:t>language</a:t>
            </a:r>
          </a:p>
          <a:p>
            <a:pPr lvl="1"/>
            <a:r>
              <a:rPr lang="en-US" sz="1600" dirty="0" smtClean="0"/>
              <a:t>A</a:t>
            </a:r>
            <a:r>
              <a:rPr lang="en-US" sz="1600" dirty="0" smtClean="0"/>
              <a:t>llow </a:t>
            </a:r>
            <a:r>
              <a:rPr lang="en-US" sz="1600" dirty="0"/>
              <a:t>the </a:t>
            </a:r>
            <a:r>
              <a:rPr lang="en-US" sz="1600" dirty="0" smtClean="0"/>
              <a:t>student to </a:t>
            </a:r>
            <a:r>
              <a:rPr lang="en-US" sz="1600" dirty="0" smtClean="0"/>
              <a:t>talk</a:t>
            </a:r>
          </a:p>
          <a:p>
            <a:pPr lvl="1"/>
            <a:r>
              <a:rPr lang="en-US" sz="1600" dirty="0" smtClean="0"/>
              <a:t>B</a:t>
            </a:r>
            <a:r>
              <a:rPr lang="en-US" sz="1600" dirty="0" smtClean="0"/>
              <a:t>e </a:t>
            </a:r>
            <a:r>
              <a:rPr lang="en-US" sz="1600" dirty="0"/>
              <a:t>open-minded during the </a:t>
            </a:r>
            <a:r>
              <a:rPr lang="en-US" sz="1600" dirty="0" smtClean="0"/>
              <a:t>conversation</a:t>
            </a:r>
          </a:p>
          <a:p>
            <a:pPr lvl="1"/>
            <a:r>
              <a:rPr lang="en-US" sz="1600" dirty="0" smtClean="0"/>
              <a:t>T</a:t>
            </a:r>
            <a:r>
              <a:rPr lang="en-US" sz="1600" dirty="0" smtClean="0"/>
              <a:t>ry </a:t>
            </a:r>
            <a:r>
              <a:rPr lang="en-US" sz="1600" dirty="0"/>
              <a:t>to understand the students feelings or point of view by asking specific </a:t>
            </a:r>
            <a:r>
              <a:rPr lang="en-US" sz="1600" dirty="0" smtClean="0"/>
              <a:t>questions</a:t>
            </a:r>
          </a:p>
          <a:p>
            <a:pPr lvl="1"/>
            <a:r>
              <a:rPr lang="en-US" sz="1600" dirty="0" smtClean="0"/>
              <a:t>O</a:t>
            </a:r>
            <a:r>
              <a:rPr lang="en-US" sz="1600" dirty="0" smtClean="0"/>
              <a:t>bserve the </a:t>
            </a:r>
            <a:r>
              <a:rPr lang="en-US" sz="1600" dirty="0"/>
              <a:t>students body </a:t>
            </a:r>
            <a:r>
              <a:rPr lang="en-US" sz="1600" dirty="0" smtClean="0"/>
              <a:t>language</a:t>
            </a:r>
          </a:p>
          <a:p>
            <a:pPr lvl="1"/>
            <a:r>
              <a:rPr lang="en-US" sz="1600" dirty="0" smtClean="0"/>
              <a:t>R</a:t>
            </a:r>
            <a:r>
              <a:rPr lang="en-US" sz="1600" dirty="0" smtClean="0"/>
              <a:t>epeat </a:t>
            </a:r>
            <a:r>
              <a:rPr lang="en-US" sz="1600" dirty="0"/>
              <a:t>back what the student has shared with you to make sure you heard them </a:t>
            </a:r>
            <a:r>
              <a:rPr lang="en-US" sz="1600" dirty="0" smtClean="0"/>
              <a:t>correctly</a:t>
            </a:r>
          </a:p>
          <a:p>
            <a:pPr lvl="1"/>
            <a:r>
              <a:rPr lang="en-US" sz="1600" dirty="0" smtClean="0"/>
              <a:t>E</a:t>
            </a:r>
            <a:r>
              <a:rPr lang="en-US" sz="1600" dirty="0" smtClean="0"/>
              <a:t>ncourage and reinforce </a:t>
            </a:r>
            <a:r>
              <a:rPr lang="en-US" sz="1600" dirty="0"/>
              <a:t>their positive behavior of confiding in you as a </a:t>
            </a:r>
            <a:r>
              <a:rPr lang="en-US" sz="1600" dirty="0" smtClean="0"/>
              <a:t>teacher</a:t>
            </a:r>
            <a:endParaRPr lang="en-US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b="1" dirty="0" smtClean="0"/>
              <a:t>The goal of active listening is to create a clear understanding of the student’s spoken concern and to acknowledge an interest in the message being verbalized (McNaughton, Hamlin, McCarthy, Head-Reeves, &amp; Schreiner, 2007). 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Active Listening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en-US" sz="2900" dirty="0" smtClean="0"/>
              <a:t>Active Listening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sz="2900" dirty="0" smtClean="0"/>
              <a:t>Stopping all activities and focusing on the student.</a:t>
            </a:r>
          </a:p>
          <a:p>
            <a:r>
              <a:rPr lang="en-US" sz="2900" dirty="0" smtClean="0"/>
              <a:t>Making eye contact with the student.</a:t>
            </a:r>
          </a:p>
          <a:p>
            <a:r>
              <a:rPr lang="en-US" sz="2900" dirty="0" smtClean="0"/>
              <a:t>Looking and feeling relaxed as the student speaks with you.</a:t>
            </a:r>
          </a:p>
          <a:p>
            <a:r>
              <a:rPr lang="en-US" sz="2900" dirty="0" smtClean="0"/>
              <a:t>Being open-minded and try to understand the student’s point of view.</a:t>
            </a:r>
          </a:p>
          <a:p>
            <a:r>
              <a:rPr lang="en-US" sz="2900" dirty="0" smtClean="0"/>
              <a:t>Ask specific questions.</a:t>
            </a:r>
          </a:p>
          <a:p>
            <a:r>
              <a:rPr lang="en-US" sz="2900" dirty="0" smtClean="0"/>
              <a:t>Repeat back what the student has shared with you to make sure you heard them correctly.</a:t>
            </a:r>
          </a:p>
          <a:p>
            <a:r>
              <a:rPr lang="en-US" sz="2900" dirty="0" smtClean="0"/>
              <a:t>Encourage and reinforce the student’s positive behavior of confiding in you as a teacher, such as by saying “I appreciate your taking the time to talk with me about these important things to you.”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en-US" sz="2900" dirty="0" smtClean="0"/>
              <a:t>Non-Active Listening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sz="2900" dirty="0" smtClean="0"/>
              <a:t>Multi-tasking – Trying to listen while performing another task.</a:t>
            </a:r>
          </a:p>
          <a:p>
            <a:r>
              <a:rPr lang="en-US" sz="2900" dirty="0" smtClean="0"/>
              <a:t>Not making eye contact with the student.</a:t>
            </a:r>
          </a:p>
          <a:p>
            <a:r>
              <a:rPr lang="en-US" sz="2900" dirty="0" smtClean="0"/>
              <a:t>Slouching or looking disinterested as the student speaks.</a:t>
            </a:r>
          </a:p>
          <a:p>
            <a:r>
              <a:rPr lang="en-US" sz="2900" dirty="0" smtClean="0"/>
              <a:t>Closed off body language (i.e., arms across the chest or back turned to them).</a:t>
            </a:r>
          </a:p>
          <a:p>
            <a:r>
              <a:rPr lang="en-US" sz="2900" dirty="0" smtClean="0"/>
              <a:t>Not asking questions.</a:t>
            </a:r>
          </a:p>
          <a:p>
            <a:r>
              <a:rPr lang="en-US" sz="2900" dirty="0" smtClean="0"/>
              <a:t>Cutting the student off or not letting them finish speaking before making a comment.</a:t>
            </a:r>
          </a:p>
          <a:p>
            <a:r>
              <a:rPr lang="en-US" sz="2900" dirty="0" smtClean="0"/>
              <a:t>Dismissing what the student has shared with you, such as by saying “I hear this all the time. You’ll be okay; I don’t know why you’d worry about something so silly.”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1113</Words>
  <Application>Microsoft Office PowerPoint</Application>
  <PresentationFormat>On-screen Show (4:3)</PresentationFormat>
  <Paragraphs>112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Prove Them Wrong:</vt:lpstr>
      <vt:lpstr>Low Self-Efficacy &amp; Students with EBD</vt:lpstr>
      <vt:lpstr>Life Experiences &amp; EBD</vt:lpstr>
      <vt:lpstr>Tools You Can Provide to the Student with EBD</vt:lpstr>
      <vt:lpstr>Safe Classroom</vt:lpstr>
      <vt:lpstr>Ideas for the Classroom</vt:lpstr>
      <vt:lpstr>Be There for them!</vt:lpstr>
      <vt:lpstr>Active Listening Skills with Students with EBD</vt:lpstr>
      <vt:lpstr>Examples of Active Listening</vt:lpstr>
      <vt:lpstr>Enhance the Teacher-Student Relationship</vt:lpstr>
      <vt:lpstr>Ten Tips in Managing a Student with EBD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Prove Them Wrong</dc:title>
  <dc:creator>GMU</dc:creator>
  <cp:lastModifiedBy>GMU</cp:lastModifiedBy>
  <cp:revision>51</cp:revision>
  <dcterms:created xsi:type="dcterms:W3CDTF">2010-10-02T22:42:03Z</dcterms:created>
  <dcterms:modified xsi:type="dcterms:W3CDTF">2010-10-04T23:32:13Z</dcterms:modified>
</cp:coreProperties>
</file>