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5835" autoAdjust="0"/>
  </p:normalViewPr>
  <p:slideViewPr>
    <p:cSldViewPr snapToGrid="0">
      <p:cViewPr varScale="1">
        <p:scale>
          <a:sx n="87" d="100"/>
          <a:sy n="87" d="100"/>
        </p:scale>
        <p:origin x="38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Party A Wins Parliament</a:t>
            </a:r>
            <a:r>
              <a:rPr lang="en-US" baseline="0"/>
              <a:t> (2:1)</a:t>
            </a:r>
          </a:p>
          <a:p>
            <a:pPr>
              <a:defRPr/>
            </a:pPr>
            <a:r>
              <a:rPr lang="en-US"/>
              <a:t>Party B has</a:t>
            </a:r>
            <a:r>
              <a:rPr lang="en-US" baseline="0"/>
              <a:t> More Votes (122:178)</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Sheet1!$A$2</c:f>
              <c:strCache>
                <c:ptCount val="1"/>
                <c:pt idx="0">
                  <c:v>Party 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District 1</c:v>
                </c:pt>
                <c:pt idx="1">
                  <c:v>District 2</c:v>
                </c:pt>
                <c:pt idx="2">
                  <c:v>District 3</c:v>
                </c:pt>
              </c:strCache>
            </c:strRef>
          </c:cat>
          <c:val>
            <c:numRef>
              <c:f>Sheet1!$B$2:$D$2</c:f>
              <c:numCache>
                <c:formatCode>General</c:formatCode>
                <c:ptCount val="3"/>
                <c:pt idx="0">
                  <c:v>51</c:v>
                </c:pt>
                <c:pt idx="1">
                  <c:v>51</c:v>
                </c:pt>
                <c:pt idx="2">
                  <c:v>20</c:v>
                </c:pt>
              </c:numCache>
            </c:numRef>
          </c:val>
          <c:extLst>
            <c:ext xmlns:c16="http://schemas.microsoft.com/office/drawing/2014/chart" uri="{C3380CC4-5D6E-409C-BE32-E72D297353CC}">
              <c16:uniqueId val="{00000000-C515-4591-9EEA-5670F8E33E4D}"/>
            </c:ext>
          </c:extLst>
        </c:ser>
        <c:ser>
          <c:idx val="1"/>
          <c:order val="1"/>
          <c:tx>
            <c:strRef>
              <c:f>Sheet1!$A$3</c:f>
              <c:strCache>
                <c:ptCount val="1"/>
                <c:pt idx="0">
                  <c:v>Party B</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District 1</c:v>
                </c:pt>
                <c:pt idx="1">
                  <c:v>District 2</c:v>
                </c:pt>
                <c:pt idx="2">
                  <c:v>District 3</c:v>
                </c:pt>
              </c:strCache>
            </c:strRef>
          </c:cat>
          <c:val>
            <c:numRef>
              <c:f>Sheet1!$B$3:$D$3</c:f>
              <c:numCache>
                <c:formatCode>General</c:formatCode>
                <c:ptCount val="3"/>
                <c:pt idx="0">
                  <c:v>49</c:v>
                </c:pt>
                <c:pt idx="1">
                  <c:v>49</c:v>
                </c:pt>
                <c:pt idx="2">
                  <c:v>80</c:v>
                </c:pt>
              </c:numCache>
            </c:numRef>
          </c:val>
          <c:extLst>
            <c:ext xmlns:c16="http://schemas.microsoft.com/office/drawing/2014/chart" uri="{C3380CC4-5D6E-409C-BE32-E72D297353CC}">
              <c16:uniqueId val="{00000001-C515-4591-9EEA-5670F8E33E4D}"/>
            </c:ext>
          </c:extLst>
        </c:ser>
        <c:dLbls>
          <c:dLblPos val="ctr"/>
          <c:showLegendKey val="0"/>
          <c:showVal val="1"/>
          <c:showCatName val="0"/>
          <c:showSerName val="0"/>
          <c:showPercent val="0"/>
          <c:showBubbleSize val="0"/>
        </c:dLbls>
        <c:gapWidth val="150"/>
        <c:overlap val="100"/>
        <c:axId val="371386280"/>
        <c:axId val="371386672"/>
      </c:barChart>
      <c:catAx>
        <c:axId val="371386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1386672"/>
        <c:crosses val="autoZero"/>
        <c:auto val="1"/>
        <c:lblAlgn val="ctr"/>
        <c:lblOffset val="100"/>
        <c:noMultiLvlLbl val="0"/>
      </c:catAx>
      <c:valAx>
        <c:axId val="371386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138628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Four</a:t>
            </a:r>
            <a:r>
              <a:rPr lang="en-US" baseline="0" dirty="0" smtClean="0"/>
              <a:t> District town</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0070C0"/>
              </a:solidFill>
              <a:ln w="19050">
                <a:solidFill>
                  <a:schemeClr val="lt1"/>
                </a:solidFill>
              </a:ln>
              <a:effectLst/>
            </c:spPr>
            <c:extLst>
              <c:ext xmlns:c16="http://schemas.microsoft.com/office/drawing/2014/chart" uri="{C3380CC4-5D6E-409C-BE32-E72D297353CC}">
                <c16:uniqueId val="{00000001-51FA-4BFC-8FA2-76E2599282EF}"/>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51FA-4BFC-8FA2-76E2599282E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1FA-4BFC-8FA2-76E2599282EF}"/>
              </c:ext>
            </c:extLst>
          </c:dPt>
          <c:dPt>
            <c:idx val="3"/>
            <c:bubble3D val="0"/>
            <c:spPr>
              <a:solidFill>
                <a:srgbClr val="0070C0"/>
              </a:solidFill>
              <a:ln w="19050">
                <a:solidFill>
                  <a:schemeClr val="lt1"/>
                </a:solidFill>
              </a:ln>
              <a:effectLst/>
            </c:spPr>
            <c:extLst>
              <c:ext xmlns:c16="http://schemas.microsoft.com/office/drawing/2014/chart" uri="{C3380CC4-5D6E-409C-BE32-E72D297353CC}">
                <c16:uniqueId val="{00000007-51FA-4BFC-8FA2-76E2599282EF}"/>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25</c:v>
                </c:pt>
                <c:pt idx="1">
                  <c:v>25</c:v>
                </c:pt>
                <c:pt idx="2">
                  <c:v>25</c:v>
                </c:pt>
                <c:pt idx="3">
                  <c:v>25</c:v>
                </c:pt>
              </c:numCache>
            </c:numRef>
          </c:val>
          <c:extLst>
            <c:ext xmlns:c16="http://schemas.microsoft.com/office/drawing/2014/chart" uri="{C3380CC4-5D6E-409C-BE32-E72D297353CC}">
              <c16:uniqueId val="{00000008-51FA-4BFC-8FA2-76E2599282E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5529C6-611B-4978-8CD6-E3CA07A75375}" type="datetimeFigureOut">
              <a:rPr lang="en-US" smtClean="0"/>
              <a:t>3/8/2018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EA08DB-7158-4C05-83B7-852D5C6E541B}" type="slidenum">
              <a:rPr lang="en-US" smtClean="0"/>
              <a:t>‹#›</a:t>
            </a:fld>
            <a:endParaRPr lang="en-US"/>
          </a:p>
        </p:txBody>
      </p:sp>
    </p:spTree>
    <p:extLst>
      <p:ext uri="{BB962C8B-B14F-4D97-AF65-F5344CB8AC3E}">
        <p14:creationId xmlns:p14="http://schemas.microsoft.com/office/powerpoint/2010/main" val="168167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possible even</a:t>
            </a:r>
            <a:r>
              <a:rPr lang="en-US" baseline="0" dirty="0" smtClean="0"/>
              <a:t> in the United States win the electoral college and lose popular vote – happened 4 times. Rare.</a:t>
            </a:r>
            <a:endParaRPr lang="en-US" dirty="0"/>
          </a:p>
        </p:txBody>
      </p:sp>
      <p:sp>
        <p:nvSpPr>
          <p:cNvPr id="4" name="Slide Number Placeholder 3"/>
          <p:cNvSpPr>
            <a:spLocks noGrp="1"/>
          </p:cNvSpPr>
          <p:nvPr>
            <p:ph type="sldNum" sz="quarter" idx="10"/>
          </p:nvPr>
        </p:nvSpPr>
        <p:spPr/>
        <p:txBody>
          <a:bodyPr/>
          <a:lstStyle/>
          <a:p>
            <a:fld id="{20EA08DB-7158-4C05-83B7-852D5C6E541B}" type="slidenum">
              <a:rPr lang="en-US" smtClean="0"/>
              <a:t>3</a:t>
            </a:fld>
            <a:endParaRPr lang="en-US"/>
          </a:p>
        </p:txBody>
      </p:sp>
    </p:spTree>
    <p:extLst>
      <p:ext uri="{BB962C8B-B14F-4D97-AF65-F5344CB8AC3E}">
        <p14:creationId xmlns:p14="http://schemas.microsoft.com/office/powerpoint/2010/main" val="2509958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At-large elections are often combined with anti single-shot provisions. These provisions require that all of a voters votes be allocated, otherwise the ballot will be considered spoiled. Anti single-shot laws force minority voters to vote for at least some majority candidates thereby raising the poll rates of </a:t>
            </a:r>
            <a:r>
              <a:rPr lang="en-US" dirty="0" err="1" smtClean="0"/>
              <a:t>majoirty</a:t>
            </a:r>
            <a:r>
              <a:rPr lang="en-US" dirty="0" smtClean="0"/>
              <a:t> candidates and further diluting the minority vote. In the example given in the text it was assumed that minority voters need not use each of their four votes (i.e. no anti single-shot provision). If the voting system were to include an anti single-shot provision, the majority candidates will outpoll the minority candidate by more than 3:1. </a:t>
            </a:r>
            <a:endParaRPr lang="en-US" dirty="0"/>
          </a:p>
        </p:txBody>
      </p:sp>
      <p:sp>
        <p:nvSpPr>
          <p:cNvPr id="4" name="Slide Number Placeholder 3"/>
          <p:cNvSpPr>
            <a:spLocks noGrp="1"/>
          </p:cNvSpPr>
          <p:nvPr>
            <p:ph type="sldNum" sz="quarter" idx="10"/>
          </p:nvPr>
        </p:nvSpPr>
        <p:spPr/>
        <p:txBody>
          <a:bodyPr/>
          <a:lstStyle/>
          <a:p>
            <a:fld id="{20EA08DB-7158-4C05-83B7-852D5C6E541B}" type="slidenum">
              <a:rPr lang="en-US" smtClean="0"/>
              <a:t>5</a:t>
            </a:fld>
            <a:endParaRPr lang="en-US"/>
          </a:p>
        </p:txBody>
      </p:sp>
    </p:spTree>
    <p:extLst>
      <p:ext uri="{BB962C8B-B14F-4D97-AF65-F5344CB8AC3E}">
        <p14:creationId xmlns:p14="http://schemas.microsoft.com/office/powerpoint/2010/main" val="3601608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practice, of course, Presidents will often support pork barrel projects because it's more important to have the support of some citizens than others.  It's more important, for example, to have the support of citizens who are more likely to vote, who are more informed, give greater campaign donations, live in "swing" states or states which have more votes in the electoral college etc.  Nevertheless, holding all else equal, the greater the percentage of the polity that a politician represents the greater the incentives to take into account the general interest as opposed to the special interest.  Thus the President has more incentive to support the general interest than do senators who in turn have more incentive to support the general interest than do representatives.</a:t>
            </a:r>
          </a:p>
          <a:p>
            <a:endParaRPr lang="en-US" dirty="0"/>
          </a:p>
        </p:txBody>
      </p:sp>
      <p:sp>
        <p:nvSpPr>
          <p:cNvPr id="4" name="Slide Number Placeholder 3"/>
          <p:cNvSpPr>
            <a:spLocks noGrp="1"/>
          </p:cNvSpPr>
          <p:nvPr>
            <p:ph type="sldNum" sz="quarter" idx="10"/>
          </p:nvPr>
        </p:nvSpPr>
        <p:spPr/>
        <p:txBody>
          <a:bodyPr/>
          <a:lstStyle/>
          <a:p>
            <a:fld id="{20EA08DB-7158-4C05-83B7-852D5C6E541B}" type="slidenum">
              <a:rPr lang="en-US" smtClean="0"/>
              <a:t>11</a:t>
            </a:fld>
            <a:endParaRPr lang="en-US"/>
          </a:p>
        </p:txBody>
      </p:sp>
    </p:spTree>
    <p:extLst>
      <p:ext uri="{BB962C8B-B14F-4D97-AF65-F5344CB8AC3E}">
        <p14:creationId xmlns:p14="http://schemas.microsoft.com/office/powerpoint/2010/main" val="29065146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3"/>
            <a:ext cx="12192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5" name="Rectangle 4"/>
          <p:cNvSpPr/>
          <p:nvPr/>
        </p:nvSpPr>
        <p:spPr bwMode="invGray">
          <a:xfrm>
            <a:off x="0" y="5127625"/>
            <a:ext cx="12192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2" name="Title 1"/>
          <p:cNvSpPr>
            <a:spLocks noGrp="1"/>
          </p:cNvSpPr>
          <p:nvPr>
            <p:ph type="ctrTitle"/>
          </p:nvPr>
        </p:nvSpPr>
        <p:spPr>
          <a:xfrm>
            <a:off x="914400" y="3355848"/>
            <a:ext cx="107696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fld id="{4C484A5D-6C2D-4A7C-A48F-6613007DFFDA}" type="datetimeFigureOut">
              <a:rPr lang="en-US" smtClean="0"/>
              <a:t>3/8/2018</a:t>
            </a:fld>
            <a:endParaRPr lang="en-US"/>
          </a:p>
        </p:txBody>
      </p:sp>
      <p:sp>
        <p:nvSpPr>
          <p:cNvPr id="7" name="Footer Placeholder 4"/>
          <p:cNvSpPr>
            <a:spLocks noGrp="1"/>
          </p:cNvSpPr>
          <p:nvPr>
            <p:ph type="ftr" sz="quarter" idx="11"/>
          </p:nvPr>
        </p:nvSpPr>
        <p:spPr/>
        <p:txBody>
          <a:bodyPr/>
          <a:lstStyle>
            <a:lvl1pPr>
              <a:defRPr/>
            </a:lvl1pPr>
          </a:lstStyle>
          <a:p>
            <a:endParaRPr lang="en-US"/>
          </a:p>
        </p:txBody>
      </p:sp>
      <p:sp>
        <p:nvSpPr>
          <p:cNvPr id="8" name="Slide Number Placeholder 5"/>
          <p:cNvSpPr>
            <a:spLocks noGrp="1"/>
          </p:cNvSpPr>
          <p:nvPr>
            <p:ph type="sldNum" sz="quarter" idx="12"/>
          </p:nvPr>
        </p:nvSpPr>
        <p:spPr/>
        <p:txBody>
          <a:bodyPr/>
          <a:lstStyle>
            <a:lvl1pPr>
              <a:defRPr/>
            </a:lvl1pPr>
          </a:lstStyle>
          <a:p>
            <a:fld id="{F71801B7-BB65-4E45-82CD-6D3941D9C276}" type="slidenum">
              <a:rPr lang="en-US" smtClean="0"/>
              <a:t>‹#›</a:t>
            </a:fld>
            <a:endParaRPr lang="en-US"/>
          </a:p>
        </p:txBody>
      </p:sp>
    </p:spTree>
    <p:extLst>
      <p:ext uri="{BB962C8B-B14F-4D97-AF65-F5344CB8AC3E}">
        <p14:creationId xmlns:p14="http://schemas.microsoft.com/office/powerpoint/2010/main" val="3545723912"/>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lvl1pPr>
              <a:defRPr sz="4000"/>
            </a:lvl1pPr>
            <a:extLst/>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C484A5D-6C2D-4A7C-A48F-6613007DFFDA}" type="datetimeFigureOut">
              <a:rPr lang="en-US" smtClean="0"/>
              <a:t>3/8/2018</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1801B7-BB65-4E45-82CD-6D3941D9C276}" type="slidenum">
              <a:rPr lang="en-US" smtClean="0"/>
              <a:t>‹#›</a:t>
            </a:fld>
            <a:endParaRPr lang="en-US"/>
          </a:p>
        </p:txBody>
      </p:sp>
    </p:spTree>
    <p:extLst>
      <p:ext uri="{BB962C8B-B14F-4D97-AF65-F5344CB8AC3E}">
        <p14:creationId xmlns:p14="http://schemas.microsoft.com/office/powerpoint/2010/main" val="24249952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12192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7" name="Rectangle 6"/>
          <p:cNvSpPr/>
          <p:nvPr/>
        </p:nvSpPr>
        <p:spPr bwMode="ltGray">
          <a:xfrm>
            <a:off x="0" y="3"/>
            <a:ext cx="12192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2" name="Title Placeholder 1"/>
          <p:cNvSpPr>
            <a:spLocks noGrp="1"/>
          </p:cNvSpPr>
          <p:nvPr>
            <p:ph type="title"/>
          </p:nvPr>
        </p:nvSpPr>
        <p:spPr>
          <a:xfrm>
            <a:off x="609600" y="152400"/>
            <a:ext cx="109728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smtClean="0"/>
              <a:t>Click to edit Master title style</a:t>
            </a:r>
            <a:endParaRPr lang="en-US"/>
          </a:p>
        </p:txBody>
      </p:sp>
      <p:sp>
        <p:nvSpPr>
          <p:cNvPr id="2053" name="Text Placeholder 2"/>
          <p:cNvSpPr>
            <a:spLocks noGrp="1"/>
          </p:cNvSpPr>
          <p:nvPr>
            <p:ph type="body" idx="1"/>
          </p:nvPr>
        </p:nvSpPr>
        <p:spPr bwMode="auto">
          <a:xfrm>
            <a:off x="609600" y="1774825"/>
            <a:ext cx="109728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9600" y="6477000"/>
            <a:ext cx="28448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C484A5D-6C2D-4A7C-A48F-6613007DFFDA}" type="datetimeFigureOut">
              <a:rPr lang="en-US" smtClean="0"/>
              <a:t>3/8/2018</a:t>
            </a:fld>
            <a:endParaRPr lang="en-US"/>
          </a:p>
        </p:txBody>
      </p:sp>
      <p:sp>
        <p:nvSpPr>
          <p:cNvPr id="5" name="Footer Placeholder 4"/>
          <p:cNvSpPr>
            <a:spLocks noGrp="1"/>
          </p:cNvSpPr>
          <p:nvPr>
            <p:ph type="ftr" sz="quarter" idx="3"/>
          </p:nvPr>
        </p:nvSpPr>
        <p:spPr>
          <a:xfrm>
            <a:off x="3520020" y="6477000"/>
            <a:ext cx="7344833" cy="274638"/>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8935" y="6477000"/>
            <a:ext cx="977900" cy="274638"/>
          </a:xfrm>
          <a:prstGeom prst="rect">
            <a:avLst/>
          </a:prstGeom>
        </p:spPr>
        <p:txBody>
          <a:bodyPr vert="horz" bIns="0" rtlCol="0" anchor="b"/>
          <a:lstStyle>
            <a:lvl1pPr algn="r" eaLnBrk="1" latinLnBrk="0" hangingPunct="1">
              <a:defRPr kumimoji="0" sz="1200" smtClean="0">
                <a:solidFill>
                  <a:schemeClr val="tx1">
                    <a:tint val="95000"/>
                  </a:schemeClr>
                </a:solidFill>
              </a:defRPr>
            </a:lvl1pPr>
            <a:extLst/>
          </a:lstStyle>
          <a:p>
            <a:fld id="{F71801B7-BB65-4E45-82CD-6D3941D9C276}" type="slidenum">
              <a:rPr lang="en-US" smtClean="0"/>
              <a:t>‹#›</a:t>
            </a:fld>
            <a:endParaRPr lang="en-US"/>
          </a:p>
        </p:txBody>
      </p:sp>
    </p:spTree>
    <p:extLst>
      <p:ext uri="{BB962C8B-B14F-4D97-AF65-F5344CB8AC3E}">
        <p14:creationId xmlns:p14="http://schemas.microsoft.com/office/powerpoint/2010/main" val="1522172633"/>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rtl="0" eaLnBrk="1" fontAlgn="base" hangingPunct="1">
        <a:spcBef>
          <a:spcPct val="0"/>
        </a:spcBef>
        <a:spcAft>
          <a:spcPct val="0"/>
        </a:spcAft>
        <a:defRPr sz="4500" b="1" kern="1200">
          <a:solidFill>
            <a:srgbClr val="FFC800"/>
          </a:solidFill>
          <a:latin typeface="+mj-lt"/>
          <a:ea typeface="+mj-ea"/>
          <a:cs typeface="+mj-cs"/>
        </a:defRPr>
      </a:lvl1pPr>
      <a:lvl2pPr algn="l" rtl="0" eaLnBrk="1" fontAlgn="base" hangingPunct="1">
        <a:spcBef>
          <a:spcPct val="0"/>
        </a:spcBef>
        <a:spcAft>
          <a:spcPct val="0"/>
        </a:spcAft>
        <a:defRPr sz="4500" b="1">
          <a:solidFill>
            <a:srgbClr val="FFC800"/>
          </a:solidFill>
          <a:latin typeface="Corbel" pitchFamily="34" charset="0"/>
        </a:defRPr>
      </a:lvl2pPr>
      <a:lvl3pPr algn="l" rtl="0" eaLnBrk="1" fontAlgn="base" hangingPunct="1">
        <a:spcBef>
          <a:spcPct val="0"/>
        </a:spcBef>
        <a:spcAft>
          <a:spcPct val="0"/>
        </a:spcAft>
        <a:defRPr sz="4500" b="1">
          <a:solidFill>
            <a:srgbClr val="FFC800"/>
          </a:solidFill>
          <a:latin typeface="Corbel" pitchFamily="34" charset="0"/>
        </a:defRPr>
      </a:lvl3pPr>
      <a:lvl4pPr algn="l" rtl="0" eaLnBrk="1" fontAlgn="base" hangingPunct="1">
        <a:spcBef>
          <a:spcPct val="0"/>
        </a:spcBef>
        <a:spcAft>
          <a:spcPct val="0"/>
        </a:spcAft>
        <a:defRPr sz="4500" b="1">
          <a:solidFill>
            <a:srgbClr val="FFC800"/>
          </a:solidFill>
          <a:latin typeface="Corbel" pitchFamily="34" charset="0"/>
        </a:defRPr>
      </a:lvl4pPr>
      <a:lvl5pPr algn="l" rtl="0" eaLnBrk="1" fontAlgn="base" hangingPunct="1">
        <a:spcBef>
          <a:spcPct val="0"/>
        </a:spcBef>
        <a:spcAft>
          <a:spcPct val="0"/>
        </a:spcAft>
        <a:defRPr sz="4500" b="1">
          <a:solidFill>
            <a:srgbClr val="FFC800"/>
          </a:solidFill>
          <a:latin typeface="Corbel" pitchFamily="34" charset="0"/>
        </a:defRPr>
      </a:lvl5pPr>
      <a:lvl6pPr marL="457200" algn="l" rtl="0" eaLnBrk="1" fontAlgn="base" hangingPunct="1">
        <a:spcBef>
          <a:spcPct val="0"/>
        </a:spcBef>
        <a:spcAft>
          <a:spcPct val="0"/>
        </a:spcAft>
        <a:defRPr sz="4500" b="1">
          <a:solidFill>
            <a:srgbClr val="FFC800"/>
          </a:solidFill>
          <a:latin typeface="Corbel" pitchFamily="34" charset="0"/>
        </a:defRPr>
      </a:lvl6pPr>
      <a:lvl7pPr marL="914400" algn="l" rtl="0" eaLnBrk="1" fontAlgn="base" hangingPunct="1">
        <a:spcBef>
          <a:spcPct val="0"/>
        </a:spcBef>
        <a:spcAft>
          <a:spcPct val="0"/>
        </a:spcAft>
        <a:defRPr sz="4500" b="1">
          <a:solidFill>
            <a:srgbClr val="FFC800"/>
          </a:solidFill>
          <a:latin typeface="Corbel" pitchFamily="34" charset="0"/>
        </a:defRPr>
      </a:lvl7pPr>
      <a:lvl8pPr marL="1371600" algn="l" rtl="0" eaLnBrk="1" fontAlgn="base" hangingPunct="1">
        <a:spcBef>
          <a:spcPct val="0"/>
        </a:spcBef>
        <a:spcAft>
          <a:spcPct val="0"/>
        </a:spcAft>
        <a:defRPr sz="4500" b="1">
          <a:solidFill>
            <a:srgbClr val="FFC800"/>
          </a:solidFill>
          <a:latin typeface="Corbel" pitchFamily="34" charset="0"/>
        </a:defRPr>
      </a:lvl8pPr>
      <a:lvl9pPr marL="1828800" algn="l" rtl="0" eaLnBrk="1" fontAlgn="base" hangingPunct="1">
        <a:spcBef>
          <a:spcPct val="0"/>
        </a:spcBef>
        <a:spcAft>
          <a:spcPct val="0"/>
        </a:spcAft>
        <a:defRPr sz="4500" b="1">
          <a:solidFill>
            <a:srgbClr val="FFC800"/>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Politics of Electoral Systems</a:t>
            </a:r>
            <a:endParaRPr lang="en-US" dirty="0"/>
          </a:p>
        </p:txBody>
      </p:sp>
      <p:sp>
        <p:nvSpPr>
          <p:cNvPr id="3" name="Subtitle 2"/>
          <p:cNvSpPr>
            <a:spLocks noGrp="1"/>
          </p:cNvSpPr>
          <p:nvPr>
            <p:ph type="subTitle" idx="1"/>
          </p:nvPr>
        </p:nvSpPr>
        <p:spPr/>
        <p:txBody>
          <a:bodyPr/>
          <a:lstStyle/>
          <a:p>
            <a:r>
              <a:rPr lang="en-US" dirty="0" smtClean="0"/>
              <a:t>Alex Tabarrok</a:t>
            </a:r>
            <a:endParaRPr lang="en-US" dirty="0"/>
          </a:p>
        </p:txBody>
      </p:sp>
    </p:spTree>
    <p:extLst>
      <p:ext uri="{BB962C8B-B14F-4D97-AF65-F5344CB8AC3E}">
        <p14:creationId xmlns:p14="http://schemas.microsoft.com/office/powerpoint/2010/main" val="789280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At-large elections – No Accident</a:t>
            </a:r>
          </a:p>
        </p:txBody>
      </p:sp>
      <p:sp>
        <p:nvSpPr>
          <p:cNvPr id="3" name="Content Placeholder 2"/>
          <p:cNvSpPr>
            <a:spLocks noGrp="1"/>
          </p:cNvSpPr>
          <p:nvPr>
            <p:ph idx="1"/>
          </p:nvPr>
        </p:nvSpPr>
        <p:spPr/>
        <p:txBody>
          <a:bodyPr>
            <a:normAutofit fontScale="92500" lnSpcReduction="20000"/>
          </a:bodyPr>
          <a:lstStyle/>
          <a:p>
            <a:r>
              <a:rPr lang="en-US" dirty="0" smtClean="0"/>
              <a:t>The constitution </a:t>
            </a:r>
            <a:r>
              <a:rPr lang="en-US" dirty="0"/>
              <a:t>does not require that members of the house be elected from single member </a:t>
            </a:r>
            <a:r>
              <a:rPr lang="en-US" dirty="0" smtClean="0"/>
              <a:t>districts.</a:t>
            </a:r>
          </a:p>
          <a:p>
            <a:pPr lvl="1"/>
            <a:r>
              <a:rPr lang="en-US" dirty="0" smtClean="0"/>
              <a:t>As </a:t>
            </a:r>
            <a:r>
              <a:rPr lang="en-US" dirty="0"/>
              <a:t>late as the 88th Congress (early 1960's) 22 of 435 members of Congress were elected </a:t>
            </a:r>
            <a:r>
              <a:rPr lang="en-US" dirty="0" smtClean="0"/>
              <a:t>at-large.</a:t>
            </a:r>
          </a:p>
          <a:p>
            <a:r>
              <a:rPr lang="en-US" dirty="0" smtClean="0"/>
              <a:t>In 1967 </a:t>
            </a:r>
            <a:r>
              <a:rPr lang="en-US" dirty="0"/>
              <a:t>that Congress prohibited multi-member districts from states with more than one representative, largely because it was feared that southern states might respond to the Voting Rights Act of 1965 by switching to at-large voting in order to dilute minority votes (Mast, 1998).</a:t>
            </a:r>
          </a:p>
          <a:p>
            <a:r>
              <a:rPr lang="en-US" dirty="0" smtClean="0"/>
              <a:t>Many Federal court cases found that at-large elections violated the Voting Rights Act and they have become less common over time.</a:t>
            </a:r>
            <a:endParaRPr lang="en-US" dirty="0"/>
          </a:p>
          <a:p>
            <a:endParaRPr lang="en-US" dirty="0"/>
          </a:p>
        </p:txBody>
      </p:sp>
    </p:spTree>
    <p:extLst>
      <p:ext uri="{BB962C8B-B14F-4D97-AF65-F5344CB8AC3E}">
        <p14:creationId xmlns:p14="http://schemas.microsoft.com/office/powerpoint/2010/main" val="40388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left)">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Defense of At-large Elections</a:t>
            </a:r>
            <a:endParaRPr lang="en-US" dirty="0"/>
          </a:p>
        </p:txBody>
      </p:sp>
      <p:sp>
        <p:nvSpPr>
          <p:cNvPr id="3" name="Content Placeholder 2"/>
          <p:cNvSpPr>
            <a:spLocks noGrp="1"/>
          </p:cNvSpPr>
          <p:nvPr>
            <p:ph idx="1"/>
          </p:nvPr>
        </p:nvSpPr>
        <p:spPr>
          <a:xfrm>
            <a:off x="609600" y="1592132"/>
            <a:ext cx="10972800" cy="5163669"/>
          </a:xfrm>
        </p:spPr>
        <p:txBody>
          <a:bodyPr>
            <a:normAutofit fontScale="77500" lnSpcReduction="20000"/>
          </a:bodyPr>
          <a:lstStyle/>
          <a:p>
            <a:r>
              <a:rPr lang="en-US" dirty="0"/>
              <a:t>The evidence indicates that at-large elections have been successfully and </a:t>
            </a:r>
            <a:r>
              <a:rPr lang="en-US" dirty="0" smtClean="0"/>
              <a:t>purposively </a:t>
            </a:r>
            <a:r>
              <a:rPr lang="en-US" dirty="0"/>
              <a:t>used to dilute the political power of minorities.  Yet there is a defensible argument for at-large </a:t>
            </a:r>
            <a:r>
              <a:rPr lang="en-US" dirty="0" smtClean="0"/>
              <a:t>elections.</a:t>
            </a:r>
          </a:p>
          <a:p>
            <a:r>
              <a:rPr lang="en-US" dirty="0" smtClean="0"/>
              <a:t>Compare the incentives of the President, elected at-large, with the incentives of house members elected by district. House members represent only 1/435 of the country. Since </a:t>
            </a:r>
            <a:r>
              <a:rPr lang="en-US" dirty="0"/>
              <a:t>district residents pay only a fraction of a project's total cost, a project can be locally beneficial even if its total costs far exceed its total </a:t>
            </a:r>
            <a:r>
              <a:rPr lang="en-US" dirty="0" smtClean="0"/>
              <a:t>benefits.</a:t>
            </a:r>
          </a:p>
          <a:p>
            <a:r>
              <a:rPr lang="en-US" dirty="0" smtClean="0"/>
              <a:t>Voters </a:t>
            </a:r>
            <a:r>
              <a:rPr lang="en-US" dirty="0"/>
              <a:t>will gladly reelect a pork producing congressperson.  Residents of every other district won't be happy, but their preferences don't count since they don't have the right to vote in districts other than their own. </a:t>
            </a:r>
            <a:endParaRPr lang="en-US" dirty="0" smtClean="0"/>
          </a:p>
          <a:p>
            <a:r>
              <a:rPr lang="en-US" dirty="0" smtClean="0"/>
              <a:t>The President is </a:t>
            </a:r>
            <a:r>
              <a:rPr lang="en-US" dirty="0"/>
              <a:t>elected "at-large," i.e. by the nation as a whole.  Since every citizen has an equal Presidential vote, projects which cost more than they produce in benefits will tend to be vote </a:t>
            </a:r>
            <a:r>
              <a:rPr lang="en-US" dirty="0" smtClean="0"/>
              <a:t>losers.</a:t>
            </a:r>
          </a:p>
          <a:p>
            <a:r>
              <a:rPr lang="en-US" dirty="0" smtClean="0"/>
              <a:t>Presidents</a:t>
            </a:r>
            <a:r>
              <a:rPr lang="en-US" dirty="0"/>
              <a:t>, therefore, have fewer incentives to support pork barrel spending than do members of the house of representatives.  </a:t>
            </a:r>
          </a:p>
        </p:txBody>
      </p:sp>
    </p:spTree>
    <p:extLst>
      <p:ext uri="{BB962C8B-B14F-4D97-AF65-F5344CB8AC3E}">
        <p14:creationId xmlns:p14="http://schemas.microsoft.com/office/powerpoint/2010/main" val="201722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Defense of At-large Elections</a:t>
            </a:r>
          </a:p>
        </p:txBody>
      </p:sp>
      <p:sp>
        <p:nvSpPr>
          <p:cNvPr id="3" name="Content Placeholder 2"/>
          <p:cNvSpPr>
            <a:spLocks noGrp="1"/>
          </p:cNvSpPr>
          <p:nvPr>
            <p:ph idx="1"/>
          </p:nvPr>
        </p:nvSpPr>
        <p:spPr>
          <a:xfrm>
            <a:off x="609600" y="1702635"/>
            <a:ext cx="10972800" cy="4625975"/>
          </a:xfrm>
        </p:spPr>
        <p:txBody>
          <a:bodyPr/>
          <a:lstStyle/>
          <a:p>
            <a:r>
              <a:rPr lang="en-US" dirty="0" smtClean="0"/>
              <a:t>Since </a:t>
            </a:r>
            <a:r>
              <a:rPr lang="en-US" dirty="0"/>
              <a:t>they are elected from the town as a whole, at-large council members have a greater incentive to weigh all the costs as well as the benefits of </a:t>
            </a:r>
            <a:r>
              <a:rPr lang="en-US" dirty="0" smtClean="0"/>
              <a:t>spending.</a:t>
            </a:r>
          </a:p>
          <a:p>
            <a:r>
              <a:rPr lang="en-US" dirty="0" smtClean="0"/>
              <a:t>District </a:t>
            </a:r>
            <a:r>
              <a:rPr lang="en-US" dirty="0"/>
              <a:t>representatives will tend to support more pork barrel spending because they count the local benefits of spending but </a:t>
            </a:r>
            <a:r>
              <a:rPr lang="en-US" dirty="0" smtClean="0"/>
              <a:t>underweight </a:t>
            </a:r>
            <a:r>
              <a:rPr lang="en-US" dirty="0"/>
              <a:t>costs which are spread across all </a:t>
            </a:r>
            <a:r>
              <a:rPr lang="en-US" dirty="0" smtClean="0"/>
              <a:t>districts.</a:t>
            </a:r>
          </a:p>
          <a:p>
            <a:r>
              <a:rPr lang="en-US" dirty="0" smtClean="0"/>
              <a:t>Southwick </a:t>
            </a:r>
            <a:r>
              <a:rPr lang="en-US" dirty="0"/>
              <a:t>(1997) tests this proposition with data on spending for a large sample of cities. He finds, consistent with the theory, that spending and taxes are lower the greater the proportion of at-large council members in a city.</a:t>
            </a:r>
          </a:p>
        </p:txBody>
      </p:sp>
    </p:spTree>
    <p:extLst>
      <p:ext uri="{BB962C8B-B14F-4D97-AF65-F5344CB8AC3E}">
        <p14:creationId xmlns:p14="http://schemas.microsoft.com/office/powerpoint/2010/main" val="35895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Defense of At-large Elections</a:t>
            </a:r>
          </a:p>
        </p:txBody>
      </p:sp>
      <p:sp>
        <p:nvSpPr>
          <p:cNvPr id="3" name="Content Placeholder 2"/>
          <p:cNvSpPr>
            <a:spLocks noGrp="1"/>
          </p:cNvSpPr>
          <p:nvPr>
            <p:ph idx="1"/>
          </p:nvPr>
        </p:nvSpPr>
        <p:spPr/>
        <p:txBody>
          <a:bodyPr>
            <a:normAutofit fontScale="92500" lnSpcReduction="20000"/>
          </a:bodyPr>
          <a:lstStyle/>
          <a:p>
            <a:r>
              <a:rPr lang="en-US" dirty="0" smtClean="0"/>
              <a:t>How </a:t>
            </a:r>
            <a:r>
              <a:rPr lang="en-US" dirty="0"/>
              <a:t>can we tell when at-large elections are being used to dilute minority votes and when they are being used to increase economic </a:t>
            </a:r>
            <a:r>
              <a:rPr lang="en-US" dirty="0" smtClean="0"/>
              <a:t>efficiency?</a:t>
            </a:r>
          </a:p>
          <a:p>
            <a:r>
              <a:rPr lang="en-US" dirty="0" smtClean="0"/>
              <a:t>We probably can’t. </a:t>
            </a:r>
          </a:p>
          <a:p>
            <a:r>
              <a:rPr lang="en-US" dirty="0"/>
              <a:t>N</a:t>
            </a:r>
            <a:r>
              <a:rPr lang="en-US" dirty="0" smtClean="0"/>
              <a:t>otice </a:t>
            </a:r>
            <a:r>
              <a:rPr lang="en-US" dirty="0"/>
              <a:t>that "minority rights" and "special interest" are just two ways of naming the same thing. We cannot protect one without unwittingly protecting the </a:t>
            </a:r>
            <a:r>
              <a:rPr lang="en-US" dirty="0" smtClean="0"/>
              <a:t>other.</a:t>
            </a:r>
          </a:p>
          <a:p>
            <a:r>
              <a:rPr lang="en-US" dirty="0"/>
              <a:t>A</a:t>
            </a:r>
            <a:r>
              <a:rPr lang="en-US" dirty="0" smtClean="0"/>
              <a:t>t-large </a:t>
            </a:r>
            <a:r>
              <a:rPr lang="en-US" dirty="0"/>
              <a:t>voting increases the incentive to serve the general interest but it also increases the incentive to serve the majority - we cannot increase the incentive to serve one without increasing the incentive to serve the other - but the majority and the general interest are not at all the same thing.</a:t>
            </a:r>
          </a:p>
        </p:txBody>
      </p:sp>
    </p:spTree>
    <p:extLst>
      <p:ext uri="{BB962C8B-B14F-4D97-AF65-F5344CB8AC3E}">
        <p14:creationId xmlns:p14="http://schemas.microsoft.com/office/powerpoint/2010/main" val="170954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Defense of At-large Elections</a:t>
            </a:r>
          </a:p>
        </p:txBody>
      </p:sp>
      <p:sp>
        <p:nvSpPr>
          <p:cNvPr id="3" name="Content Placeholder 2"/>
          <p:cNvSpPr>
            <a:spLocks noGrp="1"/>
          </p:cNvSpPr>
          <p:nvPr>
            <p:ph idx="1"/>
          </p:nvPr>
        </p:nvSpPr>
        <p:spPr>
          <a:xfrm>
            <a:off x="609600" y="1670551"/>
            <a:ext cx="10972800" cy="4625975"/>
          </a:xfrm>
        </p:spPr>
        <p:txBody>
          <a:bodyPr/>
          <a:lstStyle/>
          <a:p>
            <a:r>
              <a:rPr lang="en-US" dirty="0" smtClean="0"/>
              <a:t>If </a:t>
            </a:r>
            <a:r>
              <a:rPr lang="en-US" dirty="0"/>
              <a:t>a city were perfectly homogeneous, everyone would prefer at-large elections to district elections because, even in a homogeneous city, district elections will result in higher than optimal spending and </a:t>
            </a:r>
            <a:r>
              <a:rPr lang="en-US" dirty="0" smtClean="0"/>
              <a:t>taxation.</a:t>
            </a:r>
          </a:p>
          <a:p>
            <a:r>
              <a:rPr lang="en-US" dirty="0" smtClean="0"/>
              <a:t>Once </a:t>
            </a:r>
            <a:r>
              <a:rPr lang="en-US" dirty="0"/>
              <a:t>we introduce permanent majorities and minorities, however, the situation becomes opaque and complex. </a:t>
            </a:r>
            <a:endParaRPr lang="en-US" dirty="0" smtClean="0"/>
          </a:p>
          <a:p>
            <a:r>
              <a:rPr lang="en-US" dirty="0" smtClean="0"/>
              <a:t>The </a:t>
            </a:r>
            <a:r>
              <a:rPr lang="en-US" dirty="0"/>
              <a:t>theorist can help us to understand the trade-offs among the various systems but must be silent on how to weigh those trade-offs - that decision is forever political.</a:t>
            </a:r>
          </a:p>
        </p:txBody>
      </p:sp>
    </p:spTree>
    <p:extLst>
      <p:ext uri="{BB962C8B-B14F-4D97-AF65-F5344CB8AC3E}">
        <p14:creationId xmlns:p14="http://schemas.microsoft.com/office/powerpoint/2010/main" val="110605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Geography and Elections</a:t>
            </a:r>
            <a:endParaRPr lang="en-US" dirty="0"/>
          </a:p>
        </p:txBody>
      </p:sp>
      <p:sp>
        <p:nvSpPr>
          <p:cNvPr id="3" name="Content Placeholder 2"/>
          <p:cNvSpPr>
            <a:spLocks noGrp="1"/>
          </p:cNvSpPr>
          <p:nvPr>
            <p:ph idx="1"/>
          </p:nvPr>
        </p:nvSpPr>
        <p:spPr>
          <a:xfrm>
            <a:off x="609600" y="1774825"/>
            <a:ext cx="6593305" cy="4617953"/>
          </a:xfrm>
        </p:spPr>
        <p:txBody>
          <a:bodyPr>
            <a:normAutofit fontScale="85000" lnSpcReduction="10000"/>
          </a:bodyPr>
          <a:lstStyle/>
          <a:p>
            <a:r>
              <a:rPr lang="en-US" dirty="0" smtClean="0"/>
              <a:t>Many votes are taken by first aggregating individual votes into geographic units and then taking the vote of those units.</a:t>
            </a:r>
          </a:p>
          <a:p>
            <a:pPr lvl="1"/>
            <a:r>
              <a:rPr lang="en-US" dirty="0" smtClean="0"/>
              <a:t>E.g. In Britain, Canada and other “Westminster” systems the ruling party is the party that wins the most district seats.</a:t>
            </a:r>
          </a:p>
          <a:p>
            <a:pPr lvl="1"/>
            <a:r>
              <a:rPr lang="en-US" dirty="0" smtClean="0"/>
              <a:t>The party that wins the most seats is not necessarily the party that wins the most votes.</a:t>
            </a:r>
          </a:p>
          <a:p>
            <a:pPr lvl="1"/>
            <a:r>
              <a:rPr lang="en-US" dirty="0" smtClean="0"/>
              <a:t>E.g. In 2012 House </a:t>
            </a:r>
            <a:r>
              <a:rPr lang="en-US" dirty="0"/>
              <a:t>Democrats </a:t>
            </a:r>
            <a:r>
              <a:rPr lang="en-US" dirty="0" smtClean="0"/>
              <a:t>in the U.S. received </a:t>
            </a:r>
            <a:r>
              <a:rPr lang="en-US" dirty="0"/>
              <a:t>50.59% of the two-party </a:t>
            </a:r>
            <a:r>
              <a:rPr lang="en-US" dirty="0" smtClean="0"/>
              <a:t>vote but only 46.21</a:t>
            </a:r>
            <a:r>
              <a:rPr lang="en-US" dirty="0"/>
              <a:t>% of the total seats in the House. </a:t>
            </a:r>
            <a:endParaRPr lang="en-US" dirty="0" smtClean="0"/>
          </a:p>
        </p:txBody>
      </p:sp>
      <p:graphicFrame>
        <p:nvGraphicFramePr>
          <p:cNvPr id="4" name="Chart 3"/>
          <p:cNvGraphicFramePr>
            <a:graphicFrameLocks/>
          </p:cNvGraphicFramePr>
          <p:nvPr>
            <p:extLst>
              <p:ext uri="{D42A27DB-BD31-4B8C-83A1-F6EECF244321}">
                <p14:modId xmlns:p14="http://schemas.microsoft.com/office/powerpoint/2010/main" val="2678242243"/>
              </p:ext>
            </p:extLst>
          </p:nvPr>
        </p:nvGraphicFramePr>
        <p:xfrm>
          <a:off x="7275095" y="2177715"/>
          <a:ext cx="4572000" cy="37739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5931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Electoral College</a:t>
            </a:r>
            <a:endParaRPr lang="en-US" dirty="0"/>
          </a:p>
        </p:txBody>
      </p:sp>
      <p:pic>
        <p:nvPicPr>
          <p:cNvPr id="1026" name="Picture 2" descr="Al Gore, Vice President of the United States, official portrait 199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83799" y="2069431"/>
            <a:ext cx="2698281" cy="33728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upload.wikimedia.org/wikipedia/commons/d/d4/George-W-Bush.jpe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57397" y="2069431"/>
            <a:ext cx="2552940" cy="337839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83799" y="5508915"/>
            <a:ext cx="2698281" cy="1200329"/>
          </a:xfrm>
          <a:prstGeom prst="rect">
            <a:avLst/>
          </a:prstGeom>
          <a:noFill/>
        </p:spPr>
        <p:txBody>
          <a:bodyPr wrap="square" rtlCol="0">
            <a:spAutoFit/>
          </a:bodyPr>
          <a:lstStyle/>
          <a:p>
            <a:r>
              <a:rPr lang="en-US" dirty="0" smtClean="0"/>
              <a:t>Al Gore</a:t>
            </a:r>
          </a:p>
          <a:p>
            <a:r>
              <a:rPr lang="en-US" dirty="0" smtClean="0"/>
              <a:t>266 electoral college votes</a:t>
            </a:r>
          </a:p>
          <a:p>
            <a:r>
              <a:rPr lang="en-US" dirty="0" smtClean="0">
                <a:solidFill>
                  <a:srgbClr val="C00000"/>
                </a:solidFill>
              </a:rPr>
              <a:t>50,999,897 total votes</a:t>
            </a:r>
          </a:p>
          <a:p>
            <a:endParaRPr lang="en-US" dirty="0"/>
          </a:p>
        </p:txBody>
      </p:sp>
      <p:sp>
        <p:nvSpPr>
          <p:cNvPr id="7" name="TextBox 6"/>
          <p:cNvSpPr txBox="1"/>
          <p:nvPr/>
        </p:nvSpPr>
        <p:spPr>
          <a:xfrm>
            <a:off x="5957397" y="5508915"/>
            <a:ext cx="2698281" cy="1200329"/>
          </a:xfrm>
          <a:prstGeom prst="rect">
            <a:avLst/>
          </a:prstGeom>
          <a:noFill/>
        </p:spPr>
        <p:txBody>
          <a:bodyPr wrap="square" rtlCol="0">
            <a:spAutoFit/>
          </a:bodyPr>
          <a:lstStyle/>
          <a:p>
            <a:r>
              <a:rPr lang="en-US" dirty="0" smtClean="0"/>
              <a:t>George W. Bush</a:t>
            </a:r>
          </a:p>
          <a:p>
            <a:r>
              <a:rPr lang="en-US" dirty="0" smtClean="0">
                <a:solidFill>
                  <a:srgbClr val="C00000"/>
                </a:solidFill>
              </a:rPr>
              <a:t>271 electoral college votes</a:t>
            </a:r>
          </a:p>
          <a:p>
            <a:r>
              <a:rPr lang="en-US" dirty="0"/>
              <a:t>50,456,002</a:t>
            </a:r>
            <a:r>
              <a:rPr lang="en-US" dirty="0" smtClean="0"/>
              <a:t> total votes</a:t>
            </a:r>
          </a:p>
          <a:p>
            <a:endParaRPr lang="en-US" dirty="0"/>
          </a:p>
        </p:txBody>
      </p:sp>
      <p:pic>
        <p:nvPicPr>
          <p:cNvPr id="1030" name="Picture 6" descr="http://www.clipartbest.com/cliparts/LTK/deM/LTKdeMjGc.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09522" y="2937361"/>
            <a:ext cx="1636992" cy="1636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18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wipe(left)">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At-large versus District voting</a:t>
            </a:r>
            <a:endParaRPr lang="en-US" dirty="0"/>
          </a:p>
        </p:txBody>
      </p:sp>
      <p:sp>
        <p:nvSpPr>
          <p:cNvPr id="3" name="Content Placeholder 2"/>
          <p:cNvSpPr>
            <a:spLocks noGrp="1"/>
          </p:cNvSpPr>
          <p:nvPr>
            <p:ph idx="1"/>
          </p:nvPr>
        </p:nvSpPr>
        <p:spPr/>
        <p:txBody>
          <a:bodyPr/>
          <a:lstStyle/>
          <a:p>
            <a:r>
              <a:rPr lang="en-US" dirty="0" smtClean="0"/>
              <a:t>In </a:t>
            </a:r>
            <a:r>
              <a:rPr lang="en-US" dirty="0"/>
              <a:t>a district system a geographic area, say a town, is split into </a:t>
            </a:r>
            <a:r>
              <a:rPr lang="en-US" dirty="0" smtClean="0"/>
              <a:t>N </a:t>
            </a:r>
            <a:r>
              <a:rPr lang="en-US" dirty="0"/>
              <a:t>districts and each district elects one person to the </a:t>
            </a:r>
            <a:r>
              <a:rPr lang="en-US" dirty="0" smtClean="0"/>
              <a:t>town council.</a:t>
            </a:r>
          </a:p>
          <a:p>
            <a:r>
              <a:rPr lang="en-US" dirty="0" smtClean="0"/>
              <a:t>In </a:t>
            </a:r>
            <a:r>
              <a:rPr lang="en-US" dirty="0"/>
              <a:t>an at-large system each voter has </a:t>
            </a:r>
            <a:r>
              <a:rPr lang="en-US" dirty="0" smtClean="0"/>
              <a:t>N </a:t>
            </a:r>
            <a:r>
              <a:rPr lang="en-US" dirty="0"/>
              <a:t>votes which he can give to any </a:t>
            </a:r>
            <a:r>
              <a:rPr lang="en-US" dirty="0" smtClean="0"/>
              <a:t>N candidates.</a:t>
            </a:r>
          </a:p>
          <a:p>
            <a:r>
              <a:rPr lang="en-US" dirty="0"/>
              <a:t>I</a:t>
            </a:r>
            <a:r>
              <a:rPr lang="en-US" dirty="0" smtClean="0"/>
              <a:t>n </a:t>
            </a:r>
            <a:r>
              <a:rPr lang="en-US" dirty="0"/>
              <a:t>general terms both systems are equally democratic and fair. When we introduce into the town a geographically distinct permanent minority, however, the systems have very different political consequences. </a:t>
            </a:r>
          </a:p>
        </p:txBody>
      </p:sp>
    </p:spTree>
    <p:extLst>
      <p:ext uri="{BB962C8B-B14F-4D97-AF65-F5344CB8AC3E}">
        <p14:creationId xmlns:p14="http://schemas.microsoft.com/office/powerpoint/2010/main" val="1605039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At-large versus District voting</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77539627"/>
              </p:ext>
            </p:extLst>
          </p:nvPr>
        </p:nvGraphicFramePr>
        <p:xfrm>
          <a:off x="7971182" y="1904034"/>
          <a:ext cx="3846443" cy="4625975"/>
        </p:xfrm>
        <a:graphic>
          <a:graphicData uri="http://schemas.openxmlformats.org/drawingml/2006/chart">
            <c:chart xmlns:c="http://schemas.openxmlformats.org/drawingml/2006/chart" xmlns:r="http://schemas.openxmlformats.org/officeDocument/2006/relationships" r:id="rId3"/>
          </a:graphicData>
        </a:graphic>
      </p:graphicFrame>
      <p:sp>
        <p:nvSpPr>
          <p:cNvPr id="8" name="Content Placeholder 2"/>
          <p:cNvSpPr txBox="1">
            <a:spLocks/>
          </p:cNvSpPr>
          <p:nvPr/>
        </p:nvSpPr>
        <p:spPr bwMode="auto">
          <a:xfrm>
            <a:off x="540026" y="1844399"/>
            <a:ext cx="69342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r>
              <a:rPr lang="en-US" sz="2400" dirty="0" smtClean="0"/>
              <a:t>Under </a:t>
            </a:r>
            <a:r>
              <a:rPr lang="en-US" sz="2400" dirty="0"/>
              <a:t>district voting the minority will be able to elect one council member of their choosing. The town council will thus have close to proportional representation, 1 minority-elected member and 3 majority-elected members.  </a:t>
            </a:r>
            <a:endParaRPr lang="en-US" sz="2400" dirty="0" smtClean="0"/>
          </a:p>
          <a:p>
            <a:r>
              <a:rPr lang="en-US" sz="2400" dirty="0" smtClean="0"/>
              <a:t>Under at-large voting the </a:t>
            </a:r>
            <a:r>
              <a:rPr lang="en-US" sz="2400" dirty="0"/>
              <a:t>minority group is unlikely to have any candidates </a:t>
            </a:r>
            <a:r>
              <a:rPr lang="en-US" sz="2400" dirty="0" smtClean="0"/>
              <a:t>elected.</a:t>
            </a:r>
          </a:p>
          <a:p>
            <a:r>
              <a:rPr lang="en-US" sz="2400" dirty="0" smtClean="0"/>
              <a:t>E.g. each voter gets 4 votes. If 4 </a:t>
            </a:r>
            <a:r>
              <a:rPr lang="en-US" sz="2400" dirty="0"/>
              <a:t>majority and 1</a:t>
            </a:r>
            <a:r>
              <a:rPr lang="en-US" sz="2400" dirty="0" smtClean="0"/>
              <a:t> </a:t>
            </a:r>
            <a:r>
              <a:rPr lang="en-US" sz="2400" dirty="0"/>
              <a:t>minority candidate run in the </a:t>
            </a:r>
            <a:r>
              <a:rPr lang="en-US" sz="2400" dirty="0" smtClean="0"/>
              <a:t>election each </a:t>
            </a:r>
            <a:r>
              <a:rPr lang="en-US" sz="2400" dirty="0"/>
              <a:t>of the </a:t>
            </a:r>
            <a:r>
              <a:rPr lang="en-US" sz="2400" dirty="0"/>
              <a:t>4</a:t>
            </a:r>
            <a:r>
              <a:rPr lang="en-US" sz="2400" dirty="0" smtClean="0"/>
              <a:t> </a:t>
            </a:r>
            <a:r>
              <a:rPr lang="en-US" sz="2400" dirty="0"/>
              <a:t>majority candidates will out-poll the minority candidate by at least 3:1.  </a:t>
            </a:r>
          </a:p>
        </p:txBody>
      </p:sp>
    </p:spTree>
    <p:extLst>
      <p:ext uri="{BB962C8B-B14F-4D97-AF65-F5344CB8AC3E}">
        <p14:creationId xmlns:p14="http://schemas.microsoft.com/office/powerpoint/2010/main" val="164267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At-large versus District </a:t>
            </a:r>
            <a:r>
              <a:rPr lang="en-US" dirty="0" smtClean="0"/>
              <a:t>voting</a:t>
            </a:r>
            <a:endParaRPr lang="en-US" dirty="0"/>
          </a:p>
        </p:txBody>
      </p:sp>
      <p:pic>
        <p:nvPicPr>
          <p:cNvPr id="4" name="Picture 3"/>
          <p:cNvPicPr>
            <a:picLocks noChangeAspect="1"/>
          </p:cNvPicPr>
          <p:nvPr/>
        </p:nvPicPr>
        <p:blipFill rotWithShape="1">
          <a:blip r:embed="rId2"/>
          <a:srcRect l="11503" r="15277" b="14364"/>
          <a:stretch/>
        </p:blipFill>
        <p:spPr>
          <a:xfrm>
            <a:off x="7159189" y="1659835"/>
            <a:ext cx="4873785" cy="5077669"/>
          </a:xfrm>
          <a:prstGeom prst="rect">
            <a:avLst/>
          </a:prstGeom>
        </p:spPr>
      </p:pic>
      <p:sp>
        <p:nvSpPr>
          <p:cNvPr id="5" name="Content Placeholder 4"/>
          <p:cNvSpPr>
            <a:spLocks noGrp="1"/>
          </p:cNvSpPr>
          <p:nvPr>
            <p:ph idx="1"/>
          </p:nvPr>
        </p:nvSpPr>
        <p:spPr>
          <a:xfrm>
            <a:off x="102703" y="1659835"/>
            <a:ext cx="7292009" cy="5077669"/>
          </a:xfrm>
        </p:spPr>
        <p:txBody>
          <a:bodyPr>
            <a:noAutofit/>
          </a:bodyPr>
          <a:lstStyle/>
          <a:p>
            <a:r>
              <a:rPr lang="en-US" sz="2200" dirty="0" err="1"/>
              <a:t>Engstrom</a:t>
            </a:r>
            <a:r>
              <a:rPr lang="en-US" sz="2200" dirty="0"/>
              <a:t> and McDonald (1981) use data on 239 US cities in 1976 to examine the relationship between the </a:t>
            </a:r>
            <a:r>
              <a:rPr lang="en-US" sz="2200" dirty="0" smtClean="0"/>
              <a:t>Black Pop % and the Black Seat %.</a:t>
            </a:r>
          </a:p>
          <a:p>
            <a:r>
              <a:rPr lang="en-US" sz="2200" dirty="0" smtClean="0"/>
              <a:t>As the Black Pop % increases </a:t>
            </a:r>
            <a:r>
              <a:rPr lang="en-US" sz="2200" dirty="0"/>
              <a:t>so does </a:t>
            </a:r>
            <a:r>
              <a:rPr lang="en-US" sz="2200" dirty="0" smtClean="0"/>
              <a:t>Black Seat % </a:t>
            </a:r>
            <a:r>
              <a:rPr lang="en-US" sz="2200" dirty="0"/>
              <a:t>but the extent of the increase varies </a:t>
            </a:r>
            <a:r>
              <a:rPr lang="en-US" sz="2200" dirty="0" smtClean="0"/>
              <a:t>with the </a:t>
            </a:r>
            <a:r>
              <a:rPr lang="en-US" sz="2200" dirty="0"/>
              <a:t>electoral </a:t>
            </a:r>
            <a:r>
              <a:rPr lang="en-US" sz="2200" dirty="0" smtClean="0"/>
              <a:t>system.</a:t>
            </a:r>
          </a:p>
          <a:p>
            <a:r>
              <a:rPr lang="en-US" sz="2200" dirty="0" smtClean="0"/>
              <a:t>In </a:t>
            </a:r>
            <a:r>
              <a:rPr lang="en-US" sz="2200" dirty="0"/>
              <a:t>district systems blacks are </a:t>
            </a:r>
            <a:r>
              <a:rPr lang="en-US" sz="2200" dirty="0" smtClean="0"/>
              <a:t>represented nearly proportionally </a:t>
            </a:r>
            <a:r>
              <a:rPr lang="en-US" sz="2200" dirty="0"/>
              <a:t>to their population </a:t>
            </a:r>
            <a:r>
              <a:rPr lang="en-US" sz="2200" dirty="0" smtClean="0"/>
              <a:t>percentage.</a:t>
            </a:r>
          </a:p>
          <a:p>
            <a:r>
              <a:rPr lang="en-US" sz="2200" dirty="0"/>
              <a:t>I</a:t>
            </a:r>
            <a:r>
              <a:rPr lang="en-US" sz="2200" dirty="0" smtClean="0"/>
              <a:t>n </a:t>
            </a:r>
            <a:r>
              <a:rPr lang="en-US" sz="2200" dirty="0"/>
              <a:t>at-large systems blacks are consistently under-represented, a 40% black population translates into only an approximately 20% black representation on the city </a:t>
            </a:r>
            <a:r>
              <a:rPr lang="en-US" sz="2200" dirty="0" smtClean="0"/>
              <a:t>council.</a:t>
            </a:r>
          </a:p>
          <a:p>
            <a:r>
              <a:rPr lang="en-US" sz="2200" dirty="0" smtClean="0"/>
              <a:t>Note that district systems are better at representing minorities only if the minority is concentrated geographically.</a:t>
            </a:r>
            <a:endParaRPr lang="en-US" sz="2200" dirty="0"/>
          </a:p>
        </p:txBody>
      </p:sp>
    </p:spTree>
    <p:extLst>
      <p:ext uri="{BB962C8B-B14F-4D97-AF65-F5344CB8AC3E}">
        <p14:creationId xmlns:p14="http://schemas.microsoft.com/office/powerpoint/2010/main" val="395049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wipe(left)">
                                      <p:cBhvr>
                                        <p:cTn id="26"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At-large versus District voting</a:t>
            </a:r>
          </a:p>
        </p:txBody>
      </p:sp>
      <p:sp>
        <p:nvSpPr>
          <p:cNvPr id="3" name="Content Placeholder 2"/>
          <p:cNvSpPr>
            <a:spLocks noGrp="1"/>
          </p:cNvSpPr>
          <p:nvPr>
            <p:ph idx="1"/>
          </p:nvPr>
        </p:nvSpPr>
        <p:spPr>
          <a:xfrm>
            <a:off x="609600" y="1774826"/>
            <a:ext cx="10972800" cy="2500396"/>
          </a:xfrm>
        </p:spPr>
        <p:txBody>
          <a:bodyPr/>
          <a:lstStyle/>
          <a:p>
            <a:r>
              <a:rPr lang="en-US" dirty="0" smtClean="0"/>
              <a:t>Maybe at-large voting is correlated with other factors such as age or education that reduce black representation on city councils.</a:t>
            </a:r>
          </a:p>
          <a:p>
            <a:r>
              <a:rPr lang="en-US" dirty="0" smtClean="0"/>
              <a:t>To test, </a:t>
            </a:r>
            <a:r>
              <a:rPr lang="en-US" dirty="0" err="1" smtClean="0"/>
              <a:t>Karnig</a:t>
            </a:r>
            <a:r>
              <a:rPr lang="en-US" dirty="0" smtClean="0"/>
              <a:t> and Welch (1982) look at districts that have mixed systems.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90462076"/>
              </p:ext>
            </p:extLst>
          </p:nvPr>
        </p:nvGraphicFramePr>
        <p:xfrm>
          <a:off x="3456203" y="4437698"/>
          <a:ext cx="4504489" cy="2232660"/>
        </p:xfrm>
        <a:graphic>
          <a:graphicData uri="http://schemas.openxmlformats.org/drawingml/2006/table">
            <a:tbl>
              <a:tblPr firstRow="1">
                <a:tableStyleId>{21E4AEA4-8DFA-4A89-87EB-49C32662AFE0}</a:tableStyleId>
              </a:tblPr>
              <a:tblGrid>
                <a:gridCol w="1517348">
                  <a:extLst>
                    <a:ext uri="{9D8B030D-6E8A-4147-A177-3AD203B41FA5}">
                      <a16:colId xmlns:a16="http://schemas.microsoft.com/office/drawing/2014/main" val="20000"/>
                    </a:ext>
                  </a:extLst>
                </a:gridCol>
                <a:gridCol w="1322815">
                  <a:extLst>
                    <a:ext uri="{9D8B030D-6E8A-4147-A177-3AD203B41FA5}">
                      <a16:colId xmlns:a16="http://schemas.microsoft.com/office/drawing/2014/main" val="20001"/>
                    </a:ext>
                  </a:extLst>
                </a:gridCol>
                <a:gridCol w="1664326">
                  <a:extLst>
                    <a:ext uri="{9D8B030D-6E8A-4147-A177-3AD203B41FA5}">
                      <a16:colId xmlns:a16="http://schemas.microsoft.com/office/drawing/2014/main" val="20002"/>
                    </a:ext>
                  </a:extLst>
                </a:gridCol>
              </a:tblGrid>
              <a:tr h="0">
                <a:tc gridSpan="3">
                  <a:txBody>
                    <a:bodyPr/>
                    <a:lstStyle/>
                    <a:p>
                      <a:pPr algn="ctr" fontAlgn="b"/>
                      <a:r>
                        <a:rPr lang="en-US" sz="1800" u="none" strike="noStrike" dirty="0" smtClean="0">
                          <a:effectLst/>
                        </a:rPr>
                        <a:t>Representation </a:t>
                      </a:r>
                      <a:r>
                        <a:rPr lang="en-US" sz="1800" u="none" strike="noStrike" dirty="0">
                          <a:effectLst/>
                        </a:rPr>
                        <a:t>of Blacks in Cities using both District and At-large Electoral Systems</a:t>
                      </a:r>
                      <a:endParaRPr lang="en-US" sz="1800" b="0"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31520">
                <a:tc>
                  <a:txBody>
                    <a:bodyPr/>
                    <a:lstStyle/>
                    <a:p>
                      <a:pPr algn="l" fontAlgn="b"/>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Rep. Ratio</a:t>
                      </a:r>
                      <a:endParaRPr lang="en-US" sz="18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800" u="none" strike="noStrike" dirty="0" smtClean="0">
                          <a:effectLst/>
                        </a:rPr>
                        <a:t>Seats </a:t>
                      </a:r>
                      <a:r>
                        <a:rPr lang="en-US" sz="1800" u="none" strike="noStrike" dirty="0">
                          <a:effectLst/>
                        </a:rPr>
                        <a:t>with no black council </a:t>
                      </a:r>
                      <a:r>
                        <a:rPr lang="en-US" sz="1800" u="none" strike="noStrike" dirty="0" smtClean="0">
                          <a:effectLst/>
                        </a:rPr>
                        <a:t>members %)</a:t>
                      </a:r>
                      <a:endParaRPr lang="en-US" sz="18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0001"/>
                  </a:ext>
                </a:extLst>
              </a:tr>
              <a:tr h="182880">
                <a:tc>
                  <a:txBody>
                    <a:bodyPr/>
                    <a:lstStyle/>
                    <a:p>
                      <a:pPr algn="l" fontAlgn="b"/>
                      <a:r>
                        <a:rPr lang="en-US" sz="1800" u="none" strike="noStrike">
                          <a:effectLst/>
                        </a:rPr>
                        <a:t>District seats</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0.952</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smtClean="0">
                          <a:effectLst/>
                        </a:rPr>
                        <a:t>14%</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2"/>
                  </a:ext>
                </a:extLst>
              </a:tr>
              <a:tr h="182880">
                <a:tc>
                  <a:txBody>
                    <a:bodyPr/>
                    <a:lstStyle/>
                    <a:p>
                      <a:pPr algn="l" fontAlgn="b"/>
                      <a:r>
                        <a:rPr lang="en-US" sz="1800" u="none" strike="noStrike">
                          <a:effectLst/>
                        </a:rPr>
                        <a:t>At-large seats</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0.499</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smtClean="0">
                          <a:effectLst/>
                        </a:rPr>
                        <a:t>72%</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3"/>
                  </a:ext>
                </a:extLst>
              </a:tr>
              <a:tr h="182880">
                <a:tc gridSpan="3">
                  <a:txBody>
                    <a:bodyPr/>
                    <a:lstStyle/>
                    <a:p>
                      <a:pPr algn="l" fontAlgn="b"/>
                      <a:r>
                        <a:rPr lang="en-US" sz="1800" u="none" strike="noStrike" dirty="0">
                          <a:effectLst/>
                        </a:rPr>
                        <a:t>Source: </a:t>
                      </a:r>
                      <a:r>
                        <a:rPr lang="en-US" sz="1800" u="none" strike="noStrike" dirty="0" err="1">
                          <a:effectLst/>
                        </a:rPr>
                        <a:t>Karnig</a:t>
                      </a:r>
                      <a:r>
                        <a:rPr lang="en-US" sz="1800" u="none" strike="noStrike" dirty="0">
                          <a:effectLst/>
                        </a:rPr>
                        <a:t> and Welch (1982, p.105)</a:t>
                      </a:r>
                      <a:endParaRPr lang="en-US" sz="1800" b="0"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5" name="TextBox 4"/>
          <p:cNvSpPr txBox="1"/>
          <p:nvPr/>
        </p:nvSpPr>
        <p:spPr>
          <a:xfrm>
            <a:off x="8156712" y="5118652"/>
            <a:ext cx="3713922" cy="830997"/>
          </a:xfrm>
          <a:prstGeom prst="rect">
            <a:avLst/>
          </a:prstGeom>
          <a:noFill/>
        </p:spPr>
        <p:txBody>
          <a:bodyPr wrap="square" rtlCol="0">
            <a:spAutoFit/>
          </a:bodyPr>
          <a:lstStyle/>
          <a:p>
            <a:r>
              <a:rPr lang="en-US" sz="1600" dirty="0" smtClean="0"/>
              <a:t>Rep. Ratio is  the percentage of blacks on the city council divided by the percentage of blacks in the population.</a:t>
            </a:r>
            <a:endParaRPr lang="en-US" sz="1600" dirty="0"/>
          </a:p>
        </p:txBody>
      </p:sp>
    </p:spTree>
    <p:extLst>
      <p:ext uri="{BB962C8B-B14F-4D97-AF65-F5344CB8AC3E}">
        <p14:creationId xmlns:p14="http://schemas.microsoft.com/office/powerpoint/2010/main" val="307043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At-large versus District voting</a:t>
            </a:r>
          </a:p>
        </p:txBody>
      </p:sp>
      <p:sp>
        <p:nvSpPr>
          <p:cNvPr id="3" name="Content Placeholder 2"/>
          <p:cNvSpPr>
            <a:spLocks noGrp="1"/>
          </p:cNvSpPr>
          <p:nvPr>
            <p:ph idx="1"/>
          </p:nvPr>
        </p:nvSpPr>
        <p:spPr>
          <a:xfrm>
            <a:off x="609600" y="1635677"/>
            <a:ext cx="11257722" cy="859045"/>
          </a:xfrm>
        </p:spPr>
        <p:txBody>
          <a:bodyPr/>
          <a:lstStyle/>
          <a:p>
            <a:r>
              <a:rPr lang="en-US" sz="2200" dirty="0" err="1"/>
              <a:t>Heilig</a:t>
            </a:r>
            <a:r>
              <a:rPr lang="en-US" sz="2200" dirty="0"/>
              <a:t> and </a:t>
            </a:r>
            <a:r>
              <a:rPr lang="en-US" sz="2200" dirty="0" err="1"/>
              <a:t>Mundt</a:t>
            </a:r>
            <a:r>
              <a:rPr lang="en-US" sz="2200" dirty="0"/>
              <a:t> (1983) further support the electoral impact theory by comparing representation ratios before and after a city switched from at-large to district or at-large to mixed systems</a:t>
            </a:r>
            <a:r>
              <a:rPr lang="en-US" sz="2200" dirty="0" smtClean="0"/>
              <a:t>.</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smtClean="0"/>
          </a:p>
        </p:txBody>
      </p:sp>
      <p:graphicFrame>
        <p:nvGraphicFramePr>
          <p:cNvPr id="4" name="Table 3"/>
          <p:cNvGraphicFramePr>
            <a:graphicFrameLocks noGrp="1"/>
          </p:cNvGraphicFramePr>
          <p:nvPr>
            <p:extLst>
              <p:ext uri="{D42A27DB-BD31-4B8C-83A1-F6EECF244321}">
                <p14:modId xmlns:p14="http://schemas.microsoft.com/office/powerpoint/2010/main" val="3286711922"/>
              </p:ext>
            </p:extLst>
          </p:nvPr>
        </p:nvGraphicFramePr>
        <p:xfrm>
          <a:off x="2176670" y="2843254"/>
          <a:ext cx="7305261" cy="2255520"/>
        </p:xfrm>
        <a:graphic>
          <a:graphicData uri="http://schemas.openxmlformats.org/drawingml/2006/table">
            <a:tbl>
              <a:tblPr firstRow="1">
                <a:tableStyleId>{21E4AEA4-8DFA-4A89-87EB-49C32662AFE0}</a:tableStyleId>
              </a:tblPr>
              <a:tblGrid>
                <a:gridCol w="2954137">
                  <a:extLst>
                    <a:ext uri="{9D8B030D-6E8A-4147-A177-3AD203B41FA5}">
                      <a16:colId xmlns:a16="http://schemas.microsoft.com/office/drawing/2014/main" val="20000"/>
                    </a:ext>
                  </a:extLst>
                </a:gridCol>
                <a:gridCol w="1316904">
                  <a:extLst>
                    <a:ext uri="{9D8B030D-6E8A-4147-A177-3AD203B41FA5}">
                      <a16:colId xmlns:a16="http://schemas.microsoft.com/office/drawing/2014/main" val="20001"/>
                    </a:ext>
                  </a:extLst>
                </a:gridCol>
                <a:gridCol w="1334701">
                  <a:extLst>
                    <a:ext uri="{9D8B030D-6E8A-4147-A177-3AD203B41FA5}">
                      <a16:colId xmlns:a16="http://schemas.microsoft.com/office/drawing/2014/main" val="20002"/>
                    </a:ext>
                  </a:extLst>
                </a:gridCol>
                <a:gridCol w="1699519">
                  <a:extLst>
                    <a:ext uri="{9D8B030D-6E8A-4147-A177-3AD203B41FA5}">
                      <a16:colId xmlns:a16="http://schemas.microsoft.com/office/drawing/2014/main" val="20003"/>
                    </a:ext>
                  </a:extLst>
                </a:gridCol>
              </a:tblGrid>
              <a:tr h="182880">
                <a:tc gridSpan="4">
                  <a:txBody>
                    <a:bodyPr/>
                    <a:lstStyle/>
                    <a:p>
                      <a:pPr algn="ctr" fontAlgn="b"/>
                      <a:r>
                        <a:rPr lang="en-US" sz="1800" u="none" strike="noStrike" dirty="0">
                          <a:effectLst/>
                        </a:rPr>
                        <a:t>Representation Ratio for Southern Cities, 1970's and 1980</a:t>
                      </a:r>
                      <a:endParaRPr lang="en-US" sz="1800" b="0"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82880">
                <a:tc>
                  <a:txBody>
                    <a:bodyPr/>
                    <a:lstStyle/>
                    <a:p>
                      <a:pPr algn="l" fontAlgn="b"/>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1970's</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1980</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Difference</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1"/>
                  </a:ext>
                </a:extLst>
              </a:tr>
              <a:tr h="182880">
                <a:tc>
                  <a:txBody>
                    <a:bodyPr/>
                    <a:lstStyle/>
                    <a:p>
                      <a:pPr algn="l" fontAlgn="b"/>
                      <a:r>
                        <a:rPr lang="en-US" sz="1800" u="none" strike="noStrike" dirty="0">
                          <a:effectLst/>
                        </a:rPr>
                        <a:t>At-Large (N=122)</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a:effectLst/>
                        </a:rPr>
                        <a:t>0.31</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0.37</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0.06</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2"/>
                  </a:ext>
                </a:extLst>
              </a:tr>
              <a:tr h="182880">
                <a:tc>
                  <a:txBody>
                    <a:bodyPr/>
                    <a:lstStyle/>
                    <a:p>
                      <a:pPr algn="l" fontAlgn="b"/>
                      <a:r>
                        <a:rPr lang="en-US" sz="1800" u="none" strike="noStrike">
                          <a:effectLst/>
                        </a:rPr>
                        <a:t>Mixed (N=10)</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a:effectLst/>
                        </a:rPr>
                        <a:t>0.44</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0.57</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0.13</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3"/>
                  </a:ext>
                </a:extLst>
              </a:tr>
              <a:tr h="182880">
                <a:tc>
                  <a:txBody>
                    <a:bodyPr/>
                    <a:lstStyle/>
                    <a:p>
                      <a:pPr algn="l" fontAlgn="b"/>
                      <a:r>
                        <a:rPr lang="en-US" sz="1800" u="none" strike="noStrike">
                          <a:effectLst/>
                        </a:rPr>
                        <a:t>Districts (N=13)</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a:effectLst/>
                        </a:rPr>
                        <a:t>0.45</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0.74</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0.29</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4"/>
                  </a:ext>
                </a:extLst>
              </a:tr>
              <a:tr h="182880">
                <a:tc>
                  <a:txBody>
                    <a:bodyPr/>
                    <a:lstStyle/>
                    <a:p>
                      <a:pPr algn="l" fontAlgn="b"/>
                      <a:r>
                        <a:rPr lang="en-US" sz="1800" u="none" strike="noStrike">
                          <a:effectLst/>
                        </a:rPr>
                        <a:t>At Large⇒Mixed (N=19)</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a:effectLst/>
                        </a:rPr>
                        <a:t>0.16</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0.7</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0.54</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5"/>
                  </a:ext>
                </a:extLst>
              </a:tr>
              <a:tr h="182880">
                <a:tc>
                  <a:txBody>
                    <a:bodyPr/>
                    <a:lstStyle/>
                    <a:p>
                      <a:pPr algn="l" fontAlgn="b"/>
                      <a:r>
                        <a:rPr lang="en-US" sz="1800" u="none" strike="noStrike">
                          <a:effectLst/>
                        </a:rPr>
                        <a:t>At Large⇒District (N=25)</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a:effectLst/>
                        </a:rPr>
                        <a:t>0.15</a:t>
                      </a:r>
                      <a:endParaRPr lang="en-US" sz="18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0.87</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800" u="none" strike="noStrike" dirty="0">
                          <a:effectLst/>
                        </a:rPr>
                        <a:t>0.72</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6"/>
                  </a:ext>
                </a:extLst>
              </a:tr>
              <a:tr h="182880">
                <a:tc gridSpan="3">
                  <a:txBody>
                    <a:bodyPr/>
                    <a:lstStyle/>
                    <a:p>
                      <a:pPr algn="l" fontAlgn="b"/>
                      <a:r>
                        <a:rPr lang="en-US" sz="1800" u="none" strike="noStrike" dirty="0">
                          <a:effectLst/>
                        </a:rPr>
                        <a:t>Source: </a:t>
                      </a:r>
                      <a:r>
                        <a:rPr lang="en-US" sz="1800" u="none" strike="noStrike" dirty="0" err="1">
                          <a:effectLst/>
                        </a:rPr>
                        <a:t>Heilig</a:t>
                      </a:r>
                      <a:r>
                        <a:rPr lang="en-US" sz="1800" u="none" strike="noStrike" dirty="0">
                          <a:effectLst/>
                        </a:rPr>
                        <a:t> and </a:t>
                      </a:r>
                      <a:r>
                        <a:rPr lang="en-US" sz="1800" u="none" strike="noStrike" dirty="0" err="1">
                          <a:effectLst/>
                        </a:rPr>
                        <a:t>Mundt</a:t>
                      </a:r>
                      <a:r>
                        <a:rPr lang="en-US" sz="1800" u="none" strike="noStrike" dirty="0">
                          <a:effectLst/>
                        </a:rPr>
                        <a:t> (1983)</a:t>
                      </a:r>
                      <a:endParaRPr lang="en-US" sz="1800" b="0" i="0" u="none" strike="noStrike" dirty="0">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7"/>
                  </a:ext>
                </a:extLst>
              </a:tr>
            </a:tbl>
          </a:graphicData>
        </a:graphic>
      </p:graphicFrame>
      <p:sp>
        <p:nvSpPr>
          <p:cNvPr id="5" name="TextBox 4"/>
          <p:cNvSpPr txBox="1"/>
          <p:nvPr/>
        </p:nvSpPr>
        <p:spPr>
          <a:xfrm>
            <a:off x="765314" y="5098774"/>
            <a:ext cx="10127974" cy="2062103"/>
          </a:xfrm>
          <a:prstGeom prst="rect">
            <a:avLst/>
          </a:prstGeom>
          <a:noFill/>
        </p:spPr>
        <p:txBody>
          <a:bodyPr wrap="square" rtlCol="0">
            <a:spAutoFit/>
          </a:bodyPr>
          <a:lstStyle/>
          <a:p>
            <a:pPr marL="342900" indent="-342900">
              <a:buFont typeface="Arial" panose="020B0604020202020204" pitchFamily="34" charset="0"/>
              <a:buChar char="•"/>
            </a:pPr>
            <a:r>
              <a:rPr lang="en-US" sz="2200" dirty="0"/>
              <a:t>Although representation ratios increased for all southern cities over the 1970's, probably because of increased black political organization, the increase in representation in cities which switched from at-large to mixed or district systems is dramatic and convincing evidence that at-large systems reduce minority representation.</a:t>
            </a:r>
          </a:p>
          <a:p>
            <a:endParaRPr lang="en-US" dirty="0"/>
          </a:p>
        </p:txBody>
      </p:sp>
    </p:spTree>
    <p:extLst>
      <p:ext uri="{BB962C8B-B14F-4D97-AF65-F5344CB8AC3E}">
        <p14:creationId xmlns:p14="http://schemas.microsoft.com/office/powerpoint/2010/main" val="42026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At-large elections – No Accident</a:t>
            </a:r>
            <a:endParaRPr lang="en-US" dirty="0"/>
          </a:p>
        </p:txBody>
      </p:sp>
      <p:sp>
        <p:nvSpPr>
          <p:cNvPr id="3" name="Content Placeholder 2"/>
          <p:cNvSpPr>
            <a:spLocks noGrp="1"/>
          </p:cNvSpPr>
          <p:nvPr>
            <p:ph idx="1"/>
          </p:nvPr>
        </p:nvSpPr>
        <p:spPr/>
        <p:txBody>
          <a:bodyPr>
            <a:normAutofit fontScale="92500"/>
          </a:bodyPr>
          <a:lstStyle/>
          <a:p>
            <a:r>
              <a:rPr lang="en-US" dirty="0" smtClean="0"/>
              <a:t>At-large </a:t>
            </a:r>
            <a:r>
              <a:rPr lang="en-US" dirty="0"/>
              <a:t>elections </a:t>
            </a:r>
            <a:r>
              <a:rPr lang="en-US" dirty="0" smtClean="0"/>
              <a:t>are/were </a:t>
            </a:r>
            <a:r>
              <a:rPr lang="en-US" dirty="0"/>
              <a:t>more common in the US south than in other parts of the country, although they are not uncommon </a:t>
            </a:r>
            <a:r>
              <a:rPr lang="en-US" dirty="0" smtClean="0"/>
              <a:t>elsewhere.</a:t>
            </a:r>
          </a:p>
          <a:p>
            <a:r>
              <a:rPr lang="en-US" dirty="0" smtClean="0"/>
              <a:t>A number </a:t>
            </a:r>
            <a:r>
              <a:rPr lang="en-US" dirty="0"/>
              <a:t>of southern cities and school boards switched from district to at-large voting just as the 1964 Voting Rights Act was making other forms of minority dilution, like poll taxes, </a:t>
            </a:r>
            <a:r>
              <a:rPr lang="en-US" dirty="0" smtClean="0"/>
              <a:t>illegal.</a:t>
            </a:r>
          </a:p>
          <a:p>
            <a:pPr lvl="1"/>
            <a:r>
              <a:rPr lang="en-US" dirty="0" smtClean="0"/>
              <a:t>The </a:t>
            </a:r>
            <a:r>
              <a:rPr lang="en-US" dirty="0"/>
              <a:t>Mississippi </a:t>
            </a:r>
            <a:r>
              <a:rPr lang="en-US" dirty="0" smtClean="0"/>
              <a:t>legislature passed </a:t>
            </a:r>
            <a:r>
              <a:rPr lang="en-US" dirty="0"/>
              <a:t>legislation immediately following the passage of the federal Voting Rights Act which let county boards of supervisor and school boards switch to at-large elections and in some cases they required the boards to switch (Davidson, 1984</a:t>
            </a:r>
            <a:r>
              <a:rPr lang="en-US" dirty="0" smtClean="0"/>
              <a:t>).</a:t>
            </a:r>
          </a:p>
        </p:txBody>
      </p:sp>
    </p:spTree>
    <p:extLst>
      <p:ext uri="{BB962C8B-B14F-4D97-AF65-F5344CB8AC3E}">
        <p14:creationId xmlns:p14="http://schemas.microsoft.com/office/powerpoint/2010/main" val="70920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Yel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BlackYellow" id="{89FD6BC1-3F48-43C5-9EDD-488C3313683B}" vid="{FA963B8F-B304-4473-95EF-C1D3D3B458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BlackYellow</Template>
  <TotalTime>128</TotalTime>
  <Words>1681</Words>
  <Application>Microsoft Office PowerPoint</Application>
  <PresentationFormat>Widescreen</PresentationFormat>
  <Paragraphs>112</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Corbel</vt:lpstr>
      <vt:lpstr>Wingdings</vt:lpstr>
      <vt:lpstr>Wingdings 2</vt:lpstr>
      <vt:lpstr>Wingdings 3</vt:lpstr>
      <vt:lpstr>BlackYellow</vt:lpstr>
      <vt:lpstr>The Politics of Electoral Systems</vt:lpstr>
      <vt:lpstr>Geography and Elections</vt:lpstr>
      <vt:lpstr>Electoral College</vt:lpstr>
      <vt:lpstr>At-large versus District voting</vt:lpstr>
      <vt:lpstr>At-large versus District voting</vt:lpstr>
      <vt:lpstr>At-large versus District voting</vt:lpstr>
      <vt:lpstr>At-large versus District voting</vt:lpstr>
      <vt:lpstr>At-large versus District voting</vt:lpstr>
      <vt:lpstr>At-large elections – No Accident</vt:lpstr>
      <vt:lpstr>At-large elections – No Accident</vt:lpstr>
      <vt:lpstr>In Defense of At-large Elections</vt:lpstr>
      <vt:lpstr>In Defense of At-large Elections</vt:lpstr>
      <vt:lpstr>In Defense of At-large Elections</vt:lpstr>
      <vt:lpstr>In Defense of At-large Elections</vt:lpstr>
    </vt:vector>
  </TitlesOfParts>
  <Company>George Mason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Politics of Electoral Systems</dc:title>
  <dc:creator>Alex T Tabarrok</dc:creator>
  <cp:lastModifiedBy>Alex T Tabarrok</cp:lastModifiedBy>
  <cp:revision>18</cp:revision>
  <dcterms:created xsi:type="dcterms:W3CDTF">2015-02-24T18:03:43Z</dcterms:created>
  <dcterms:modified xsi:type="dcterms:W3CDTF">2018-03-08T16:39:50Z</dcterms:modified>
</cp:coreProperties>
</file>