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>
        <c:manualLayout>
          <c:xMode val="edge"/>
          <c:yMode val="edge"/>
          <c:x val="0.136659590120541"/>
          <c:y val="0.0245116783913391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Propositional Density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819528"/>
        <c:axId val="2044939720"/>
      </c:lineChart>
      <c:catAx>
        <c:axId val="2020819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4939720"/>
        <c:crosses val="autoZero"/>
        <c:auto val="1"/>
        <c:lblAlgn val="ctr"/>
        <c:lblOffset val="100"/>
        <c:noMultiLvlLbl val="0"/>
      </c:catAx>
      <c:valAx>
        <c:axId val="204493972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020819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0.74129</cdr:x>
      <cdr:y>0.74069</cdr:y>
    </cdr:from>
    <cdr:to>
      <cdr:x>1</cdr:x>
      <cdr:y>0.81494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51817" y="3070135"/>
          <a:ext cx="169327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 smtClean="0"/>
            <a:t>* Per unit element</a:t>
          </a:r>
          <a:endParaRPr lang="en-US" sz="1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Propositional Density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3036" y="5183841"/>
            <a:ext cx="7266165" cy="748553"/>
          </a:xfrm>
        </p:spPr>
        <p:txBody>
          <a:bodyPr>
            <a:normAutofit/>
          </a:bodyPr>
          <a:lstStyle/>
          <a:p>
            <a:pPr algn="ctr"/>
            <a:r>
              <a:rPr lang="en-US" sz="1600" i="1" dirty="0" smtClean="0"/>
              <a:t>‘The relationship between the elements of a design and the meaning they convey.’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081254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39"/>
    </mc:Choice>
    <mc:Fallback>
      <p:transition xmlns:p14="http://schemas.microsoft.com/office/powerpoint/2010/main" spd="slow" advTm="253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Entendre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 behind propositional density is that there is an underlying meaning or that the image carries more than one meaning. </a:t>
            </a:r>
          </a:p>
          <a:p>
            <a:r>
              <a:rPr lang="en-US" dirty="0" smtClean="0"/>
              <a:t>Leads to a more memorable and meaningful design.</a:t>
            </a:r>
          </a:p>
          <a:p>
            <a:r>
              <a:rPr lang="en-US" dirty="0" smtClean="0"/>
              <a:t>Balances on the relationship between the design elements and the meanings they convey.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3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Conveys Meaning?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EVERYTHING; but more specifically, lines, shapes, colors, and text.</a:t>
            </a:r>
          </a:p>
          <a:p>
            <a:r>
              <a:rPr lang="en-US" dirty="0" smtClean="0"/>
              <a:t>Many designs have more than one ‘meaning’ or element that conveys this meaning.</a:t>
            </a:r>
          </a:p>
          <a:p>
            <a:pPr lvl="1"/>
            <a:r>
              <a:rPr lang="en-US" dirty="0" smtClean="0"/>
              <a:t>Example: Traffic signs </a:t>
            </a:r>
          </a:p>
          <a:p>
            <a:r>
              <a:rPr lang="en-US" dirty="0" smtClean="0"/>
              <a:t>Rests on the idea that elements are not limited to producing just one single meaning, the deeper the design, the deeper the meaning. </a:t>
            </a:r>
          </a:p>
          <a:p>
            <a:pPr marL="2286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499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vs. Deep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5257" y="1600200"/>
            <a:ext cx="7556313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types of propositional density- </a:t>
            </a:r>
          </a:p>
          <a:p>
            <a:pPr lvl="1"/>
            <a:r>
              <a:rPr lang="en-US" dirty="0" smtClean="0"/>
              <a:t>Surface</a:t>
            </a:r>
            <a:endParaRPr lang="en-US" dirty="0"/>
          </a:p>
          <a:p>
            <a:pPr lvl="2"/>
            <a:r>
              <a:rPr lang="en-US" dirty="0"/>
              <a:t>‘Salient perceptible elements of an object </a:t>
            </a:r>
            <a:r>
              <a:rPr lang="en-US" dirty="0" smtClean="0"/>
              <a:t>or </a:t>
            </a:r>
            <a:r>
              <a:rPr lang="en-US" dirty="0"/>
              <a:t>environment’</a:t>
            </a:r>
          </a:p>
          <a:p>
            <a:pPr lvl="1"/>
            <a:r>
              <a:rPr lang="en-US" dirty="0"/>
              <a:t>Deep</a:t>
            </a:r>
          </a:p>
          <a:p>
            <a:pPr lvl="2"/>
            <a:r>
              <a:rPr lang="en-US" dirty="0"/>
              <a:t>‘Underlying and often hidden meanings of those elements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Propositional density can be estimated by dividing deep by surface, and that score correlates to the perceived propositional density</a:t>
            </a:r>
          </a:p>
          <a:p>
            <a:pPr lvl="1"/>
            <a:r>
              <a:rPr lang="en-US" dirty="0" smtClean="0"/>
              <a:t>High propositional density (PD &gt; 1) contributes to images being more meaningful and pleasing to the eye</a:t>
            </a:r>
          </a:p>
          <a:p>
            <a:pPr lvl="1"/>
            <a:r>
              <a:rPr lang="en-US" dirty="0" smtClean="0"/>
              <a:t>Low propositional density ( PD &lt; 1) contributes tot the image being perceived as simple and plain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734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Propositional Density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680027"/>
              </p:ext>
            </p:extLst>
          </p:nvPr>
        </p:nvGraphicFramePr>
        <p:xfrm>
          <a:off x="1321597" y="1855211"/>
          <a:ext cx="6545095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0076" y="6000174"/>
            <a:ext cx="1693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Memorable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021" y="3871474"/>
            <a:ext cx="1693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Interest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5175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important to consider propositional density in all aspects of design</a:t>
            </a:r>
          </a:p>
          <a:p>
            <a:r>
              <a:rPr lang="en-US" dirty="0" smtClean="0"/>
              <a:t>To achieve high propositional density, the image must mix simple elements with rich meaning</a:t>
            </a:r>
          </a:p>
          <a:p>
            <a:r>
              <a:rPr lang="en-US" dirty="0" smtClean="0"/>
              <a:t>This allow the meaning of the image to be clear and the message evident to the audience</a:t>
            </a:r>
          </a:p>
          <a:p>
            <a:r>
              <a:rPr lang="en-US" dirty="0" smtClean="0"/>
              <a:t>Goal is the image to be engaging and meaningful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689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Barack Obama’s 2008 Campaign Logo</a:t>
            </a:r>
            <a:endParaRPr lang="en-US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t="463" b="463"/>
          <a:stretch>
            <a:fillRect/>
          </a:stretch>
        </p:blipFill>
        <p:spPr>
          <a:xfrm>
            <a:off x="3752273" y="436417"/>
            <a:ext cx="2929515" cy="2903475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256887" y="346673"/>
            <a:ext cx="3086100" cy="4021013"/>
          </a:xfrm>
        </p:spPr>
        <p:txBody>
          <a:bodyPr/>
          <a:lstStyle/>
          <a:p>
            <a:pPr marL="285750" indent="-285750" algn="l">
              <a:spcAft>
                <a:spcPts val="6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1700" dirty="0" smtClean="0">
                <a:solidFill>
                  <a:srgbClr val="000000"/>
                </a:solidFill>
              </a:rPr>
              <a:t>The circle represents stability, unity, and an O for Obama</a:t>
            </a:r>
          </a:p>
          <a:p>
            <a:pPr marL="285750" indent="-285750" algn="l">
              <a:spcAft>
                <a:spcPts val="6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1700" dirty="0" smtClean="0">
                <a:solidFill>
                  <a:srgbClr val="000000"/>
                </a:solidFill>
              </a:rPr>
              <a:t>The logo contains a blue circle and blue represents the sky</a:t>
            </a:r>
          </a:p>
          <a:p>
            <a:pPr marL="285750" indent="-285750" algn="l">
              <a:spcAft>
                <a:spcPts val="6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1700" dirty="0" smtClean="0">
                <a:solidFill>
                  <a:srgbClr val="000000"/>
                </a:solidFill>
              </a:rPr>
              <a:t>The red and white lines represent amber waves of grain, patriotism, and the American flag</a:t>
            </a:r>
          </a:p>
          <a:p>
            <a:pPr marL="285750" indent="-285750" algn="l">
              <a:spcAft>
                <a:spcPts val="6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1700" dirty="0" smtClean="0">
                <a:solidFill>
                  <a:srgbClr val="000000"/>
                </a:solidFill>
              </a:rPr>
              <a:t>The middle of the logo is the center of the circle, which is the sun and represents change 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890704" y="457164"/>
            <a:ext cx="19484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Surface- Blue circle, red/white stripes, and white center circle</a:t>
            </a:r>
          </a:p>
          <a:p>
            <a:endParaRPr lang="en-US" sz="1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Deep- Stability, O, unity, amber waves of grain, patriotism, American flag, sun rising, and change.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3047455" y="5551498"/>
            <a:ext cx="6096545" cy="740664"/>
          </a:xfrm>
          <a:prstGeom prst="rect">
            <a:avLst/>
          </a:prstGeom>
        </p:spPr>
        <p:txBody>
          <a:bodyPr vert="horz" lIns="45720" tIns="45720" rIns="4572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4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>
                <a:solidFill>
                  <a:srgbClr val="000000"/>
                </a:solidFill>
              </a:rPr>
              <a:t>The Adidas logo has a PD = 2.6 , which is high, the PD score reflects the complexity of the logo.</a:t>
            </a:r>
            <a:endParaRPr lang="en-US" sz="1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867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/>
          <a:srcRect l="-15642" t="-46766" b="-20733"/>
          <a:stretch/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75110" y="2167745"/>
            <a:ext cx="5486400" cy="867444"/>
          </a:xfrm>
        </p:spPr>
        <p:txBody>
          <a:bodyPr/>
          <a:lstStyle/>
          <a:p>
            <a:r>
              <a:rPr lang="en-US" dirty="0" smtClean="0"/>
              <a:t>Adidas Logo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47214" y="2734689"/>
            <a:ext cx="6096545" cy="740664"/>
          </a:xfrm>
        </p:spPr>
        <p:txBody>
          <a:bodyPr/>
          <a:lstStyle/>
          <a:p>
            <a:pPr algn="ctr"/>
            <a:r>
              <a:rPr lang="en-US" i="1" dirty="0" smtClean="0"/>
              <a:t>The Adidas logo has a PD = 2 , which is high, in addition the largest contributing part to the logo is the company’s name holding the forefront.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258572" y="57779"/>
            <a:ext cx="18592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</a:pPr>
            <a:r>
              <a:rPr lang="en-US" sz="1600" b="1" dirty="0" smtClean="0"/>
              <a:t>Surface: </a:t>
            </a:r>
            <a:r>
              <a:rPr lang="en-US" sz="1600" dirty="0" smtClean="0"/>
              <a:t>Three strips,</a:t>
            </a:r>
            <a:r>
              <a:rPr lang="en-US" sz="1600" dirty="0"/>
              <a:t> </a:t>
            </a:r>
            <a:r>
              <a:rPr lang="en-US" sz="1600" dirty="0" smtClean="0"/>
              <a:t>Company name, and black and white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232386" y="1127671"/>
            <a:ext cx="1885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Deep: </a:t>
            </a:r>
            <a:r>
              <a:rPr lang="en-US" sz="1600" dirty="0" smtClean="0">
                <a:solidFill>
                  <a:srgbClr val="000000"/>
                </a:solidFill>
              </a:rPr>
              <a:t>Acronym, 3 pillars of the company, success, </a:t>
            </a:r>
            <a:r>
              <a:rPr lang="en-US" sz="1600" dirty="0">
                <a:solidFill>
                  <a:srgbClr val="000000"/>
                </a:solidFill>
              </a:rPr>
              <a:t>t</a:t>
            </a:r>
            <a:r>
              <a:rPr lang="en-US" sz="1600" dirty="0" smtClean="0">
                <a:solidFill>
                  <a:srgbClr val="000000"/>
                </a:solidFill>
              </a:rPr>
              <a:t>he brand holds up the athlete, Victory, Sports</a:t>
            </a:r>
          </a:p>
        </p:txBody>
      </p:sp>
      <p:sp>
        <p:nvSpPr>
          <p:cNvPr id="8" name="Text Placeholder 6"/>
          <p:cNvSpPr txBox="1">
            <a:spLocks/>
          </p:cNvSpPr>
          <p:nvPr/>
        </p:nvSpPr>
        <p:spPr>
          <a:xfrm>
            <a:off x="0" y="24187"/>
            <a:ext cx="3175000" cy="3463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1700" dirty="0" smtClean="0">
                <a:solidFill>
                  <a:srgbClr val="000000"/>
                </a:solidFill>
              </a:rPr>
              <a:t>The three strips represent the three pillars of the company.</a:t>
            </a:r>
          </a:p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1700" dirty="0" smtClean="0">
                <a:solidFill>
                  <a:srgbClr val="000000"/>
                </a:solidFill>
              </a:rPr>
              <a:t>The logo contains a ‘staircase’ to build the athlete up, or help them climb to success.</a:t>
            </a:r>
          </a:p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1700" dirty="0" smtClean="0">
                <a:solidFill>
                  <a:srgbClr val="000000"/>
                </a:solidFill>
              </a:rPr>
              <a:t>The logo includes an acronym that reflects the company’s message.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96564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this relate to web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charset="2"/>
              <a:buChar char="u"/>
            </a:pPr>
            <a:r>
              <a:rPr lang="en-US" dirty="0" smtClean="0"/>
              <a:t>Web design is based upon creating an environment your user wouldn’t mind looking at each day.</a:t>
            </a:r>
          </a:p>
          <a:p>
            <a:pPr>
              <a:buClr>
                <a:schemeClr val="accent2"/>
              </a:buClr>
              <a:buFont typeface="Wingdings" charset="2"/>
              <a:buChar char="u"/>
            </a:pPr>
            <a:r>
              <a:rPr lang="en-US" dirty="0" smtClean="0"/>
              <a:t>By understanding propositional density, you can create a website that has the complexity of design to help entice users to visit. </a:t>
            </a:r>
          </a:p>
          <a:p>
            <a:pPr>
              <a:buClr>
                <a:schemeClr val="accent2"/>
              </a:buClr>
              <a:buFont typeface="Wingdings" charset="2"/>
              <a:buChar char="u"/>
            </a:pPr>
            <a:r>
              <a:rPr lang="en-US" dirty="0" smtClean="0"/>
              <a:t>Understanding what makes a good logo can be the foundation for a website:</a:t>
            </a:r>
          </a:p>
          <a:p>
            <a:pPr marL="802386" lvl="4" indent="-285750">
              <a:buFont typeface="Wingdings" charset="2"/>
              <a:buChar char="§"/>
            </a:pPr>
            <a:r>
              <a:rPr lang="en-US" dirty="0" smtClean="0"/>
              <a:t>Amazon uses their logo as the most complex thing on their website, the logo has a high propositional density.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637" y="3267365"/>
            <a:ext cx="2609271" cy="260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511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10652</TotalTime>
  <Words>604</Words>
  <Application>Microsoft Macintosh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Propositional Density</vt:lpstr>
      <vt:lpstr>Double Entendre</vt:lpstr>
      <vt:lpstr>What Conveys Meaning?</vt:lpstr>
      <vt:lpstr>Surface vs. Deep</vt:lpstr>
      <vt:lpstr>Measuring Propositional Density</vt:lpstr>
      <vt:lpstr>Aspects of Design</vt:lpstr>
      <vt:lpstr>Barack Obama’s 2008 Campaign Logo</vt:lpstr>
      <vt:lpstr>Adidas Logo</vt:lpstr>
      <vt:lpstr>How does this relate to web design?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 Density</dc:title>
  <dc:creator>Alex Myers</dc:creator>
  <cp:lastModifiedBy>Alex Myers</cp:lastModifiedBy>
  <cp:revision>21</cp:revision>
  <dcterms:created xsi:type="dcterms:W3CDTF">2015-04-20T13:22:37Z</dcterms:created>
  <dcterms:modified xsi:type="dcterms:W3CDTF">2016-03-23T23:26:34Z</dcterms:modified>
</cp:coreProperties>
</file>