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y="5143500" cx="9144000"/>
  <p:notesSz cx="6858000" cy="9144000"/>
  <p:embeddedFontLst>
    <p:embeddedFont>
      <p:font typeface="Montserrat"/>
      <p:regular r:id="rId22"/>
      <p:bold r:id="rId23"/>
      <p:italic r:id="rId24"/>
      <p:boldItalic r:id="rId25"/>
    </p:embeddedFont>
    <p:embeddedFont>
      <p:font typeface="Lato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C58B853-E88D-46FA-8055-6716B0A05F92}">
  <a:tblStyle styleId="{DC58B853-E88D-46FA-8055-6716B0A05F9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font" Target="fonts/Montserrat-regular.fntdata"/><Relationship Id="rId21" Type="http://schemas.openxmlformats.org/officeDocument/2006/relationships/slide" Target="slides/slide15.xml"/><Relationship Id="rId24" Type="http://schemas.openxmlformats.org/officeDocument/2006/relationships/font" Target="fonts/Montserrat-italic.fntdata"/><Relationship Id="rId23" Type="http://schemas.openxmlformats.org/officeDocument/2006/relationships/font" Target="fonts/Montserrat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Lato-regular.fntdata"/><Relationship Id="rId25" Type="http://schemas.openxmlformats.org/officeDocument/2006/relationships/font" Target="fonts/Montserrat-boldItalic.fntdata"/><Relationship Id="rId28" Type="http://schemas.openxmlformats.org/officeDocument/2006/relationships/font" Target="fonts/Lato-italic.fntdata"/><Relationship Id="rId27" Type="http://schemas.openxmlformats.org/officeDocument/2006/relationships/font" Target="fonts/Lato-bold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Lato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" name="Google Shape;13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9" name="Google Shape;20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7" name="Google Shape;21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3" name="Google Shape;23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1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" name="Google Shape;13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" name="Google Shape;18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2745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2745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2745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137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137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0" y="381001"/>
            <a:ext cx="1037850" cy="1016288"/>
            <a:chOff x="0" y="381001"/>
            <a:chExt cx="1037850" cy="1016288"/>
          </a:xfrm>
        </p:grpSpPr>
        <p:sp>
          <p:nvSpPr>
            <p:cNvPr id="21" name="Google Shape;21;p3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3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" name="Google Shape;23;p3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4" name="Google Shape;24;p3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oogle Shape;27;p4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8" name="Google Shape;28;p4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137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4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137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4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4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4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4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4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4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4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4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4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4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4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4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43;p4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45;p4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" name="Google Shape;46;p4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8"/>
            <a:chOff x="0" y="381001"/>
            <a:chExt cx="1037850" cy="1016288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" name="Google Shape;52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5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8"/>
            <a:chOff x="0" y="381001"/>
            <a:chExt cx="1037850" cy="1016288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" name="Google Shape;60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8"/>
            <a:chOff x="0" y="381001"/>
            <a:chExt cx="1037850" cy="1016288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6" name="Google Shape;66;p7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137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137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8"/>
            <a:chOff x="0" y="381001"/>
            <a:chExt cx="1037850" cy="1016288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411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411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b="0" i="0" sz="13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b="0" i="0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b="0" i="0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b="0" i="0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b="0" i="0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b="0" i="0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b="0" i="0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b="0" i="0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b="0" i="0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Relationship Id="rId4" Type="http://schemas.openxmlformats.org/officeDocument/2006/relationships/image" Target="../media/image18.png"/><Relationship Id="rId5" Type="http://schemas.openxmlformats.org/officeDocument/2006/relationships/image" Target="../media/image4.png"/><Relationship Id="rId6" Type="http://schemas.openxmlformats.org/officeDocument/2006/relationships/image" Target="../media/image14.png"/><Relationship Id="rId7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Relationship Id="rId4" Type="http://schemas.openxmlformats.org/officeDocument/2006/relationships/image" Target="../media/image19.png"/><Relationship Id="rId5" Type="http://schemas.openxmlformats.org/officeDocument/2006/relationships/image" Target="../media/image2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13.jpg"/><Relationship Id="rId5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0.jpg"/><Relationship Id="rId4" Type="http://schemas.openxmlformats.org/officeDocument/2006/relationships/image" Target="../media/image5.png"/><Relationship Id="rId5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13"/>
          <p:cNvPicPr preferRelativeResize="0"/>
          <p:nvPr/>
        </p:nvPicPr>
        <p:blipFill rotWithShape="1">
          <a:blip r:embed="rId3">
            <a:alphaModFix amt="38000"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>
            <a:outerShdw blurRad="50800" rotWithShape="0" algn="ctr" dir="5400000" dist="50800">
              <a:srgbClr val="000000"/>
            </a:outerShdw>
          </a:effectLst>
        </p:spPr>
      </p:pic>
      <p:sp>
        <p:nvSpPr>
          <p:cNvPr id="135" name="Google Shape;135;p13"/>
          <p:cNvSpPr txBox="1"/>
          <p:nvPr>
            <p:ph type="ctrTitle"/>
          </p:nvPr>
        </p:nvSpPr>
        <p:spPr>
          <a:xfrm>
            <a:off x="1717964" y="289927"/>
            <a:ext cx="6414654" cy="15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b="1" lang="en"/>
              <a:t>Impact of Income on Student Achievement</a:t>
            </a:r>
            <a:endParaRPr b="1"/>
          </a:p>
        </p:txBody>
      </p:sp>
      <p:sp>
        <p:nvSpPr>
          <p:cNvPr id="136" name="Google Shape;136;p13"/>
          <p:cNvSpPr txBox="1"/>
          <p:nvPr>
            <p:ph idx="1" type="subTitle"/>
          </p:nvPr>
        </p:nvSpPr>
        <p:spPr>
          <a:xfrm>
            <a:off x="5110275" y="4271800"/>
            <a:ext cx="39828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"/>
              <a:t>By Ron Maxseiner, Sadam Assen &amp; Akhilesh Keerthi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2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/>
              <a:t>Results - Clustering</a:t>
            </a:r>
            <a:endParaRPr b="1"/>
          </a:p>
        </p:txBody>
      </p:sp>
      <p:sp>
        <p:nvSpPr>
          <p:cNvPr id="201" name="Google Shape;201;p22"/>
          <p:cNvSpPr txBox="1"/>
          <p:nvPr>
            <p:ph idx="1" type="body"/>
          </p:nvPr>
        </p:nvSpPr>
        <p:spPr>
          <a:xfrm>
            <a:off x="63025" y="1197250"/>
            <a:ext cx="4345800" cy="32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K Means clustering was used to determine the the optimum clusters was 3</a:t>
            </a:r>
            <a:endParaRPr sz="1500"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Clusters were not clearly defined when viewed from with respect to Income</a:t>
            </a:r>
            <a:endParaRPr sz="1500"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Further Analysis was not performed.</a:t>
            </a:r>
            <a:endParaRPr sz="1500"/>
          </a:p>
        </p:txBody>
      </p:sp>
      <p:pic>
        <p:nvPicPr>
          <p:cNvPr id="202" name="Google Shape;202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08968" y="1765005"/>
            <a:ext cx="1900304" cy="1244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17576" y="1765005"/>
            <a:ext cx="1804936" cy="1244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08969" y="3135300"/>
            <a:ext cx="1919878" cy="1244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417575" y="3135300"/>
            <a:ext cx="1804937" cy="1244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392854" y="177209"/>
            <a:ext cx="2453646" cy="15064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23"/>
          <p:cNvPicPr preferRelativeResize="0"/>
          <p:nvPr/>
        </p:nvPicPr>
        <p:blipFill rotWithShape="1">
          <a:blip r:embed="rId3">
            <a:alphaModFix amt="5000"/>
          </a:blip>
          <a:srcRect b="0" l="0" r="0" t="0"/>
          <a:stretch/>
        </p:blipFill>
        <p:spPr>
          <a:xfrm>
            <a:off x="23923" y="0"/>
            <a:ext cx="90933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23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/>
              <a:t>Results - Linear Regression</a:t>
            </a:r>
            <a:endParaRPr b="1"/>
          </a:p>
        </p:txBody>
      </p:sp>
      <p:sp>
        <p:nvSpPr>
          <p:cNvPr id="213" name="Google Shape;213;p23"/>
          <p:cNvSpPr txBox="1"/>
          <p:nvPr>
            <p:ph idx="1" type="body"/>
          </p:nvPr>
        </p:nvSpPr>
        <p:spPr>
          <a:xfrm>
            <a:off x="23925" y="1087000"/>
            <a:ext cx="54504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600">
                <a:solidFill>
                  <a:schemeClr val="lt1"/>
                </a:solidFill>
              </a:rPr>
              <a:t>Linear Regression show two statistically significant variables, Income by School District and Percent White.  </a:t>
            </a:r>
            <a:endParaRPr sz="1600">
              <a:solidFill>
                <a:schemeClr val="lt1"/>
              </a:solidFill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600">
                <a:solidFill>
                  <a:schemeClr val="lt1"/>
                </a:solidFill>
              </a:rPr>
              <a:t>Notice Expenditures are not statistically significant.</a:t>
            </a:r>
            <a:endParaRPr sz="1600">
              <a:solidFill>
                <a:schemeClr val="lt1"/>
              </a:solidFill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600">
                <a:solidFill>
                  <a:schemeClr val="lt1"/>
                </a:solidFill>
              </a:rPr>
              <a:t>Relationships between Expenditures and Income is statistically significant but only with R = 0.05</a:t>
            </a:r>
            <a:endParaRPr sz="1600">
              <a:solidFill>
                <a:schemeClr val="lt1"/>
              </a:solidFill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600">
                <a:solidFill>
                  <a:schemeClr val="lt1"/>
                </a:solidFill>
              </a:rPr>
              <a:t>Other less statistically significant variables are Percent African American, Percent Asian, and Is Title I</a:t>
            </a:r>
            <a:endParaRPr sz="1600">
              <a:solidFill>
                <a:schemeClr val="lt1"/>
              </a:solidFill>
            </a:endParaRPr>
          </a:p>
        </p:txBody>
      </p:sp>
      <p:graphicFrame>
        <p:nvGraphicFramePr>
          <p:cNvPr id="214" name="Google Shape;214;p23"/>
          <p:cNvGraphicFramePr/>
          <p:nvPr/>
        </p:nvGraphicFramePr>
        <p:xfrm>
          <a:off x="5518350" y="1252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{DC58B853-E88D-46FA-8055-6716B0A05F92}</a:tableStyleId>
              </a:tblPr>
              <a:tblGrid>
                <a:gridCol w="1160600"/>
                <a:gridCol w="529425"/>
                <a:gridCol w="509050"/>
                <a:gridCol w="417425"/>
                <a:gridCol w="458150"/>
                <a:gridCol w="264700"/>
              </a:tblGrid>
              <a:tr h="190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b="1"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Variable</a:t>
                      </a:r>
                      <a:endParaRPr b="1"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b="1"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Estimate</a:t>
                      </a:r>
                      <a:endParaRPr b="1"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b="1"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Std. Error</a:t>
                      </a:r>
                      <a:endParaRPr b="1"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b="1"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 value</a:t>
                      </a:r>
                      <a:endParaRPr b="1"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b="1"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Pr(&gt;|t|)</a:t>
                      </a:r>
                      <a:endParaRPr b="1"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b="1"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20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(Intercept)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7.216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20.72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0.348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0.7283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194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Expenditures.per.Pupil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-0.0011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0.0007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-1.621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0.1078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</a:tr>
              <a:tr h="1685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Income.by.School.District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0.0003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0.0001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3.47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0.0007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***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</a:tr>
              <a:tr h="100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Total.Number.Students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-0.0011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0.0022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-0.496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0.6208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</a:tr>
              <a:tr h="100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Percent.White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0.7808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0.1157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6.746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0.000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***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</a:tr>
              <a:tr h="100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Percent.African.American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0.3175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0.1331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2.387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0.0186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*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</a:tr>
              <a:tr h="100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Percent.American.Indian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-2.997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2.74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-1.094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0.2763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</a:tr>
              <a:tr h="100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Percent.Asian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1.207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0.688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1.754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0.0821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</a:tr>
              <a:tr h="101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Percent.Pacific.Islander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0.5071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9.204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0.055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0.9562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</a:tr>
              <a:tr h="100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Number.Full.time.Teachers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0.0168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0.0302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0.555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0.5799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</a:tr>
              <a:tr h="100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Student.Teacher.Ratio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-0.338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0.7809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-0.433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0.666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</a:tr>
              <a:tr h="100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Is.Title.I..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-13.36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7.165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-1.865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0.0647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</a:tr>
              <a:tr h="100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Is.Charter..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-305.2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300.2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-1.016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0.3116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</a:tr>
              <a:tr h="100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Is.Magnet..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10.98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15.82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0.694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0.4889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/>
                </a:tc>
              </a:tr>
              <a:tr h="1245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Is.Virtual..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NA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NA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NA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NA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25400" marB="25400" marR="25400" marL="25400" anchor="b"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4"/>
          <p:cNvSpPr txBox="1"/>
          <p:nvPr>
            <p:ph type="title"/>
          </p:nvPr>
        </p:nvSpPr>
        <p:spPr>
          <a:xfrm>
            <a:off x="0" y="0"/>
            <a:ext cx="9144000" cy="5599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/>
              <a:t>Results - Decision Tree</a:t>
            </a:r>
            <a:endParaRPr b="1"/>
          </a:p>
        </p:txBody>
      </p:sp>
      <p:sp>
        <p:nvSpPr>
          <p:cNvPr id="220" name="Google Shape;220;p24"/>
          <p:cNvSpPr txBox="1"/>
          <p:nvPr>
            <p:ph idx="1" type="body"/>
          </p:nvPr>
        </p:nvSpPr>
        <p:spPr>
          <a:xfrm>
            <a:off x="55125" y="954850"/>
            <a:ext cx="5118900" cy="19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Above average Standard Score was considered a positive outcome.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Used all 13 predictor variables. 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Results showed entropy was reduced most by using Percent White than Income by School district. </a:t>
            </a:r>
            <a:endParaRPr sz="1600"/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300"/>
              <a:buNone/>
            </a:pPr>
            <a:r>
              <a:t/>
            </a:r>
            <a:endParaRPr/>
          </a:p>
        </p:txBody>
      </p:sp>
      <p:pic>
        <p:nvPicPr>
          <p:cNvPr id="221" name="Google Shape;221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74100" y="718401"/>
            <a:ext cx="3342375" cy="256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37200" y="3358925"/>
            <a:ext cx="2579275" cy="141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1350" y="3358925"/>
            <a:ext cx="5404399" cy="1416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5"/>
          <p:cNvSpPr txBox="1"/>
          <p:nvPr>
            <p:ph type="title"/>
          </p:nvPr>
        </p:nvSpPr>
        <p:spPr>
          <a:xfrm>
            <a:off x="1249009" y="346364"/>
            <a:ext cx="7038900" cy="6787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/>
              <a:t>ROC Curve of Decision Tree</a:t>
            </a:r>
            <a:endParaRPr b="1"/>
          </a:p>
        </p:txBody>
      </p:sp>
      <p:sp>
        <p:nvSpPr>
          <p:cNvPr id="229" name="Google Shape;229;p25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300"/>
              <a:buNone/>
            </a:pPr>
            <a:r>
              <a:t/>
            </a:r>
            <a:endParaRPr/>
          </a:p>
        </p:txBody>
      </p:sp>
      <p:pic>
        <p:nvPicPr>
          <p:cNvPr id="230" name="Google Shape;230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3775" y="1214000"/>
            <a:ext cx="7682625" cy="336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26"/>
          <p:cNvPicPr preferRelativeResize="0"/>
          <p:nvPr/>
        </p:nvPicPr>
        <p:blipFill rotWithShape="1">
          <a:blip r:embed="rId3">
            <a:alphaModFix amt="11000"/>
          </a:blip>
          <a:srcRect b="0" l="0" r="0" t="0"/>
          <a:stretch/>
        </p:blipFill>
        <p:spPr>
          <a:xfrm>
            <a:off x="1" y="1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6"/>
          <p:cNvSpPr txBox="1"/>
          <p:nvPr>
            <p:ph type="title"/>
          </p:nvPr>
        </p:nvSpPr>
        <p:spPr>
          <a:xfrm>
            <a:off x="1297500" y="393750"/>
            <a:ext cx="7038900" cy="825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/>
              <a:t>Conclusions and Future Work</a:t>
            </a:r>
            <a:endParaRPr b="1"/>
          </a:p>
        </p:txBody>
      </p:sp>
      <p:sp>
        <p:nvSpPr>
          <p:cNvPr id="237" name="Google Shape;237;p26"/>
          <p:cNvSpPr txBox="1"/>
          <p:nvPr>
            <p:ph idx="1" type="body"/>
          </p:nvPr>
        </p:nvSpPr>
        <p:spPr>
          <a:xfrm>
            <a:off x="387927" y="921327"/>
            <a:ext cx="8756073" cy="408709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en" sz="1800"/>
              <a:t>Conclusions</a:t>
            </a:r>
            <a:endParaRPr b="1" sz="1800"/>
          </a:p>
          <a:p>
            <a:pPr indent="-3111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Income is related to academic achievement but not in the way we expected.</a:t>
            </a:r>
            <a:endParaRPr/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Income is related to Expenditures per Pupil but only accounts for 5%</a:t>
            </a:r>
            <a:endParaRPr/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Impact of Race on academic achievement was clear but not the focus of our investigation</a:t>
            </a:r>
            <a:endParaRPr/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Results were surprising even though analytical techniques were not complex.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300"/>
              <a:buNone/>
            </a:pPr>
            <a:r>
              <a:rPr b="1" lang="en" sz="1800"/>
              <a:t>Future Work </a:t>
            </a:r>
            <a:endParaRPr b="1" sz="1800"/>
          </a:p>
          <a:p>
            <a:pPr indent="-3111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There are many interesting questions regarding this topic that we believe could be pursued </a:t>
            </a:r>
            <a:endParaRPr/>
          </a:p>
          <a:p>
            <a:pPr indent="-3111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Does the Education background of parents have an effect on student achievement?</a:t>
            </a:r>
            <a:endParaRPr/>
          </a:p>
          <a:p>
            <a:pPr indent="-3111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What about marital status? Do students raised by a single parent have a lower education achievement compared to others?</a:t>
            </a:r>
            <a:endParaRPr/>
          </a:p>
          <a:p>
            <a:pPr indent="-2286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7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4605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b="1" lang="en" sz="60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14"/>
          <p:cNvPicPr preferRelativeResize="0"/>
          <p:nvPr/>
        </p:nvPicPr>
        <p:blipFill rotWithShape="1">
          <a:blip r:embed="rId3">
            <a:alphaModFix amt="22000"/>
          </a:blip>
          <a:srcRect b="0" l="0" r="0" t="0"/>
          <a:stretch/>
        </p:blipFill>
        <p:spPr>
          <a:xfrm>
            <a:off x="0" y="48491"/>
            <a:ext cx="9144000" cy="5095009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Agenda </a:t>
            </a:r>
            <a:endParaRPr/>
          </a:p>
        </p:txBody>
      </p:sp>
      <p:sp>
        <p:nvSpPr>
          <p:cNvPr id="143" name="Google Shape;143;p14"/>
          <p:cNvSpPr txBox="1"/>
          <p:nvPr>
            <p:ph idx="1" type="body"/>
          </p:nvPr>
        </p:nvSpPr>
        <p:spPr>
          <a:xfrm>
            <a:off x="547255" y="928255"/>
            <a:ext cx="7789145" cy="35504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800"/>
              <a:t>Problem Statement</a:t>
            </a:r>
            <a:endParaRPr sz="1800"/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800"/>
              <a:t>Tools and Technology</a:t>
            </a:r>
            <a:endParaRPr sz="1800"/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800"/>
              <a:t>Analysis Methods Used </a:t>
            </a:r>
            <a:endParaRPr sz="1800"/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800"/>
              <a:t>Results </a:t>
            </a:r>
            <a:endParaRPr sz="1800"/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sz="1800"/>
              <a:t>Primary Component Analysis (PCA)</a:t>
            </a:r>
            <a:endParaRPr sz="1800"/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sz="1800"/>
              <a:t>K Means</a:t>
            </a:r>
            <a:endParaRPr sz="1800"/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sz="1800"/>
              <a:t>Linear Regression</a:t>
            </a:r>
            <a:endParaRPr sz="1800"/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sz="1800"/>
              <a:t>Decision Tree</a:t>
            </a:r>
            <a:endParaRPr sz="1800"/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800"/>
              <a:t>Conclusions</a:t>
            </a:r>
            <a:endParaRPr sz="1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15"/>
          <p:cNvPicPr preferRelativeResize="0"/>
          <p:nvPr/>
        </p:nvPicPr>
        <p:blipFill rotWithShape="1">
          <a:blip r:embed="rId3">
            <a:alphaModFix amt="13000"/>
          </a:blip>
          <a:srcRect b="0" l="0" r="0" t="0"/>
          <a:stretch/>
        </p:blipFill>
        <p:spPr>
          <a:xfrm>
            <a:off x="1" y="19743"/>
            <a:ext cx="9144000" cy="5145578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5"/>
          <p:cNvSpPr txBox="1"/>
          <p:nvPr>
            <p:ph type="title"/>
          </p:nvPr>
        </p:nvSpPr>
        <p:spPr>
          <a:xfrm>
            <a:off x="1297500" y="393750"/>
            <a:ext cx="7038900" cy="6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/>
              <a:t>Problem Statement</a:t>
            </a:r>
            <a:endParaRPr b="1"/>
          </a:p>
        </p:txBody>
      </p:sp>
      <p:sp>
        <p:nvSpPr>
          <p:cNvPr id="150" name="Google Shape;150;p15"/>
          <p:cNvSpPr txBox="1"/>
          <p:nvPr>
            <p:ph idx="1" type="body"/>
          </p:nvPr>
        </p:nvSpPr>
        <p:spPr>
          <a:xfrm>
            <a:off x="291450" y="1157875"/>
            <a:ext cx="8782500" cy="350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500"/>
              <a:t>Does the Income earned by residents of a county impact the academic achievement of the students of a county?</a:t>
            </a:r>
            <a:endParaRPr b="1" sz="1500"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500"/>
              <a:t>Data Sets</a:t>
            </a:r>
            <a:endParaRPr b="1" sz="1500"/>
          </a:p>
          <a:p>
            <a:pPr indent="-3111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</a:pPr>
            <a:r>
              <a:rPr b="1" lang="en" sz="1300"/>
              <a:t>SchoolDigger </a:t>
            </a:r>
            <a:endParaRPr b="1" sz="1300"/>
          </a:p>
          <a:p>
            <a:pPr indent="-3111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</a:pPr>
            <a:r>
              <a:rPr b="1" lang="en" sz="1300"/>
              <a:t>Summary of available data sets from the Virginia Department of Education</a:t>
            </a:r>
            <a:endParaRPr b="1" sz="1300"/>
          </a:p>
          <a:p>
            <a:pPr indent="-3111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</a:pPr>
            <a:r>
              <a:rPr b="1" lang="en" sz="1300"/>
              <a:t>Standard score is an averaged result of all the Standards of Learning (SOL) from the school year for that school</a:t>
            </a:r>
            <a:endParaRPr b="1" sz="1300"/>
          </a:p>
          <a:p>
            <a:pPr indent="-3111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</a:pPr>
            <a:r>
              <a:rPr b="1" lang="en" sz="1300"/>
              <a:t>School data such as number of students, student/teacher ratio and percent free lunch</a:t>
            </a:r>
            <a:endParaRPr b="1" sz="1300"/>
          </a:p>
          <a:p>
            <a:pPr indent="-3111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</a:pPr>
            <a:r>
              <a:rPr b="1" lang="en" sz="1300"/>
              <a:t>Race data for school is provided along with School Attributes such as Title I, Charter, Magnet, and Virtual </a:t>
            </a:r>
            <a:endParaRPr b="1" sz="1300"/>
          </a:p>
          <a:p>
            <a:pPr indent="-3111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</a:pPr>
            <a:r>
              <a:rPr b="1" lang="en" sz="1300"/>
              <a:t>Results per school but summarized to School District or County level</a:t>
            </a:r>
            <a:endParaRPr b="1" sz="1300"/>
          </a:p>
          <a:p>
            <a:pPr indent="-3111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</a:pPr>
            <a:r>
              <a:rPr b="1" lang="en" sz="1300"/>
              <a:t>County School and Income</a:t>
            </a:r>
            <a:endParaRPr b="1" sz="1300"/>
          </a:p>
          <a:p>
            <a:pPr indent="-3111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</a:pPr>
            <a:r>
              <a:rPr b="1" lang="en" sz="1300"/>
              <a:t>Provided Income for County along with Expenditures per pupil</a:t>
            </a:r>
            <a:endParaRPr b="1" sz="13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16"/>
          <p:cNvPicPr preferRelativeResize="0"/>
          <p:nvPr/>
        </p:nvPicPr>
        <p:blipFill rotWithShape="1">
          <a:blip r:embed="rId3">
            <a:alphaModFix amt="11000"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1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/>
              <a:t>Tools and Technology Used</a:t>
            </a:r>
            <a:endParaRPr b="1"/>
          </a:p>
        </p:txBody>
      </p:sp>
      <p:sp>
        <p:nvSpPr>
          <p:cNvPr id="157" name="Google Shape;157;p16"/>
          <p:cNvSpPr txBox="1"/>
          <p:nvPr>
            <p:ph idx="1" type="body"/>
          </p:nvPr>
        </p:nvSpPr>
        <p:spPr>
          <a:xfrm>
            <a:off x="166255" y="1039091"/>
            <a:ext cx="8347363" cy="360910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22860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000"/>
          </a:p>
          <a:p>
            <a:pPr indent="-2921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b="1" lang="en" sz="1400"/>
              <a:t>Initially Weka was used to explore and understand the data sets.  Once the data was better understood, excel was used to view and modify the data.  </a:t>
            </a:r>
            <a:endParaRPr b="1" sz="1400"/>
          </a:p>
          <a:p>
            <a:pPr indent="-2921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b="1" lang="en" sz="1400"/>
              <a:t>Preprocessing  and Visualizations - Python, pandas and numpy packages.  </a:t>
            </a:r>
            <a:endParaRPr b="1" sz="1400"/>
          </a:p>
          <a:p>
            <a:pPr indent="-2921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b="1" lang="en" sz="1400"/>
              <a:t>Linear Regression and Clustering - R with  caret, ggcorplot, ggplot2, dpylr and glmnet.  </a:t>
            </a:r>
            <a:endParaRPr b="1" sz="1400"/>
          </a:p>
          <a:p>
            <a:pPr indent="-2921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b="1" lang="en" sz="1400"/>
              <a:t>Decision Tree and Exploratory Data Analysis was completed in SAS JMP</a:t>
            </a:r>
            <a:endParaRPr b="1" sz="1400"/>
          </a:p>
          <a:p>
            <a:pPr indent="-2921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b="1" lang="en" sz="1400"/>
              <a:t>Visualizations - SAS JMP and ggcorplot and ggplot</a:t>
            </a:r>
            <a:endParaRPr b="1" sz="14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3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7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Exploratory Data Analysis</a:t>
            </a:r>
            <a:endParaRPr/>
          </a:p>
        </p:txBody>
      </p:sp>
      <p:sp>
        <p:nvSpPr>
          <p:cNvPr id="163" name="Google Shape;163;p17"/>
          <p:cNvSpPr txBox="1"/>
          <p:nvPr>
            <p:ph idx="1" type="body"/>
          </p:nvPr>
        </p:nvSpPr>
        <p:spPr>
          <a:xfrm>
            <a:off x="1297500" y="1109550"/>
            <a:ext cx="6130200" cy="5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2261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318"/>
              <a:buChar char="●"/>
            </a:pPr>
            <a:r>
              <a:rPr lang="en" sz="1317"/>
              <a:t>Even at during EDA the data provided many interesting insights. </a:t>
            </a:r>
            <a:endParaRPr sz="1317"/>
          </a:p>
          <a:p>
            <a:pPr indent="0" lvl="0" marL="457200" rtl="0" algn="l">
              <a:lnSpc>
                <a:spcPct val="105000"/>
              </a:lnSpc>
              <a:spcBef>
                <a:spcPts val="1200"/>
              </a:spcBef>
              <a:spcAft>
                <a:spcPts val="1200"/>
              </a:spcAft>
              <a:buSzPts val="523"/>
              <a:buNone/>
            </a:pPr>
            <a:r>
              <a:t/>
            </a:r>
            <a:endParaRPr sz="1317"/>
          </a:p>
        </p:txBody>
      </p:sp>
      <p:pic>
        <p:nvPicPr>
          <p:cNvPr id="164" name="Google Shape;16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5375" y="1444250"/>
            <a:ext cx="2966075" cy="172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5375" y="3171400"/>
            <a:ext cx="2966075" cy="186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66844" y="1939012"/>
            <a:ext cx="4563112" cy="27340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8"/>
          <p:cNvSpPr txBox="1"/>
          <p:nvPr>
            <p:ph idx="1" type="body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300"/>
              <a:buNone/>
            </a:pPr>
            <a:r>
              <a:rPr lang="en" sz="2200"/>
              <a:t>Correlation Plot Matrix</a:t>
            </a:r>
            <a:endParaRPr sz="2200"/>
          </a:p>
        </p:txBody>
      </p:sp>
      <p:pic>
        <p:nvPicPr>
          <p:cNvPr id="172" name="Google Shape;17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79925" y="0"/>
            <a:ext cx="6164074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6125" y="756150"/>
            <a:ext cx="2668251" cy="197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9"/>
          <p:cNvSpPr txBox="1"/>
          <p:nvPr>
            <p:ph idx="1" type="body"/>
          </p:nvPr>
        </p:nvSpPr>
        <p:spPr>
          <a:xfrm>
            <a:off x="126025" y="133900"/>
            <a:ext cx="8916600" cy="49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300"/>
              <a:buNone/>
            </a:pPr>
            <a:r>
              <a:t/>
            </a:r>
            <a:endParaRPr/>
          </a:p>
        </p:txBody>
      </p:sp>
      <p:pic>
        <p:nvPicPr>
          <p:cNvPr id="179" name="Google Shape;179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025" y="456850"/>
            <a:ext cx="4339300" cy="261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65325" y="2178121"/>
            <a:ext cx="4577300" cy="289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08450" y="3379121"/>
            <a:ext cx="1764425" cy="120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/>
              <a:t>Analysis Methods</a:t>
            </a:r>
            <a:endParaRPr b="1"/>
          </a:p>
        </p:txBody>
      </p:sp>
      <p:sp>
        <p:nvSpPr>
          <p:cNvPr id="187" name="Google Shape;187;p20"/>
          <p:cNvSpPr txBox="1"/>
          <p:nvPr>
            <p:ph idx="1" type="body"/>
          </p:nvPr>
        </p:nvSpPr>
        <p:spPr>
          <a:xfrm>
            <a:off x="338700" y="1094875"/>
            <a:ext cx="8711700" cy="37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We used the following techniques to analyze the data</a:t>
            </a:r>
            <a:endParaRPr sz="1800"/>
          </a:p>
          <a:p>
            <a:pPr indent="-3302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Primary Component Analysis (PCA) to identify possible cross correlation and possible dimension reduction.</a:t>
            </a:r>
            <a:endParaRPr sz="1600"/>
          </a:p>
          <a:p>
            <a:pPr indent="-3302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Clustering - Determine if clusters of other variables appeared with relation to Income</a:t>
            </a:r>
            <a:endParaRPr sz="1600"/>
          </a:p>
          <a:p>
            <a:pPr indent="-3302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Linear Regression - Understand the relationship between Income and Academic Achievement.</a:t>
            </a:r>
            <a:endParaRPr sz="1600"/>
          </a:p>
          <a:p>
            <a:pPr indent="-3302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Decision Trees - Another way to understand the relationship between Income and Academic Achievement. </a:t>
            </a:r>
            <a:endParaRPr sz="16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21"/>
          <p:cNvPicPr preferRelativeResize="0"/>
          <p:nvPr/>
        </p:nvPicPr>
        <p:blipFill rotWithShape="1">
          <a:blip r:embed="rId3">
            <a:alphaModFix amt="17000"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1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/>
              <a:t>Results - PCA</a:t>
            </a:r>
            <a:endParaRPr b="1"/>
          </a:p>
        </p:txBody>
      </p:sp>
      <p:sp>
        <p:nvSpPr>
          <p:cNvPr id="194" name="Google Shape;194;p21"/>
          <p:cNvSpPr txBox="1"/>
          <p:nvPr>
            <p:ph idx="1" type="body"/>
          </p:nvPr>
        </p:nvSpPr>
        <p:spPr>
          <a:xfrm>
            <a:off x="630864" y="1369825"/>
            <a:ext cx="4359349" cy="320217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PCA analysis revealed that the first two components explain a majority of the variance.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11 components explain 100%.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This means there were two that could be easily dropped but others would lose information.   </a:t>
            </a:r>
            <a:endParaRPr sz="1600"/>
          </a:p>
        </p:txBody>
      </p:sp>
      <p:graphicFrame>
        <p:nvGraphicFramePr>
          <p:cNvPr id="195" name="Google Shape;195;p21"/>
          <p:cNvGraphicFramePr/>
          <p:nvPr/>
        </p:nvGraphicFramePr>
        <p:xfrm>
          <a:off x="5222575" y="136982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{DC58B853-E88D-46FA-8055-6716B0A05F92}</a:tableStyleId>
              </a:tblPr>
              <a:tblGrid>
                <a:gridCol w="718200"/>
                <a:gridCol w="844950"/>
                <a:gridCol w="813275"/>
                <a:gridCol w="1098425"/>
              </a:tblGrid>
              <a:tr h="425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b="1"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b="1"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Standard deviation</a:t>
                      </a:r>
                      <a:endParaRPr b="1"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b="1"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Proportion of Variance</a:t>
                      </a:r>
                      <a:endParaRPr b="1"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b="1"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Cumulative Proportion</a:t>
                      </a:r>
                      <a:endParaRPr b="1"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13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Comp.1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0.9173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0.5168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0.5168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T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213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Comp.2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0.5468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0.1836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0.7004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</a:tr>
              <a:tr h="213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Comp.3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0.3534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0.0767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0.7771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</a:tr>
              <a:tr h="213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Comp.4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0.3379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0.0701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0.8473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</a:tr>
              <a:tr h="213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Comp.5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0.2924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0.0525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0.8998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</a:tr>
              <a:tr h="213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Comp.6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0.2455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0.0370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0.9368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</a:tr>
              <a:tr h="213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Comp.7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0.2279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0.0319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0.9687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</a:tr>
              <a:tr h="213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Comp.8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0.1649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0.0167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0.9854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</a:tr>
              <a:tr h="213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Comp.9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0.1098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0.0074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0.9928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</a:tr>
              <a:tr h="213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Comp.10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0.0920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0.0052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0.9980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</a:tr>
              <a:tr h="213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Comp.11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0.0571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0.0020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1.0000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</a:tr>
              <a:tr h="213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Comp.12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0.0009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0.0000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1.0000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/>
                </a:tc>
              </a:tr>
              <a:tr h="213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Comp.13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0.0000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0.0000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1.0000</a:t>
                      </a:r>
                      <a:endParaRPr sz="8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B cap="flat" cmpd="sng" w="19050">
                      <a:solidFill>
                        <a:srgbClr val="6AA84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