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70"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114"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492CE028-17C6-45BD-9EC0-EB60AD0F0BAA}" type="datetimeFigureOut">
              <a:rPr lang="en-US" smtClean="0">
                <a:solidFill>
                  <a:prstClr val="white">
                    <a:tint val="95000"/>
                  </a:prstClr>
                </a:solidFill>
              </a:rPr>
              <a:pPr/>
              <a:t>8/9/2025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8117C7C-A32F-4235-A072-E4F735C7C17B}"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1808464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2CE028-17C6-45BD-9EC0-EB60AD0F0BAA}" type="datetimeFigureOut">
              <a:rPr lang="en-US" smtClean="0">
                <a:solidFill>
                  <a:prstClr val="black">
                    <a:tint val="95000"/>
                  </a:prstClr>
                </a:solidFill>
              </a:rPr>
              <a:pPr/>
              <a:t>8/9/2025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74354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2CE028-17C6-45BD-9EC0-EB60AD0F0BAA}" type="datetimeFigureOut">
              <a:rPr lang="en-US" smtClean="0">
                <a:solidFill>
                  <a:prstClr val="black">
                    <a:tint val="95000"/>
                  </a:prstClr>
                </a:solidFill>
              </a:rPr>
              <a:pPr/>
              <a:t>8/9/2025</a:t>
            </a:fld>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30286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2CE028-17C6-45BD-9EC0-EB60AD0F0BAA}" type="datetimeFigureOut">
              <a:rPr lang="en-US" smtClean="0">
                <a:solidFill>
                  <a:prstClr val="black">
                    <a:tint val="95000"/>
                  </a:prstClr>
                </a:solidFill>
              </a:rPr>
              <a:pPr/>
              <a:t>8/9/2025</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04906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492CE028-17C6-45BD-9EC0-EB60AD0F0BAA}" type="datetimeFigureOut">
              <a:rPr lang="en-US" smtClean="0">
                <a:solidFill>
                  <a:prstClr val="white">
                    <a:tint val="95000"/>
                  </a:prstClr>
                </a:solidFill>
              </a:rPr>
              <a:pPr/>
              <a:t>8/9/2025</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8117C7C-A32F-4235-A072-E4F735C7C17B}"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7387636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92CE028-17C6-45BD-9EC0-EB60AD0F0BAA}" type="datetimeFigureOut">
              <a:rPr lang="en-US" smtClean="0">
                <a:solidFill>
                  <a:prstClr val="black">
                    <a:tint val="95000"/>
                  </a:prstClr>
                </a:solidFill>
              </a:rPr>
              <a:pPr/>
              <a:t>8/9/2025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990941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92CE028-17C6-45BD-9EC0-EB60AD0F0BAA}" type="datetimeFigureOut">
              <a:rPr lang="en-US" smtClean="0">
                <a:solidFill>
                  <a:prstClr val="black">
                    <a:tint val="95000"/>
                  </a:prstClr>
                </a:solidFill>
              </a:rPr>
              <a:pPr/>
              <a:t>8/9/2025</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808931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92CE028-17C6-45BD-9EC0-EB60AD0F0BAA}" type="datetimeFigureOut">
              <a:rPr lang="en-US" smtClean="0">
                <a:solidFill>
                  <a:prstClr val="black">
                    <a:tint val="95000"/>
                  </a:prstClr>
                </a:solidFill>
              </a:rPr>
              <a:pPr/>
              <a:t>8/9/2025</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93669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CE028-17C6-45BD-9EC0-EB60AD0F0BAA}" type="datetimeFigureOut">
              <a:rPr lang="en-US" smtClean="0">
                <a:solidFill>
                  <a:prstClr val="black">
                    <a:tint val="95000"/>
                  </a:prstClr>
                </a:solidFill>
              </a:rPr>
              <a:pPr/>
              <a:t>8/9/2025</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431172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492CE028-17C6-45BD-9EC0-EB60AD0F0BAA}" type="datetimeFigureOut">
              <a:rPr lang="en-US" smtClean="0">
                <a:solidFill>
                  <a:prstClr val="black">
                    <a:tint val="95000"/>
                  </a:prstClr>
                </a:solidFill>
              </a:rPr>
              <a:pPr/>
              <a:t>8/9/2025</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70674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Edit Master text styles</a:t>
            </a:r>
          </a:p>
        </p:txBody>
      </p:sp>
      <p:sp>
        <p:nvSpPr>
          <p:cNvPr id="5" name="Date Placeholder 4"/>
          <p:cNvSpPr>
            <a:spLocks noGrp="1"/>
          </p:cNvSpPr>
          <p:nvPr>
            <p:ph type="dt" sz="half" idx="10"/>
          </p:nvPr>
        </p:nvSpPr>
        <p:spPr>
          <a:xfrm>
            <a:off x="219456" y="1170432"/>
            <a:ext cx="3364992" cy="201168"/>
          </a:xfrm>
        </p:spPr>
        <p:txBody>
          <a:bodyPr/>
          <a:lstStyle/>
          <a:p>
            <a:fld id="{492CE028-17C6-45BD-9EC0-EB60AD0F0BAA}" type="datetimeFigureOut">
              <a:rPr lang="en-US" smtClean="0">
                <a:solidFill>
                  <a:prstClr val="black">
                    <a:tint val="95000"/>
                  </a:prstClr>
                </a:solidFill>
              </a:rPr>
              <a:pPr/>
              <a:t>8/9/2025</a:t>
            </a:fld>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11119104" y="1170432"/>
            <a:ext cx="978485" cy="201168"/>
          </a:xfrm>
        </p:spPr>
        <p:txBody>
          <a:bodyPr/>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5204454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92CE028-17C6-45BD-9EC0-EB60AD0F0BAA}" type="datetimeFigureOut">
              <a:rPr lang="en-US" smtClean="0">
                <a:solidFill>
                  <a:prstClr val="black">
                    <a:tint val="95000"/>
                  </a:prstClr>
                </a:solidFill>
              </a:rPr>
              <a:pPr/>
              <a:t>8/9/2025</a:t>
            </a:fld>
            <a:endParaRPr lang="en-US">
              <a:solidFill>
                <a:prstClr val="black">
                  <a:tint val="95000"/>
                </a:prstClr>
              </a:solidFill>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015783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oi.org/10.1146/annurev-criminol-022422-12274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A2F4-B4A2-420E-8DEC-EAD40EA7A4BF}"/>
              </a:ext>
            </a:extLst>
          </p:cNvPr>
          <p:cNvSpPr>
            <a:spLocks noGrp="1"/>
          </p:cNvSpPr>
          <p:nvPr>
            <p:ph type="ctrTitle"/>
          </p:nvPr>
        </p:nvSpPr>
        <p:spPr/>
        <p:txBody>
          <a:bodyPr>
            <a:normAutofit fontScale="90000"/>
          </a:bodyPr>
          <a:lstStyle/>
          <a:p>
            <a:r>
              <a:rPr lang="en-US" dirty="0"/>
              <a:t>The Homicide Clearance Rate</a:t>
            </a:r>
            <a:br>
              <a:rPr lang="en-US" dirty="0"/>
            </a:br>
            <a:r>
              <a:rPr lang="en-US" sz="2000" dirty="0">
                <a:effectLst/>
              </a:rPr>
              <a:t>Cook, Philip J., and Ashley </a:t>
            </a:r>
            <a:r>
              <a:rPr lang="en-US" sz="2000" dirty="0" err="1">
                <a:effectLst/>
              </a:rPr>
              <a:t>Mancik</a:t>
            </a:r>
            <a:r>
              <a:rPr lang="en-US" sz="2000" dirty="0">
                <a:effectLst/>
              </a:rPr>
              <a:t>. 2024. “The Sixty-Year Trajectory of Homicide Clearance Rates: Toward a Better Understanding of the Great Decline,” January. </a:t>
            </a:r>
            <a:r>
              <a:rPr lang="en-US" sz="2000" dirty="0">
                <a:effectLst/>
                <a:hlinkClick r:id="rId2"/>
              </a:rPr>
              <a:t>https://doi.org/10.1146/annurev-criminol-022422-122744</a:t>
            </a:r>
            <a:r>
              <a:rPr lang="en-US" sz="2000" dirty="0">
                <a:effectLst/>
              </a:rPr>
              <a:t>.</a:t>
            </a:r>
            <a:br>
              <a:rPr lang="en-US" sz="2000" dirty="0">
                <a:effectLst/>
              </a:rPr>
            </a:br>
            <a:endParaRPr lang="en-US" sz="2000" dirty="0"/>
          </a:p>
        </p:txBody>
      </p:sp>
      <p:sp>
        <p:nvSpPr>
          <p:cNvPr id="3" name="Subtitle 2">
            <a:extLst>
              <a:ext uri="{FF2B5EF4-FFF2-40B4-BE49-F238E27FC236}">
                <a16:creationId xmlns:a16="http://schemas.microsoft.com/office/drawing/2014/main" id="{A9081F60-8397-469A-9428-B93E72CC5F33}"/>
              </a:ext>
            </a:extLst>
          </p:cNvPr>
          <p:cNvSpPr>
            <a:spLocks noGrp="1"/>
          </p:cNvSpPr>
          <p:nvPr>
            <p:ph type="subTitle" idx="1"/>
          </p:nvPr>
        </p:nvSpPr>
        <p:spPr/>
        <p:txBody>
          <a:bodyPr/>
          <a:lstStyle/>
          <a:p>
            <a:r>
              <a:rPr lang="en-US" dirty="0"/>
              <a:t>Alex Tabarrok</a:t>
            </a:r>
          </a:p>
        </p:txBody>
      </p:sp>
    </p:spTree>
    <p:extLst>
      <p:ext uri="{BB962C8B-B14F-4D97-AF65-F5344CB8AC3E}">
        <p14:creationId xmlns:p14="http://schemas.microsoft.com/office/powerpoint/2010/main" val="2144330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AC0D-8F69-04E6-6303-C4FBB277B083}"/>
              </a:ext>
            </a:extLst>
          </p:cNvPr>
          <p:cNvSpPr>
            <a:spLocks noGrp="1"/>
          </p:cNvSpPr>
          <p:nvPr>
            <p:ph type="title"/>
          </p:nvPr>
        </p:nvSpPr>
        <p:spPr/>
        <p:txBody>
          <a:bodyPr/>
          <a:lstStyle/>
          <a:p>
            <a:r>
              <a:rPr lang="en-US" dirty="0"/>
              <a:t>Higher Arrest Standards</a:t>
            </a:r>
          </a:p>
        </p:txBody>
      </p:sp>
      <p:sp>
        <p:nvSpPr>
          <p:cNvPr id="3" name="Content Placeholder 2">
            <a:extLst>
              <a:ext uri="{FF2B5EF4-FFF2-40B4-BE49-F238E27FC236}">
                <a16:creationId xmlns:a16="http://schemas.microsoft.com/office/drawing/2014/main" id="{C1F8D5F0-117F-4FF8-B3F1-10DF0C278BC6}"/>
              </a:ext>
            </a:extLst>
          </p:cNvPr>
          <p:cNvSpPr>
            <a:spLocks noGrp="1"/>
          </p:cNvSpPr>
          <p:nvPr>
            <p:ph idx="1"/>
          </p:nvPr>
        </p:nvSpPr>
        <p:spPr/>
        <p:txBody>
          <a:bodyPr/>
          <a:lstStyle/>
          <a:p>
            <a:r>
              <a:rPr lang="en-US" dirty="0"/>
              <a:t>During the 1960s the SC introduced a lot of new “defendant’s rights” law including:</a:t>
            </a:r>
          </a:p>
          <a:p>
            <a:pPr lvl="1"/>
            <a:r>
              <a:rPr lang="en-US" dirty="0"/>
              <a:t>Mapp v. Ohio (1961)—cannot use evidence from an illegal search.</a:t>
            </a:r>
          </a:p>
          <a:p>
            <a:pPr lvl="1"/>
            <a:r>
              <a:rPr lang="en-US" dirty="0"/>
              <a:t>Miranda v. Arizona (1966)—confession can’t be used unless defendant has been read their rights</a:t>
            </a:r>
          </a:p>
          <a:p>
            <a:pPr lvl="1"/>
            <a:r>
              <a:rPr lang="en-US" dirty="0"/>
              <a:t>Gideon v. Wainwright (1963)—defendant has a right to counsel</a:t>
            </a:r>
          </a:p>
          <a:p>
            <a:r>
              <a:rPr lang="en-US" dirty="0"/>
              <a:t>The idea is that these laws changed police practice to make arrests more </a:t>
            </a:r>
            <a:r>
              <a:rPr lang="en-US" i="1" dirty="0"/>
              <a:t>selective</a:t>
            </a:r>
            <a:r>
              <a:rPr lang="en-US" dirty="0"/>
              <a:t>, i.e. less common but more meaningful when they do happen.</a:t>
            </a:r>
          </a:p>
        </p:txBody>
      </p:sp>
    </p:spTree>
    <p:extLst>
      <p:ext uri="{BB962C8B-B14F-4D97-AF65-F5344CB8AC3E}">
        <p14:creationId xmlns:p14="http://schemas.microsoft.com/office/powerpoint/2010/main" val="251782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6112-38A1-83FD-210E-B50C646B3501}"/>
              </a:ext>
            </a:extLst>
          </p:cNvPr>
          <p:cNvSpPr>
            <a:spLocks noGrp="1"/>
          </p:cNvSpPr>
          <p:nvPr>
            <p:ph type="title"/>
          </p:nvPr>
        </p:nvSpPr>
        <p:spPr/>
        <p:txBody>
          <a:bodyPr/>
          <a:lstStyle/>
          <a:p>
            <a:r>
              <a:rPr lang="en-US" dirty="0"/>
              <a:t>Higher Arrest Standards</a:t>
            </a:r>
          </a:p>
        </p:txBody>
      </p:sp>
      <p:sp>
        <p:nvSpPr>
          <p:cNvPr id="3" name="Content Placeholder 2">
            <a:extLst>
              <a:ext uri="{FF2B5EF4-FFF2-40B4-BE49-F238E27FC236}">
                <a16:creationId xmlns:a16="http://schemas.microsoft.com/office/drawing/2014/main" id="{F6BA81B5-2030-428D-4249-3340B3A74863}"/>
              </a:ext>
            </a:extLst>
          </p:cNvPr>
          <p:cNvSpPr>
            <a:spLocks noGrp="1"/>
          </p:cNvSpPr>
          <p:nvPr>
            <p:ph idx="1"/>
          </p:nvPr>
        </p:nvSpPr>
        <p:spPr>
          <a:xfrm>
            <a:off x="609600" y="1775192"/>
            <a:ext cx="5486400" cy="5019891"/>
          </a:xfrm>
        </p:spPr>
        <p:txBody>
          <a:bodyPr>
            <a:normAutofit fontScale="85000" lnSpcReduction="10000"/>
          </a:bodyPr>
          <a:lstStyle/>
          <a:p>
            <a:r>
              <a:rPr lang="en-US" dirty="0"/>
              <a:t>Cook and </a:t>
            </a:r>
            <a:r>
              <a:rPr lang="en-US" dirty="0" err="1"/>
              <a:t>Mancik</a:t>
            </a:r>
            <a:r>
              <a:rPr lang="en-US" dirty="0"/>
              <a:t> emphasize a relatively new fact consistent with the idea that arrests became more selective: Although clearance rates (which remember is mostly arrests relative to total offenses) fell the number of prison admissions for homicide relative to total homicides </a:t>
            </a:r>
            <a:r>
              <a:rPr lang="en-US" i="1" dirty="0"/>
              <a:t>increased.</a:t>
            </a:r>
          </a:p>
          <a:p>
            <a:pPr lvl="1"/>
            <a:r>
              <a:rPr lang="en-US" dirty="0"/>
              <a:t>In other words, the number of arrests fell but the number of people convicted </a:t>
            </a:r>
            <a:r>
              <a:rPr lang="en-US" i="1" dirty="0"/>
              <a:t>conditional on arrest </a:t>
            </a:r>
            <a:r>
              <a:rPr lang="en-US" dirty="0"/>
              <a:t>increased. (see next page)</a:t>
            </a:r>
          </a:p>
        </p:txBody>
      </p:sp>
      <p:pic>
        <p:nvPicPr>
          <p:cNvPr id="5" name="Picture 4">
            <a:extLst>
              <a:ext uri="{FF2B5EF4-FFF2-40B4-BE49-F238E27FC236}">
                <a16:creationId xmlns:a16="http://schemas.microsoft.com/office/drawing/2014/main" id="{8641AA7F-F757-EEC9-61ED-5CA2DB20CD97}"/>
              </a:ext>
            </a:extLst>
          </p:cNvPr>
          <p:cNvPicPr>
            <a:picLocks noChangeAspect="1"/>
          </p:cNvPicPr>
          <p:nvPr/>
        </p:nvPicPr>
        <p:blipFill>
          <a:blip r:embed="rId2"/>
          <a:stretch>
            <a:fillRect/>
          </a:stretch>
        </p:blipFill>
        <p:spPr>
          <a:xfrm>
            <a:off x="6096000" y="1911533"/>
            <a:ext cx="6038850" cy="4352925"/>
          </a:xfrm>
          <a:prstGeom prst="rect">
            <a:avLst/>
          </a:prstGeom>
        </p:spPr>
      </p:pic>
    </p:spTree>
    <p:extLst>
      <p:ext uri="{BB962C8B-B14F-4D97-AF65-F5344CB8AC3E}">
        <p14:creationId xmlns:p14="http://schemas.microsoft.com/office/powerpoint/2010/main" val="124263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6112-38A1-83FD-210E-B50C646B3501}"/>
              </a:ext>
            </a:extLst>
          </p:cNvPr>
          <p:cNvSpPr>
            <a:spLocks noGrp="1"/>
          </p:cNvSpPr>
          <p:nvPr>
            <p:ph type="title"/>
          </p:nvPr>
        </p:nvSpPr>
        <p:spPr/>
        <p:txBody>
          <a:bodyPr/>
          <a:lstStyle/>
          <a:p>
            <a:r>
              <a:rPr lang="en-US" dirty="0"/>
              <a:t>Higher Arrest Standards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6BA81B5-2030-428D-4249-3340B3A74863}"/>
                  </a:ext>
                </a:extLst>
              </p:cNvPr>
              <p:cNvSpPr>
                <a:spLocks noGrp="1"/>
              </p:cNvSpPr>
              <p:nvPr>
                <p:ph idx="1"/>
              </p:nvPr>
            </p:nvSpPr>
            <p:spPr>
              <a:xfrm>
                <a:off x="609600" y="1775192"/>
                <a:ext cx="5486400" cy="5019891"/>
              </a:xfrm>
            </p:spPr>
            <p:txBody>
              <a:bodyPr>
                <a:normAutofit fontScale="92500" lnSpcReduction="10000"/>
              </a:bodyPr>
              <a:lstStyle/>
              <a:p>
                <a:pPr marL="118872" indent="0" algn="ctr">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𝑃𝑟𝑖𝑠𝑜𝑛</m:t>
                      </m:r>
                      <m:r>
                        <a:rPr lang="en-US" sz="2000" i="1" smtClean="0">
                          <a:latin typeface="Cambria Math" panose="02040503050406030204" pitchFamily="18" charset="0"/>
                        </a:rPr>
                        <m:t> </m:t>
                      </m:r>
                      <m:r>
                        <a:rPr lang="en-US" sz="2000" i="1" smtClean="0">
                          <a:latin typeface="Cambria Math" panose="02040503050406030204" pitchFamily="18" charset="0"/>
                        </a:rPr>
                        <m:t>𝐴𝑑𝑚𝑖𝑡</m:t>
                      </m:r>
                      <m:r>
                        <a:rPr lang="en-US" sz="2000" i="1" smtClean="0">
                          <a:latin typeface="Cambria Math" panose="02040503050406030204" pitchFamily="18" charset="0"/>
                        </a:rPr>
                        <m:t> </m:t>
                      </m:r>
                      <m:r>
                        <a:rPr lang="en-US" sz="2000" i="1" smtClean="0">
                          <a:latin typeface="Cambria Math" panose="02040503050406030204" pitchFamily="18" charset="0"/>
                        </a:rPr>
                        <m:t>𝑅𝑎𝑡𝑒</m:t>
                      </m:r>
                      <m:r>
                        <a:rPr lang="en-US" sz="200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𝐴𝑑𝑚𝑖𝑡</m:t>
                          </m:r>
                        </m:num>
                        <m:den>
                          <m:r>
                            <a:rPr lang="en-US" sz="2000" i="1">
                              <a:latin typeface="Cambria Math" panose="02040503050406030204" pitchFamily="18" charset="0"/>
                            </a:rPr>
                            <m:t>𝐻𝑜𝑚𝑖𝑐𝑖𝑑𝑒𝑠</m:t>
                          </m:r>
                        </m:den>
                      </m:f>
                    </m:oMath>
                  </m:oMathPara>
                </a14:m>
                <a:endParaRPr lang="en-US" sz="2000" i="1" dirty="0">
                  <a:latin typeface="Cambria Math" panose="02040503050406030204" pitchFamily="18" charset="0"/>
                </a:endParaRPr>
              </a:p>
              <a:p>
                <a:pPr marL="118872" indent="0" algn="ctr">
                  <a:buNone/>
                </a:pPr>
                <a:endParaRPr lang="en-US" sz="2000" b="0" i="0" dirty="0">
                  <a:latin typeface="Cambria Math" panose="02040503050406030204" pitchFamily="18" charset="0"/>
                </a:endParaRPr>
              </a:p>
              <a:p>
                <a:pPr marL="118872" indent="0" algn="ctr">
                  <a:buNone/>
                </a:pPr>
                <a14:m>
                  <m:oMathPara xmlns:m="http://schemas.openxmlformats.org/officeDocument/2006/math">
                    <m:oMathParaPr>
                      <m:jc m:val="centerGroup"/>
                    </m:oMathParaPr>
                    <m:oMath xmlns:m="http://schemas.openxmlformats.org/officeDocument/2006/math">
                      <m:r>
                        <m:rPr>
                          <m:sty m:val="p"/>
                        </m:rPr>
                        <a:rPr lang="en-US" sz="2000" b="0" i="0" smtClean="0">
                          <a:latin typeface="Cambria Math" panose="02040503050406030204" pitchFamily="18" charset="0"/>
                        </a:rPr>
                        <m:t>Clearance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R</m:t>
                      </m:r>
                      <m:r>
                        <m:rPr>
                          <m:sty m:val="p"/>
                        </m:rPr>
                        <a:rPr lang="en-US" sz="2000" b="0" i="0" smtClean="0">
                          <a:latin typeface="Cambria Math" panose="02040503050406030204" pitchFamily="18" charset="0"/>
                        </a:rPr>
                        <m:t>ate</m:t>
                      </m:r>
                      <m:r>
                        <a:rPr lang="en-US" sz="2000" b="0" i="0" smtClean="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𝐴𝑟𝑟𝑒𝑠𝑡</m:t>
                          </m:r>
                        </m:num>
                        <m:den>
                          <m:r>
                            <a:rPr lang="en-US" sz="2000" b="0" i="1" smtClean="0">
                              <a:latin typeface="Cambria Math" panose="02040503050406030204" pitchFamily="18" charset="0"/>
                            </a:rPr>
                            <m:t>𝐻𝑜𝑚𝑖𝑐𝑖𝑑𝑒𝑠</m:t>
                          </m:r>
                        </m:den>
                      </m:f>
                    </m:oMath>
                  </m:oMathPara>
                </a14:m>
                <a:endParaRPr lang="en-US" sz="2000" b="0" i="1" dirty="0">
                  <a:latin typeface="Cambria Math" panose="02040503050406030204" pitchFamily="18" charset="0"/>
                </a:endParaRPr>
              </a:p>
              <a:p>
                <a:pPr marL="118872" indent="0" algn="ctr">
                  <a:buNone/>
                </a:pPr>
                <a:endParaRPr lang="en-US" sz="2000" b="0" i="1" dirty="0">
                  <a:latin typeface="Cambria Math" panose="02040503050406030204" pitchFamily="18" charset="0"/>
                </a:endParaRPr>
              </a:p>
              <a:p>
                <a:pPr marL="118872" indent="0" algn="ctr">
                  <a:buNone/>
                </a:pPr>
                <a:endParaRPr lang="en-US" sz="2000" b="0" i="1" dirty="0">
                  <a:latin typeface="Cambria Math" panose="02040503050406030204" pitchFamily="18" charset="0"/>
                </a:endParaRPr>
              </a:p>
              <a:p>
                <a:pPr marL="118872" indent="0" algn="ctr">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𝑠𝑜</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𝑃</m:t>
                          </m:r>
                          <m:r>
                            <a:rPr lang="en-US" sz="2000" b="0" i="1" smtClean="0">
                              <a:latin typeface="Cambria Math" panose="02040503050406030204" pitchFamily="18" charset="0"/>
                            </a:rPr>
                            <m:t>𝑟𝑖𝑠𝑜𝑛</m:t>
                          </m:r>
                          <m:r>
                            <a:rPr lang="en-US" sz="2000" b="0" i="1" smtClean="0">
                              <a:latin typeface="Cambria Math" panose="02040503050406030204" pitchFamily="18" charset="0"/>
                            </a:rPr>
                            <m:t> </m:t>
                          </m:r>
                          <m:r>
                            <a:rPr lang="en-US" sz="2000" b="0" i="1" smtClean="0">
                              <a:latin typeface="Cambria Math" panose="02040503050406030204" pitchFamily="18" charset="0"/>
                            </a:rPr>
                            <m:t>𝐴</m:t>
                          </m:r>
                          <m:r>
                            <a:rPr lang="en-US" sz="2000" b="0" i="1" smtClean="0">
                              <a:latin typeface="Cambria Math" panose="02040503050406030204" pitchFamily="18" charset="0"/>
                            </a:rPr>
                            <m:t>𝑑𝑚𝑖𝑡</m:t>
                          </m:r>
                          <m:r>
                            <a:rPr lang="en-US" sz="2000" b="0" i="1" smtClean="0">
                              <a:latin typeface="Cambria Math" panose="02040503050406030204" pitchFamily="18" charset="0"/>
                            </a:rPr>
                            <m:t> </m:t>
                          </m:r>
                          <m:r>
                            <a:rPr lang="en-US" sz="2000" b="0" i="1" smtClean="0">
                              <a:latin typeface="Cambria Math" panose="02040503050406030204" pitchFamily="18" charset="0"/>
                            </a:rPr>
                            <m:t>𝑅𝑎𝑡𝑒</m:t>
                          </m:r>
                        </m:num>
                        <m:den>
                          <m:r>
                            <a:rPr lang="en-US" sz="2000" b="0" i="1" smtClean="0">
                              <a:latin typeface="Cambria Math" panose="02040503050406030204" pitchFamily="18" charset="0"/>
                            </a:rPr>
                            <m:t>𝐶</m:t>
                          </m:r>
                          <m:r>
                            <a:rPr lang="en-US" sz="2000" b="0" i="1" smtClean="0">
                              <a:latin typeface="Cambria Math" panose="02040503050406030204" pitchFamily="18" charset="0"/>
                            </a:rPr>
                            <m:t>𝑙𝑒𝑎𝑟𝑎𝑛𝑐𝑒</m:t>
                          </m:r>
                          <m:r>
                            <a:rPr lang="en-US" sz="2000" b="0" i="1" smtClean="0">
                              <a:latin typeface="Cambria Math" panose="02040503050406030204" pitchFamily="18" charset="0"/>
                            </a:rPr>
                            <m:t> </m:t>
                          </m:r>
                          <m:r>
                            <a:rPr lang="en-US" sz="2000" b="0" i="1" smtClean="0">
                              <a:latin typeface="Cambria Math" panose="02040503050406030204" pitchFamily="18" charset="0"/>
                            </a:rPr>
                            <m:t>𝑅</m:t>
                          </m:r>
                          <m:r>
                            <a:rPr lang="en-US" sz="2000" b="0" i="1" smtClean="0">
                              <a:latin typeface="Cambria Math" panose="02040503050406030204" pitchFamily="18" charset="0"/>
                            </a:rPr>
                            <m:t>𝑟𝑎𝑡𝑒</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𝐴𝑑𝑚𝑖𝑡</m:t>
                          </m:r>
                        </m:num>
                        <m:den>
                          <m:r>
                            <a:rPr lang="en-US" sz="2000" b="0" i="1" smtClean="0">
                              <a:latin typeface="Cambria Math" panose="02040503050406030204" pitchFamily="18" charset="0"/>
                            </a:rPr>
                            <m:t>𝐴𝑟𝑟𝑒𝑠𝑡</m:t>
                          </m:r>
                        </m:den>
                      </m:f>
                    </m:oMath>
                  </m:oMathPara>
                </a14:m>
                <a:endParaRPr lang="en-US" sz="2000" b="0" i="1" dirty="0">
                  <a:latin typeface="Cambria Math" panose="02040503050406030204" pitchFamily="18" charset="0"/>
                </a:endParaRPr>
              </a:p>
              <a:p>
                <a:pPr marL="118872" indent="0" algn="ctr">
                  <a:buNone/>
                </a:pPr>
                <a:endParaRPr lang="en-US" sz="2000" b="0" i="1" dirty="0">
                  <a:latin typeface="Cambria Math" panose="02040503050406030204" pitchFamily="18" charset="0"/>
                </a:endParaRPr>
              </a:p>
              <a:p>
                <a:pPr marL="118872" indent="0" algn="ctr">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𝐶𝑜𝑛𝑣𝑖𝑐𝑡𝑖𝑜𝑛</m:t>
                      </m:r>
                      <m:r>
                        <a:rPr lang="en-US" sz="2000" b="0" i="1" smtClean="0">
                          <a:latin typeface="Cambria Math" panose="02040503050406030204" pitchFamily="18" charset="0"/>
                        </a:rPr>
                        <m:t> </m:t>
                      </m:r>
                      <m:r>
                        <a:rPr lang="en-US" sz="2000" b="0" i="1" smtClean="0">
                          <a:latin typeface="Cambria Math" panose="02040503050406030204" pitchFamily="18" charset="0"/>
                        </a:rPr>
                        <m:t>𝑅𝑎𝑡𝑒</m:t>
                      </m:r>
                    </m:oMath>
                  </m:oMathPara>
                </a14:m>
                <a:endParaRPr lang="en-US" sz="2000" b="0" dirty="0"/>
              </a:p>
              <a:p>
                <a:pPr marL="118872" indent="0" algn="ctr">
                  <a:buNone/>
                </a:pPr>
                <a:endParaRPr lang="en-US" sz="2000" dirty="0"/>
              </a:p>
              <a:p>
                <a:pPr>
                  <a:buFont typeface="Arial" panose="020B0604020202020204" pitchFamily="34" charset="0"/>
                  <a:buChar char="•"/>
                </a:pP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𝐶</m:t>
                        </m:r>
                        <m:r>
                          <a:rPr lang="en-US" sz="2000" b="0" i="1" dirty="0" smtClean="0">
                            <a:latin typeface="Cambria Math" panose="02040503050406030204" pitchFamily="18" charset="0"/>
                          </a:rPr>
                          <m:t>𝑜𝑛𝑣𝑖𝑐𝑡𝑖𝑜𝑛</m:t>
                        </m:r>
                        <m:r>
                          <a:rPr lang="en-US" sz="2000" b="0" i="1" dirty="0" smtClean="0">
                            <a:latin typeface="Cambria Math" panose="02040503050406030204" pitchFamily="18" charset="0"/>
                          </a:rPr>
                          <m:t> </m:t>
                        </m:r>
                        <m:r>
                          <a:rPr lang="en-US" sz="2000" b="0" i="1" dirty="0" smtClean="0">
                            <a:latin typeface="Cambria Math" panose="02040503050406030204" pitchFamily="18" charset="0"/>
                          </a:rPr>
                          <m:t>𝑅𝑎𝑡𝑒</m:t>
                        </m:r>
                      </m:e>
                      <m:sub>
                        <m:r>
                          <a:rPr lang="en-US" sz="2000" b="0" i="1" dirty="0" smtClean="0">
                            <a:latin typeface="Cambria Math" panose="02040503050406030204" pitchFamily="18" charset="0"/>
                          </a:rPr>
                          <m:t>1970</m:t>
                        </m:r>
                      </m:sub>
                    </m:sSub>
                    <m:r>
                      <a:rPr lang="en-US" sz="2000" b="0" i="0" dirty="0" smtClean="0">
                        <a:latin typeface="Cambria Math" panose="02040503050406030204" pitchFamily="18" charset="0"/>
                      </a:rPr>
                      <m:t>=</m:t>
                    </m:r>
                    <m:f>
                      <m:fPr>
                        <m:ctrlPr>
                          <a:rPr lang="en-US" sz="2000" i="1" dirty="0" smtClean="0">
                            <a:latin typeface="Cambria Math" panose="02040503050406030204" pitchFamily="18" charset="0"/>
                          </a:rPr>
                        </m:ctrlPr>
                      </m:fPr>
                      <m:num>
                        <m:r>
                          <a:rPr lang="en-US" sz="2000" i="1" dirty="0">
                            <a:latin typeface="Cambria Math" panose="02040503050406030204" pitchFamily="18" charset="0"/>
                          </a:rPr>
                          <m:t>35.8</m:t>
                        </m:r>
                      </m:num>
                      <m:den>
                        <m:r>
                          <a:rPr lang="en-US" sz="2000" b="0" i="1" dirty="0" smtClean="0">
                            <a:latin typeface="Cambria Math" panose="02040503050406030204" pitchFamily="18" charset="0"/>
                          </a:rPr>
                          <m:t>86.5</m:t>
                        </m:r>
                      </m:den>
                    </m:f>
                    <m:r>
                      <a:rPr lang="en-US" sz="2000" b="0" i="1" dirty="0" smtClean="0">
                        <a:latin typeface="Cambria Math" panose="02040503050406030204" pitchFamily="18" charset="0"/>
                      </a:rPr>
                      <m:t>=41.4%</m:t>
                    </m:r>
                  </m:oMath>
                </a14:m>
                <a:endParaRPr lang="en-US" sz="2000" b="0" dirty="0"/>
              </a:p>
              <a:p>
                <a:pPr>
                  <a:buFont typeface="Arial" panose="020B0604020202020204" pitchFamily="34" charset="0"/>
                  <a:buChar char="•"/>
                </a:pPr>
                <a:endParaRPr lang="en-US" sz="2000" b="0" dirty="0"/>
              </a:p>
              <a:p>
                <a:pPr>
                  <a:buFont typeface="Arial" panose="020B0604020202020204" pitchFamily="34" charset="0"/>
                  <a:buChar char="•"/>
                </a:pP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𝐶</m:t>
                        </m:r>
                        <m:r>
                          <a:rPr lang="en-US" sz="2000" b="0" i="1" dirty="0" smtClean="0">
                            <a:latin typeface="Cambria Math" panose="02040503050406030204" pitchFamily="18" charset="0"/>
                          </a:rPr>
                          <m:t>𝑜𝑛𝑣𝑖𝑐𝑡𝑖𝑜𝑛</m:t>
                        </m:r>
                        <m:r>
                          <a:rPr lang="en-US" sz="2000" b="0" i="1" dirty="0" smtClean="0">
                            <a:latin typeface="Cambria Math" panose="02040503050406030204" pitchFamily="18" charset="0"/>
                          </a:rPr>
                          <m:t> </m:t>
                        </m:r>
                        <m:r>
                          <a:rPr lang="en-US" sz="2000" b="0" i="1" dirty="0" smtClean="0">
                            <a:latin typeface="Cambria Math" panose="02040503050406030204" pitchFamily="18" charset="0"/>
                          </a:rPr>
                          <m:t>𝑅𝑎𝑡𝑒</m:t>
                        </m:r>
                      </m:e>
                      <m:sub>
                        <m:r>
                          <a:rPr lang="en-US" sz="2000" b="0" i="1" dirty="0" smtClean="0">
                            <a:latin typeface="Cambria Math" panose="02040503050406030204" pitchFamily="18" charset="0"/>
                          </a:rPr>
                          <m:t>2010</m:t>
                        </m:r>
                      </m:sub>
                    </m:sSub>
                    <m:r>
                      <a:rPr lang="en-US" sz="2000" b="0" i="1" dirty="0" smtClean="0">
                        <a:latin typeface="Cambria Math" panose="02040503050406030204" pitchFamily="18" charset="0"/>
                      </a:rPr>
                      <m:t>=</m:t>
                    </m:r>
                    <m:f>
                      <m:fPr>
                        <m:ctrlPr>
                          <a:rPr lang="en-US" sz="2000" i="1" dirty="0" smtClean="0">
                            <a:latin typeface="Cambria Math" panose="02040503050406030204" pitchFamily="18" charset="0"/>
                          </a:rPr>
                        </m:ctrlPr>
                      </m:fPr>
                      <m:num>
                        <m:r>
                          <a:rPr lang="en-US" sz="2000" b="0" i="1" dirty="0" smtClean="0">
                            <a:latin typeface="Cambria Math" panose="02040503050406030204" pitchFamily="18" charset="0"/>
                          </a:rPr>
                          <m:t>60.4</m:t>
                        </m:r>
                      </m:num>
                      <m:den>
                        <m:r>
                          <a:rPr lang="en-US" sz="2000" b="0" i="1" dirty="0" smtClean="0">
                            <a:latin typeface="Cambria Math" panose="02040503050406030204" pitchFamily="18" charset="0"/>
                          </a:rPr>
                          <m:t>64.8</m:t>
                        </m:r>
                      </m:den>
                    </m:f>
                    <m:r>
                      <a:rPr lang="en-US" sz="2000" b="0" i="1" dirty="0" smtClean="0">
                        <a:latin typeface="Cambria Math" panose="02040503050406030204" pitchFamily="18" charset="0"/>
                      </a:rPr>
                      <m:t>=93.2%</m:t>
                    </m:r>
                  </m:oMath>
                </a14:m>
                <a:endParaRPr lang="en-US" sz="2000" b="0" dirty="0"/>
              </a:p>
              <a:p>
                <a:pPr marL="118872" indent="0">
                  <a:buNone/>
                </a:pPr>
                <a:endParaRPr lang="en-US" sz="2000" b="0" dirty="0"/>
              </a:p>
              <a:p>
                <a:pPr>
                  <a:buFont typeface="Arial" panose="020B0604020202020204" pitchFamily="34" charset="0"/>
                  <a:buChar char="•"/>
                </a:pPr>
                <a:r>
                  <a:rPr lang="en-US" sz="2000" dirty="0"/>
                  <a:t>Can these be true? Other evidence?</a:t>
                </a:r>
                <a:endParaRPr lang="en-US" sz="2000" b="0" dirty="0"/>
              </a:p>
              <a:p>
                <a:pPr>
                  <a:buFont typeface="Arial" panose="020B0604020202020204" pitchFamily="34" charset="0"/>
                  <a:buChar char="•"/>
                </a:pPr>
                <a:endParaRPr lang="en-US" sz="2300" dirty="0"/>
              </a:p>
            </p:txBody>
          </p:sp>
        </mc:Choice>
        <mc:Fallback>
          <p:sp>
            <p:nvSpPr>
              <p:cNvPr id="3" name="Content Placeholder 2">
                <a:extLst>
                  <a:ext uri="{FF2B5EF4-FFF2-40B4-BE49-F238E27FC236}">
                    <a16:creationId xmlns:a16="http://schemas.microsoft.com/office/drawing/2014/main" id="{F6BA81B5-2030-428D-4249-3340B3A74863}"/>
                  </a:ext>
                </a:extLst>
              </p:cNvPr>
              <p:cNvSpPr>
                <a:spLocks noGrp="1" noRot="1" noChangeAspect="1" noMove="1" noResize="1" noEditPoints="1" noAdjustHandles="1" noChangeArrowheads="1" noChangeShapeType="1" noTextEdit="1"/>
              </p:cNvSpPr>
              <p:nvPr>
                <p:ph idx="1"/>
              </p:nvPr>
            </p:nvSpPr>
            <p:spPr>
              <a:xfrm>
                <a:off x="609600" y="1775192"/>
                <a:ext cx="5486400" cy="5019891"/>
              </a:xfrm>
              <a:blipFill>
                <a:blip r:embed="rId2"/>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641AA7F-F757-EEC9-61ED-5CA2DB20CD97}"/>
              </a:ext>
            </a:extLst>
          </p:cNvPr>
          <p:cNvPicPr>
            <a:picLocks noChangeAspect="1"/>
          </p:cNvPicPr>
          <p:nvPr/>
        </p:nvPicPr>
        <p:blipFill>
          <a:blip r:embed="rId3"/>
          <a:stretch>
            <a:fillRect/>
          </a:stretch>
        </p:blipFill>
        <p:spPr>
          <a:xfrm>
            <a:off x="6096000" y="1911533"/>
            <a:ext cx="6038850" cy="4352925"/>
          </a:xfrm>
          <a:prstGeom prst="rect">
            <a:avLst/>
          </a:prstGeom>
        </p:spPr>
      </p:pic>
    </p:spTree>
    <p:extLst>
      <p:ext uri="{BB962C8B-B14F-4D97-AF65-F5344CB8AC3E}">
        <p14:creationId xmlns:p14="http://schemas.microsoft.com/office/powerpoint/2010/main" val="2732753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6BB8-CB1D-6A19-1261-313383C4CC3F}"/>
              </a:ext>
            </a:extLst>
          </p:cNvPr>
          <p:cNvSpPr>
            <a:spLocks noGrp="1"/>
          </p:cNvSpPr>
          <p:nvPr>
            <p:ph type="title"/>
          </p:nvPr>
        </p:nvSpPr>
        <p:spPr/>
        <p:txBody>
          <a:bodyPr/>
          <a:lstStyle/>
          <a:p>
            <a:r>
              <a:rPr lang="en-US" dirty="0"/>
              <a:t>The Homicide Clearance Rate</a:t>
            </a:r>
          </a:p>
        </p:txBody>
      </p:sp>
      <p:sp>
        <p:nvSpPr>
          <p:cNvPr id="3" name="Content Placeholder 2">
            <a:extLst>
              <a:ext uri="{FF2B5EF4-FFF2-40B4-BE49-F238E27FC236}">
                <a16:creationId xmlns:a16="http://schemas.microsoft.com/office/drawing/2014/main" id="{188B2FC8-7FF4-7EF4-A266-9008D0E35507}"/>
              </a:ext>
            </a:extLst>
          </p:cNvPr>
          <p:cNvSpPr>
            <a:spLocks noGrp="1"/>
          </p:cNvSpPr>
          <p:nvPr>
            <p:ph idx="1"/>
          </p:nvPr>
        </p:nvSpPr>
        <p:spPr>
          <a:xfrm>
            <a:off x="609600" y="1775192"/>
            <a:ext cx="7673266" cy="4625609"/>
          </a:xfrm>
        </p:spPr>
        <p:txBody>
          <a:bodyPr/>
          <a:lstStyle/>
          <a:p>
            <a:r>
              <a:rPr lang="en-US" dirty="0"/>
              <a:t>More work needs to be done on how effective the police are. What determines effectiveness?</a:t>
            </a:r>
          </a:p>
          <a:p>
            <a:r>
              <a:rPr lang="en-US" dirty="0"/>
              <a:t>How to increase clearance/conviction rates?</a:t>
            </a:r>
          </a:p>
          <a:p>
            <a:r>
              <a:rPr lang="en-US" dirty="0"/>
              <a:t>What is a hard case?</a:t>
            </a:r>
          </a:p>
          <a:p>
            <a:r>
              <a:rPr lang="en-US" dirty="0"/>
              <a:t>How have clearance and conviction rates changed over time and for different types of case?</a:t>
            </a:r>
          </a:p>
        </p:txBody>
      </p:sp>
      <p:pic>
        <p:nvPicPr>
          <p:cNvPr id="1026" name="Picture 2" descr="https://m.media-amazon.com/images/I/91oRmRhoG3L._SL1500_.jpg">
            <a:extLst>
              <a:ext uri="{FF2B5EF4-FFF2-40B4-BE49-F238E27FC236}">
                <a16:creationId xmlns:a16="http://schemas.microsoft.com/office/drawing/2014/main" id="{0755F6BF-CC4D-4819-A539-EA8D30A48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740" y="1775192"/>
            <a:ext cx="3189524" cy="490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76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EFA2-D692-AEB9-B2AB-9D49DEAB62B2}"/>
              </a:ext>
            </a:extLst>
          </p:cNvPr>
          <p:cNvSpPr>
            <a:spLocks noGrp="1"/>
          </p:cNvSpPr>
          <p:nvPr>
            <p:ph type="title"/>
          </p:nvPr>
        </p:nvSpPr>
        <p:spPr/>
        <p:txBody>
          <a:bodyPr/>
          <a:lstStyle/>
          <a:p>
            <a:r>
              <a:rPr lang="en-US" dirty="0"/>
              <a:t>The (Homicide) Clearance Rate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36ECEA-F53E-DB79-DC54-894E91B6B7AB}"/>
                  </a:ext>
                </a:extLst>
              </p:cNvPr>
              <p:cNvSpPr>
                <a:spLocks noGrp="1"/>
              </p:cNvSpPr>
              <p:nvPr>
                <p:ph idx="1"/>
              </p:nvPr>
            </p:nvSpPr>
            <p:spPr/>
            <p:txBody>
              <a:bodyPr>
                <a:normAutofit fontScale="55000" lnSpcReduction="20000"/>
              </a:bodyPr>
              <a:lstStyle/>
              <a:p>
                <a:r>
                  <a:rPr lang="en-US" sz="3600" dirty="0"/>
                  <a:t>In the UCR Program, an offense may be cleared if “cleared by arrest” or “cleared by exceptional means.” Cleared by arrest is when at least one person has been:</a:t>
                </a:r>
              </a:p>
              <a:p>
                <a:pPr lvl="1"/>
                <a:r>
                  <a:rPr lang="en-US" dirty="0"/>
                  <a:t>Arrested.</a:t>
                </a:r>
              </a:p>
              <a:p>
                <a:pPr lvl="1"/>
                <a:r>
                  <a:rPr lang="en-US" dirty="0"/>
                  <a:t>Charged with the commission of the offense.</a:t>
                </a:r>
              </a:p>
              <a:p>
                <a:pPr lvl="1"/>
                <a:r>
                  <a:rPr lang="en-US" dirty="0"/>
                  <a:t>Turned over to the court for prosecution (whether following arrest, court summons, or police notice).</a:t>
                </a:r>
              </a:p>
              <a:p>
                <a:r>
                  <a:rPr lang="en-US" sz="3600" dirty="0"/>
                  <a:t>A “clearance by exceptional means” is when the police think they have solved the case but for one reason or another the perpetuator can’t be arrested, e.g. the death of the offender or the denial of extradition from another jurisdiction.</a:t>
                </a:r>
              </a:p>
              <a:p>
                <a:pPr lvl="1"/>
                <a:r>
                  <a:rPr lang="en-US" dirty="0"/>
                  <a:t>About 1 in 9 homicides are cleared by exceptional means.</a:t>
                </a:r>
              </a:p>
              <a:p>
                <a:r>
                  <a:rPr lang="en-US" sz="3600" dirty="0"/>
                  <a:t>The (homicide) clearance rate is:</a:t>
                </a:r>
              </a:p>
              <a:p>
                <a:endParaRPr lang="en-US" dirty="0"/>
              </a:p>
              <a:p>
                <a:pPr marL="118872" indent="0">
                  <a:buNone/>
                </a:pPr>
                <a14:m>
                  <m:oMathPara xmlns:m="http://schemas.openxmlformats.org/officeDocument/2006/math">
                    <m:oMathParaPr>
                      <m:jc m:val="center"/>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r>
                            <a:rPr lang="en-US" i="1">
                              <a:latin typeface="Cambria Math" panose="02040503050406030204" pitchFamily="18" charset="0"/>
                            </a:rPr>
                            <m:t>𝑙𝑒𝑎𝑟𝑎𝑛𝑐𝑒𝑅𝑎𝑡𝑒</m:t>
                          </m:r>
                        </m:e>
                        <m:sub>
                          <m:r>
                            <a:rPr lang="en-US" b="0" i="1" smtClean="0">
                              <a:latin typeface="Cambria Math" panose="02040503050406030204" pitchFamily="18" charset="0"/>
                            </a:rPr>
                            <m:t>𝑌𝑒𝑎𝑟</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i="1">
                                  <a:latin typeface="Cambria Math" panose="02040503050406030204" pitchFamily="18" charset="0"/>
                                </a:rPr>
                                <m:t>𝐻𝑜𝑚𝑖𝑐𝑖𝑑𝑒𝑠</m:t>
                              </m:r>
                              <m:r>
                                <a:rPr lang="en-US" i="1">
                                  <a:latin typeface="Cambria Math" panose="02040503050406030204" pitchFamily="18" charset="0"/>
                                </a:rPr>
                                <m:t> </m:t>
                              </m:r>
                              <m:r>
                                <a:rPr lang="en-US" i="1">
                                  <a:latin typeface="Cambria Math" panose="02040503050406030204" pitchFamily="18" charset="0"/>
                                </a:rPr>
                                <m:t>𝐶𝑙𝑒𝑎𝑟𝑒𝑑</m:t>
                              </m:r>
                            </m:e>
                            <m:sub>
                              <m:r>
                                <a:rPr lang="en-US" b="0" i="1" smtClean="0">
                                  <a:latin typeface="Cambria Math" panose="02040503050406030204" pitchFamily="18" charset="0"/>
                                </a:rPr>
                                <m:t>𝑌𝑒𝑎𝑟</m:t>
                              </m:r>
                            </m:sub>
                          </m:sSub>
                        </m:num>
                        <m:den>
                          <m:sSub>
                            <m:sSubPr>
                              <m:ctrlPr>
                                <a:rPr lang="en-US" b="0" i="1" smtClean="0">
                                  <a:latin typeface="Cambria Math" panose="02040503050406030204" pitchFamily="18" charset="0"/>
                                </a:rPr>
                              </m:ctrlPr>
                            </m:sSubPr>
                            <m:e>
                              <m:r>
                                <a:rPr lang="en-US" i="1">
                                  <a:latin typeface="Cambria Math" panose="02040503050406030204" pitchFamily="18" charset="0"/>
                                </a:rPr>
                                <m:t>𝑇𝑜𝑡𝑎𝑙</m:t>
                              </m:r>
                              <m:r>
                                <a:rPr lang="en-US" i="1">
                                  <a:latin typeface="Cambria Math" panose="02040503050406030204" pitchFamily="18" charset="0"/>
                                </a:rPr>
                                <m:t> </m:t>
                              </m:r>
                              <m:r>
                                <a:rPr lang="en-US" i="1">
                                  <a:latin typeface="Cambria Math" panose="02040503050406030204" pitchFamily="18" charset="0"/>
                                </a:rPr>
                                <m:t>𝐻𝑜𝑚𝑖𝑐𝑖𝑑𝑒𝑠</m:t>
                              </m:r>
                            </m:e>
                            <m:sub>
                              <m:r>
                                <a:rPr lang="en-US" b="0" i="1" smtClean="0">
                                  <a:latin typeface="Cambria Math" panose="02040503050406030204" pitchFamily="18" charset="0"/>
                                </a:rPr>
                                <m:t>𝑌𝑒𝑎𝑟</m:t>
                              </m:r>
                            </m:sub>
                          </m:sSub>
                        </m:den>
                      </m:f>
                    </m:oMath>
                  </m:oMathPara>
                </a14:m>
                <a:endParaRPr lang="en-US" dirty="0"/>
              </a:p>
              <a:p>
                <a:endParaRPr lang="en-US" sz="3600" dirty="0"/>
              </a:p>
              <a:p>
                <a:r>
                  <a:rPr lang="en-US" sz="3600" dirty="0"/>
                  <a:t>The clearance rate is in essence the percentage of solved crimes but note that a crime may occur in say 2019 but not be cleared until say 2021 so cleared homicides may refer to homicides that occurred in previous years.</a:t>
                </a:r>
              </a:p>
            </p:txBody>
          </p:sp>
        </mc:Choice>
        <mc:Fallback xmlns="">
          <p:sp>
            <p:nvSpPr>
              <p:cNvPr id="3" name="Content Placeholder 2">
                <a:extLst>
                  <a:ext uri="{FF2B5EF4-FFF2-40B4-BE49-F238E27FC236}">
                    <a16:creationId xmlns:a16="http://schemas.microsoft.com/office/drawing/2014/main" id="{C636ECEA-F53E-DB79-DC54-894E91B6B7AB}"/>
                  </a:ext>
                </a:extLst>
              </p:cNvPr>
              <p:cNvSpPr>
                <a:spLocks noGrp="1" noRot="1" noChangeAspect="1" noMove="1" noResize="1" noEditPoints="1" noAdjustHandles="1" noChangeArrowheads="1" noChangeShapeType="1" noTextEdit="1"/>
              </p:cNvSpPr>
              <p:nvPr>
                <p:ph idx="1"/>
              </p:nvPr>
            </p:nvSpPr>
            <p:spPr>
              <a:blipFill>
                <a:blip r:embed="rId2"/>
                <a:stretch>
                  <a:fillRect t="-922" r="-56"/>
                </a:stretch>
              </a:blipFill>
            </p:spPr>
            <p:txBody>
              <a:bodyPr/>
              <a:lstStyle/>
              <a:p>
                <a:r>
                  <a:rPr lang="en-US">
                    <a:noFill/>
                  </a:rPr>
                  <a:t> </a:t>
                </a:r>
              </a:p>
            </p:txBody>
          </p:sp>
        </mc:Fallback>
      </mc:AlternateContent>
    </p:spTree>
    <p:extLst>
      <p:ext uri="{BB962C8B-B14F-4D97-AF65-F5344CB8AC3E}">
        <p14:creationId xmlns:p14="http://schemas.microsoft.com/office/powerpoint/2010/main" val="309848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left)">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left)">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0D498-04AB-4755-17D9-D2443887C67B}"/>
              </a:ext>
            </a:extLst>
          </p:cNvPr>
          <p:cNvSpPr>
            <a:spLocks noGrp="1"/>
          </p:cNvSpPr>
          <p:nvPr>
            <p:ph type="title"/>
          </p:nvPr>
        </p:nvSpPr>
        <p:spPr/>
        <p:txBody>
          <a:bodyPr/>
          <a:lstStyle/>
          <a:p>
            <a:r>
              <a:rPr lang="en-US" dirty="0"/>
              <a:t>The Homicide Clearance Rates Is Declining</a:t>
            </a:r>
          </a:p>
        </p:txBody>
      </p:sp>
      <p:sp>
        <p:nvSpPr>
          <p:cNvPr id="3" name="Content Placeholder 2">
            <a:extLst>
              <a:ext uri="{FF2B5EF4-FFF2-40B4-BE49-F238E27FC236}">
                <a16:creationId xmlns:a16="http://schemas.microsoft.com/office/drawing/2014/main" id="{0D1373C0-21FC-34CF-ACFD-8C4C52A8CDBF}"/>
              </a:ext>
            </a:extLst>
          </p:cNvPr>
          <p:cNvSpPr>
            <a:spLocks noGrp="1"/>
          </p:cNvSpPr>
          <p:nvPr>
            <p:ph idx="1"/>
          </p:nvPr>
        </p:nvSpPr>
        <p:spPr>
          <a:xfrm>
            <a:off x="609600" y="1775192"/>
            <a:ext cx="4860022" cy="4625609"/>
          </a:xfrm>
        </p:spPr>
        <p:txBody>
          <a:bodyPr>
            <a:normAutofit fontScale="85000" lnSpcReduction="20000"/>
          </a:bodyPr>
          <a:lstStyle/>
          <a:p>
            <a:r>
              <a:rPr lang="en-US" dirty="0"/>
              <a:t>In the 1960’s over 90% of homicides were cleared!</a:t>
            </a:r>
          </a:p>
          <a:p>
            <a:r>
              <a:rPr lang="en-US" dirty="0"/>
              <a:t>Today, only about 50-60% of homicides are cleared.</a:t>
            </a:r>
          </a:p>
          <a:p>
            <a:r>
              <a:rPr lang="en-US" dirty="0"/>
              <a:t>Why?</a:t>
            </a:r>
          </a:p>
          <a:p>
            <a:pPr marL="925830" lvl="1" indent="-514350">
              <a:buFont typeface="+mj-lt"/>
              <a:buAutoNum type="arabicPeriod"/>
            </a:pPr>
            <a:r>
              <a:rPr lang="en-US" dirty="0"/>
              <a:t>Data Mirage?</a:t>
            </a:r>
          </a:p>
          <a:p>
            <a:pPr marL="925830" lvl="1" indent="-514350">
              <a:buFont typeface="+mj-lt"/>
              <a:buAutoNum type="arabicPeriod"/>
            </a:pPr>
            <a:r>
              <a:rPr lang="en-US" dirty="0"/>
              <a:t>Overworked, Less Effective, Police?</a:t>
            </a:r>
          </a:p>
          <a:p>
            <a:pPr marL="925830" lvl="1" indent="-514350">
              <a:buFont typeface="+mj-lt"/>
              <a:buAutoNum type="arabicPeriod"/>
            </a:pPr>
            <a:r>
              <a:rPr lang="en-US" dirty="0"/>
              <a:t>Less Witness Cooperation?</a:t>
            </a:r>
          </a:p>
          <a:p>
            <a:pPr marL="925830" lvl="1" indent="-514350">
              <a:buFont typeface="+mj-lt"/>
              <a:buAutoNum type="arabicPeriod"/>
            </a:pPr>
            <a:r>
              <a:rPr lang="en-US" dirty="0"/>
              <a:t>Case Composition/Harder to Solve Cases?</a:t>
            </a:r>
          </a:p>
          <a:p>
            <a:pPr marL="925830" lvl="1" indent="-514350">
              <a:buFont typeface="+mj-lt"/>
              <a:buAutoNum type="arabicPeriod"/>
            </a:pPr>
            <a:r>
              <a:rPr lang="en-US" dirty="0"/>
              <a:t>Higher Arrest Standards?</a:t>
            </a:r>
          </a:p>
        </p:txBody>
      </p:sp>
      <p:pic>
        <p:nvPicPr>
          <p:cNvPr id="2050" name="Picture 2">
            <a:extLst>
              <a:ext uri="{FF2B5EF4-FFF2-40B4-BE49-F238E27FC236}">
                <a16:creationId xmlns:a16="http://schemas.microsoft.com/office/drawing/2014/main" id="{7178331D-BC18-43CE-BA5D-3D29E3B97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180" y="2037723"/>
            <a:ext cx="5928220" cy="466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94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44613-1578-F0C1-D10E-1AF9898059C4}"/>
              </a:ext>
            </a:extLst>
          </p:cNvPr>
          <p:cNvSpPr>
            <a:spLocks noGrp="1"/>
          </p:cNvSpPr>
          <p:nvPr>
            <p:ph type="title"/>
          </p:nvPr>
        </p:nvSpPr>
        <p:spPr/>
        <p:txBody>
          <a:bodyPr>
            <a:normAutofit fontScale="90000"/>
          </a:bodyPr>
          <a:lstStyle/>
          <a:p>
            <a:r>
              <a:rPr lang="en-US" dirty="0"/>
              <a:t>Why Has the Homicide Clearance Rate Declined? Some Theories</a:t>
            </a:r>
          </a:p>
        </p:txBody>
      </p:sp>
      <p:sp>
        <p:nvSpPr>
          <p:cNvPr id="3" name="Content Placeholder 2">
            <a:extLst>
              <a:ext uri="{FF2B5EF4-FFF2-40B4-BE49-F238E27FC236}">
                <a16:creationId xmlns:a16="http://schemas.microsoft.com/office/drawing/2014/main" id="{B978CF1A-C0BE-FF24-6C76-6DFCC3E3CC29}"/>
              </a:ext>
            </a:extLst>
          </p:cNvPr>
          <p:cNvSpPr>
            <a:spLocks noGrp="1"/>
          </p:cNvSpPr>
          <p:nvPr>
            <p:ph idx="1"/>
          </p:nvPr>
        </p:nvSpPr>
        <p:spPr/>
        <p:txBody>
          <a:bodyPr>
            <a:normAutofit fontScale="92500" lnSpcReduction="20000"/>
          </a:bodyPr>
          <a:lstStyle/>
          <a:p>
            <a:r>
              <a:rPr lang="en-US" dirty="0"/>
              <a:t>Data mirage?</a:t>
            </a:r>
          </a:p>
          <a:p>
            <a:pPr lvl="1"/>
            <a:r>
              <a:rPr lang="en-US" dirty="0"/>
              <a:t>Not all agencies report and the number that do report has increased over time, so we have to check the data.</a:t>
            </a:r>
          </a:p>
          <a:p>
            <a:pPr lvl="1"/>
            <a:r>
              <a:rPr lang="en-US" dirty="0"/>
              <a:t>Cook and </a:t>
            </a:r>
            <a:r>
              <a:rPr lang="en-US" dirty="0" err="1"/>
              <a:t>Mancik</a:t>
            </a:r>
            <a:r>
              <a:rPr lang="en-US" dirty="0"/>
              <a:t> argue that the consistency of the decline across different regions and city sizes and independent datasets, such as the Chicago Homicide Data Set, which show similar declines all suggest that the decline is real.</a:t>
            </a:r>
          </a:p>
          <a:p>
            <a:r>
              <a:rPr lang="en-US" dirty="0"/>
              <a:t>Overworked, less effective police</a:t>
            </a:r>
          </a:p>
          <a:p>
            <a:pPr lvl="1"/>
            <a:r>
              <a:rPr lang="en-US" dirty="0"/>
              <a:t>If anything, the number of police has increased relative to the number of crimes.</a:t>
            </a:r>
          </a:p>
          <a:p>
            <a:r>
              <a:rPr lang="en-US" dirty="0"/>
              <a:t>Less Witness Cooperation</a:t>
            </a:r>
          </a:p>
          <a:p>
            <a:pPr lvl="1"/>
            <a:r>
              <a:rPr lang="en-US" dirty="0"/>
              <a:t>Snitches get stitches but this doesn’t seem to have increased over time.</a:t>
            </a:r>
          </a:p>
        </p:txBody>
      </p:sp>
      <p:sp>
        <p:nvSpPr>
          <p:cNvPr id="4" name="Rectangle 1">
            <a:extLst>
              <a:ext uri="{FF2B5EF4-FFF2-40B4-BE49-F238E27FC236}">
                <a16:creationId xmlns:a16="http://schemas.microsoft.com/office/drawing/2014/main" id="{223C1DDD-08F2-6EA7-3DB9-EB342870D16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131314"/>
                </a:solidFill>
                <a:effectLst/>
                <a:latin typeface="Google Sans Text"/>
              </a:rPr>
              <a:t>independent datasets, such as the Chicago Homicide Data Set, which show similar declines. The text also highlights the consistency of the decline across different regions and city sizes, further supporting its validity</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81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A3002-5E40-8A2F-A5A7-A79C73737E27}"/>
              </a:ext>
            </a:extLst>
          </p:cNvPr>
          <p:cNvSpPr>
            <a:spLocks noGrp="1"/>
          </p:cNvSpPr>
          <p:nvPr>
            <p:ph type="title"/>
          </p:nvPr>
        </p:nvSpPr>
        <p:spPr/>
        <p:txBody>
          <a:bodyPr>
            <a:normAutofit/>
          </a:bodyPr>
          <a:lstStyle/>
          <a:p>
            <a:r>
              <a:rPr lang="en-US" dirty="0"/>
              <a:t>Case Composition/Harder to Solve Cases</a:t>
            </a:r>
          </a:p>
        </p:txBody>
      </p:sp>
      <p:sp>
        <p:nvSpPr>
          <p:cNvPr id="3" name="Content Placeholder 2">
            <a:extLst>
              <a:ext uri="{FF2B5EF4-FFF2-40B4-BE49-F238E27FC236}">
                <a16:creationId xmlns:a16="http://schemas.microsoft.com/office/drawing/2014/main" id="{A8C079AB-9E2D-6B90-6A8A-3ACEED7AB4F4}"/>
              </a:ext>
            </a:extLst>
          </p:cNvPr>
          <p:cNvSpPr>
            <a:spLocks noGrp="1"/>
          </p:cNvSpPr>
          <p:nvPr>
            <p:ph idx="1"/>
          </p:nvPr>
        </p:nvSpPr>
        <p:spPr>
          <a:xfrm>
            <a:off x="609600" y="1775192"/>
            <a:ext cx="6437152" cy="4625609"/>
          </a:xfrm>
        </p:spPr>
        <p:txBody>
          <a:bodyPr>
            <a:normAutofit fontScale="92500" lnSpcReduction="20000"/>
          </a:bodyPr>
          <a:lstStyle/>
          <a:p>
            <a:r>
              <a:rPr lang="en-US" dirty="0"/>
              <a:t>Case Composition/Harder cases</a:t>
            </a:r>
          </a:p>
          <a:p>
            <a:pPr lvl="1"/>
            <a:r>
              <a:rPr lang="en-US" dirty="0"/>
              <a:t>Cook and </a:t>
            </a:r>
            <a:r>
              <a:rPr lang="en-US" dirty="0" err="1"/>
              <a:t>Mancik</a:t>
            </a:r>
            <a:r>
              <a:rPr lang="en-US" dirty="0"/>
              <a:t> show something surprising. The decline in the clearance rate appears to be driven by a decline in homicide clearance when the victim was black.</a:t>
            </a:r>
          </a:p>
          <a:p>
            <a:pPr lvl="1"/>
            <a:r>
              <a:rPr lang="en-US" dirty="0"/>
              <a:t>Note this uses data from the SHR which doesn’t have clearance rates but does have a proxy, the percentage of homicides for which there is a suspect of known age. The correlation between the actual clearance rate and the proxy clearance rate is 0.91.</a:t>
            </a:r>
          </a:p>
        </p:txBody>
      </p:sp>
      <p:pic>
        <p:nvPicPr>
          <p:cNvPr id="4098" name="Picture 2">
            <a:extLst>
              <a:ext uri="{FF2B5EF4-FFF2-40B4-BE49-F238E27FC236}">
                <a16:creationId xmlns:a16="http://schemas.microsoft.com/office/drawing/2014/main" id="{DA5F0E87-C6E5-4053-A523-E096E86AC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752" y="1647173"/>
            <a:ext cx="5034197" cy="488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47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79F31-1E86-09BF-5B84-7C891E80A71D}"/>
              </a:ext>
            </a:extLst>
          </p:cNvPr>
          <p:cNvSpPr>
            <a:spLocks noGrp="1"/>
          </p:cNvSpPr>
          <p:nvPr>
            <p:ph type="title"/>
          </p:nvPr>
        </p:nvSpPr>
        <p:spPr/>
        <p:txBody>
          <a:bodyPr/>
          <a:lstStyle/>
          <a:p>
            <a:r>
              <a:rPr lang="en-US" dirty="0"/>
              <a:t>Case Composition/Harder to Solve Cases</a:t>
            </a:r>
          </a:p>
        </p:txBody>
      </p:sp>
      <p:sp>
        <p:nvSpPr>
          <p:cNvPr id="3" name="Content Placeholder 2">
            <a:extLst>
              <a:ext uri="{FF2B5EF4-FFF2-40B4-BE49-F238E27FC236}">
                <a16:creationId xmlns:a16="http://schemas.microsoft.com/office/drawing/2014/main" id="{A0C33F40-383D-14BE-A7EA-932025435834}"/>
              </a:ext>
            </a:extLst>
          </p:cNvPr>
          <p:cNvSpPr>
            <a:spLocks noGrp="1"/>
          </p:cNvSpPr>
          <p:nvPr>
            <p:ph idx="1"/>
          </p:nvPr>
        </p:nvSpPr>
        <p:spPr>
          <a:xfrm>
            <a:off x="609600" y="1775192"/>
            <a:ext cx="5606642" cy="4625609"/>
          </a:xfrm>
        </p:spPr>
        <p:txBody>
          <a:bodyPr>
            <a:normAutofit/>
          </a:bodyPr>
          <a:lstStyle/>
          <a:p>
            <a:r>
              <a:rPr lang="en-US" dirty="0"/>
              <a:t>Similarly, the big decline in homicide clearance is cases involving a gun. </a:t>
            </a:r>
          </a:p>
          <a:p>
            <a:pPr lvl="1"/>
            <a:r>
              <a:rPr lang="en-US" dirty="0"/>
              <a:t>Non-gun homicide clearance rates have increased!</a:t>
            </a:r>
          </a:p>
          <a:p>
            <a:pPr lvl="1"/>
            <a:r>
              <a:rPr lang="en-US" dirty="0"/>
              <a:t>Again this is using the proxy from the SHR of when the suspect has a known age.</a:t>
            </a:r>
          </a:p>
          <a:p>
            <a:endParaRPr lang="en-US" dirty="0"/>
          </a:p>
        </p:txBody>
      </p:sp>
      <p:pic>
        <p:nvPicPr>
          <p:cNvPr id="5122" name="Picture 2">
            <a:extLst>
              <a:ext uri="{FF2B5EF4-FFF2-40B4-BE49-F238E27FC236}">
                <a16:creationId xmlns:a16="http://schemas.microsoft.com/office/drawing/2014/main" id="{E128EE5D-2692-088A-772A-C6E9A6106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524" y="1582245"/>
            <a:ext cx="5518754" cy="585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45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79F31-1E86-09BF-5B84-7C891E80A71D}"/>
              </a:ext>
            </a:extLst>
          </p:cNvPr>
          <p:cNvSpPr>
            <a:spLocks noGrp="1"/>
          </p:cNvSpPr>
          <p:nvPr>
            <p:ph type="title"/>
          </p:nvPr>
        </p:nvSpPr>
        <p:spPr/>
        <p:txBody>
          <a:bodyPr/>
          <a:lstStyle/>
          <a:p>
            <a:r>
              <a:rPr lang="en-US" dirty="0"/>
              <a:t>Case Composition/Harder to Solve Cases</a:t>
            </a:r>
          </a:p>
        </p:txBody>
      </p:sp>
      <p:sp>
        <p:nvSpPr>
          <p:cNvPr id="3" name="Content Placeholder 2">
            <a:extLst>
              <a:ext uri="{FF2B5EF4-FFF2-40B4-BE49-F238E27FC236}">
                <a16:creationId xmlns:a16="http://schemas.microsoft.com/office/drawing/2014/main" id="{A0C33F40-383D-14BE-A7EA-932025435834}"/>
              </a:ext>
            </a:extLst>
          </p:cNvPr>
          <p:cNvSpPr>
            <a:spLocks noGrp="1"/>
          </p:cNvSpPr>
          <p:nvPr>
            <p:ph idx="1"/>
          </p:nvPr>
        </p:nvSpPr>
        <p:spPr>
          <a:xfrm>
            <a:off x="609600" y="1775192"/>
            <a:ext cx="5606642" cy="4625609"/>
          </a:xfrm>
        </p:spPr>
        <p:txBody>
          <a:bodyPr>
            <a:normAutofit/>
          </a:bodyPr>
          <a:lstStyle/>
          <a:p>
            <a:r>
              <a:rPr lang="en-US" dirty="0"/>
              <a:t>Similarly, the big decline in homicide clearance is cases involving a gun. </a:t>
            </a:r>
          </a:p>
          <a:p>
            <a:pPr lvl="1"/>
            <a:r>
              <a:rPr lang="en-US" dirty="0"/>
              <a:t>Non-gun homicide clearance rates have increased!</a:t>
            </a:r>
          </a:p>
          <a:p>
            <a:pPr lvl="1"/>
            <a:r>
              <a:rPr lang="en-US" dirty="0"/>
              <a:t>Again this is using the proxy from the SHR of when the suspect has a known age.</a:t>
            </a:r>
          </a:p>
          <a:p>
            <a:endParaRPr lang="en-US" dirty="0"/>
          </a:p>
        </p:txBody>
      </p:sp>
      <p:pic>
        <p:nvPicPr>
          <p:cNvPr id="5122" name="Picture 2">
            <a:extLst>
              <a:ext uri="{FF2B5EF4-FFF2-40B4-BE49-F238E27FC236}">
                <a16:creationId xmlns:a16="http://schemas.microsoft.com/office/drawing/2014/main" id="{E128EE5D-2692-088A-772A-C6E9A6106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524" y="1582245"/>
            <a:ext cx="5518754" cy="585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870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79F31-1E86-09BF-5B84-7C891E80A71D}"/>
              </a:ext>
            </a:extLst>
          </p:cNvPr>
          <p:cNvSpPr>
            <a:spLocks noGrp="1"/>
          </p:cNvSpPr>
          <p:nvPr>
            <p:ph type="title"/>
          </p:nvPr>
        </p:nvSpPr>
        <p:spPr/>
        <p:txBody>
          <a:bodyPr/>
          <a:lstStyle/>
          <a:p>
            <a:r>
              <a:rPr lang="en-US" dirty="0"/>
              <a:t>Case Composition/Harder to Solve Cases</a:t>
            </a:r>
          </a:p>
        </p:txBody>
      </p:sp>
      <p:sp>
        <p:nvSpPr>
          <p:cNvPr id="3" name="Content Placeholder 2">
            <a:extLst>
              <a:ext uri="{FF2B5EF4-FFF2-40B4-BE49-F238E27FC236}">
                <a16:creationId xmlns:a16="http://schemas.microsoft.com/office/drawing/2014/main" id="{A0C33F40-383D-14BE-A7EA-932025435834}"/>
              </a:ext>
            </a:extLst>
          </p:cNvPr>
          <p:cNvSpPr>
            <a:spLocks noGrp="1"/>
          </p:cNvSpPr>
          <p:nvPr>
            <p:ph idx="1"/>
          </p:nvPr>
        </p:nvSpPr>
        <p:spPr>
          <a:xfrm>
            <a:off x="609600" y="1775193"/>
            <a:ext cx="10077974" cy="1653808"/>
          </a:xfrm>
        </p:spPr>
        <p:txBody>
          <a:bodyPr>
            <a:normAutofit/>
          </a:bodyPr>
          <a:lstStyle/>
          <a:p>
            <a:r>
              <a:rPr lang="en-US" dirty="0"/>
              <a:t>Not surprisingly then, the clearance rate for black homicide victims of guns has fallen while that of compositions (black/non-gun, white-gun etc.) has not.</a:t>
            </a:r>
          </a:p>
          <a:p>
            <a:endParaRPr lang="en-US" dirty="0"/>
          </a:p>
        </p:txBody>
      </p:sp>
      <p:pic>
        <p:nvPicPr>
          <p:cNvPr id="7" name="Picture 6">
            <a:extLst>
              <a:ext uri="{FF2B5EF4-FFF2-40B4-BE49-F238E27FC236}">
                <a16:creationId xmlns:a16="http://schemas.microsoft.com/office/drawing/2014/main" id="{FC114251-94EC-0E77-0D37-203C148773BE}"/>
              </a:ext>
            </a:extLst>
          </p:cNvPr>
          <p:cNvPicPr>
            <a:picLocks noChangeAspect="1"/>
          </p:cNvPicPr>
          <p:nvPr/>
        </p:nvPicPr>
        <p:blipFill>
          <a:blip r:embed="rId2"/>
          <a:stretch>
            <a:fillRect/>
          </a:stretch>
        </p:blipFill>
        <p:spPr>
          <a:xfrm>
            <a:off x="2483142" y="3458111"/>
            <a:ext cx="6583565" cy="3244441"/>
          </a:xfrm>
          <a:prstGeom prst="rect">
            <a:avLst/>
          </a:prstGeom>
        </p:spPr>
      </p:pic>
    </p:spTree>
    <p:extLst>
      <p:ext uri="{BB962C8B-B14F-4D97-AF65-F5344CB8AC3E}">
        <p14:creationId xmlns:p14="http://schemas.microsoft.com/office/powerpoint/2010/main" val="36761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ideo Shows Drive-by Shooting That Killed Man, Injured 5 in Fern Rock">
            <a:extLst>
              <a:ext uri="{FF2B5EF4-FFF2-40B4-BE49-F238E27FC236}">
                <a16:creationId xmlns:a16="http://schemas.microsoft.com/office/drawing/2014/main" id="{019E6F37-9D3C-F348-C8FB-784D2E424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FA5FEB1-24F1-34E5-C4B6-4DED1BB39871}"/>
              </a:ext>
            </a:extLst>
          </p:cNvPr>
          <p:cNvSpPr>
            <a:spLocks noGrp="1"/>
          </p:cNvSpPr>
          <p:nvPr>
            <p:ph idx="1"/>
          </p:nvPr>
        </p:nvSpPr>
        <p:spPr>
          <a:xfrm>
            <a:off x="609600" y="1775192"/>
            <a:ext cx="10449464" cy="4625609"/>
          </a:xfrm>
        </p:spPr>
        <p:txBody>
          <a:bodyPr/>
          <a:lstStyle/>
          <a:p>
            <a:r>
              <a:rPr lang="en-US" dirty="0">
                <a:solidFill>
                  <a:schemeClr val="bg1"/>
                </a:solidFill>
              </a:rPr>
              <a:t>The clearance rate for black homicide victims from guns may be especially low because these are often drive-by shootings and ‘stranger’ killings.</a:t>
            </a:r>
          </a:p>
          <a:p>
            <a:r>
              <a:rPr lang="en-US" dirty="0">
                <a:solidFill>
                  <a:schemeClr val="bg1"/>
                </a:solidFill>
              </a:rPr>
              <a:t>These killings may be the most difficult to solve because there isn’t much victim-offender relationship, not much to witness, and no close contact between victim and offender (no DNA or fingerprints for example).</a:t>
            </a:r>
          </a:p>
          <a:p>
            <a:pPr marL="118872" indent="0">
              <a:buNone/>
            </a:pPr>
            <a:endParaRPr lang="en-US" dirty="0">
              <a:solidFill>
                <a:schemeClr val="bg1"/>
              </a:solidFill>
            </a:endParaRPr>
          </a:p>
        </p:txBody>
      </p:sp>
      <p:sp>
        <p:nvSpPr>
          <p:cNvPr id="2" name="Title 1">
            <a:extLst>
              <a:ext uri="{FF2B5EF4-FFF2-40B4-BE49-F238E27FC236}">
                <a16:creationId xmlns:a16="http://schemas.microsoft.com/office/drawing/2014/main" id="{EA7FDB06-0FFB-9CBA-5AA3-79D8753B1842}"/>
              </a:ext>
            </a:extLst>
          </p:cNvPr>
          <p:cNvSpPr>
            <a:spLocks noGrp="1"/>
          </p:cNvSpPr>
          <p:nvPr>
            <p:ph type="title"/>
          </p:nvPr>
        </p:nvSpPr>
        <p:spPr/>
        <p:txBody>
          <a:bodyPr/>
          <a:lstStyle/>
          <a:p>
            <a:r>
              <a:rPr lang="en-US" dirty="0"/>
              <a:t>Case Composition/Harder to Solve Cases</a:t>
            </a:r>
          </a:p>
        </p:txBody>
      </p:sp>
    </p:spTree>
    <p:extLst>
      <p:ext uri="{BB962C8B-B14F-4D97-AF65-F5344CB8AC3E}">
        <p14:creationId xmlns:p14="http://schemas.microsoft.com/office/powerpoint/2010/main" val="76790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Orang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BlackOrange" id="{892866EC-0D04-4D9B-B465-4F60C2042476}" vid="{B210B652-7E4D-4362-B938-D82A846892ED}"/>
    </a:ext>
  </a:extLst>
</a:theme>
</file>

<file path=docProps/app.xml><?xml version="1.0" encoding="utf-8"?>
<Properties xmlns="http://schemas.openxmlformats.org/officeDocument/2006/extended-properties" xmlns:vt="http://schemas.openxmlformats.org/officeDocument/2006/docPropsVTypes">
  <TotalTime>4402</TotalTime>
  <Words>980</Words>
  <Application>Microsoft Office PowerPoint</Application>
  <PresentationFormat>Widescreen</PresentationFormat>
  <Paragraphs>78</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Cambria Math</vt:lpstr>
      <vt:lpstr>Corbel</vt:lpstr>
      <vt:lpstr>Google Sans Text</vt:lpstr>
      <vt:lpstr>Wingdings</vt:lpstr>
      <vt:lpstr>Wingdings 2</vt:lpstr>
      <vt:lpstr>Wingdings 3</vt:lpstr>
      <vt:lpstr>BlackOrange</vt:lpstr>
      <vt:lpstr>The Homicide Clearance Rate Cook, Philip J., and Ashley Mancik. 2024. “The Sixty-Year Trajectory of Homicide Clearance Rates: Toward a Better Understanding of the Great Decline,” January. https://doi.org/10.1146/annurev-criminol-022422-122744. </vt:lpstr>
      <vt:lpstr>The (Homicide) Clearance Rate</vt:lpstr>
      <vt:lpstr>The Homicide Clearance Rates Is Declining</vt:lpstr>
      <vt:lpstr>Why Has the Homicide Clearance Rate Declined? Some Theories</vt:lpstr>
      <vt:lpstr>Case Composition/Harder to Solve Cases</vt:lpstr>
      <vt:lpstr>Case Composition/Harder to Solve Cases</vt:lpstr>
      <vt:lpstr>Case Composition/Harder to Solve Cases</vt:lpstr>
      <vt:lpstr>Case Composition/Harder to Solve Cases</vt:lpstr>
      <vt:lpstr>Case Composition/Harder to Solve Cases</vt:lpstr>
      <vt:lpstr>Higher Arrest Standards</vt:lpstr>
      <vt:lpstr>Higher Arrest Standards</vt:lpstr>
      <vt:lpstr>Higher Arrest Standards</vt:lpstr>
      <vt:lpstr>The Homicide Clearance Rate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Homicide Clearance Rate Cook, Philip J., and Ashley Mancik. 2024. “The Sixty-Year Trajectory of Homicide Clearance Rates: Toward a Better Understanding of the Great Decline,” January. https://doi.org/10.1146/annurev-criminol-022422-122744. </dc:title>
  <dc:creator>Alex T Tabarrok</dc:creator>
  <cp:lastModifiedBy>Alex T Tabarrok</cp:lastModifiedBy>
  <cp:revision>7</cp:revision>
  <dcterms:created xsi:type="dcterms:W3CDTF">2024-06-21T17:12:40Z</dcterms:created>
  <dcterms:modified xsi:type="dcterms:W3CDTF">2025-08-09T15:49:01Z</dcterms:modified>
</cp:coreProperties>
</file>