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Lst>
  <p:notesMasterIdLst>
    <p:notesMasterId r:id="rId29"/>
  </p:notesMasterIdLst>
  <p:handoutMasterIdLst>
    <p:handoutMasterId r:id="rId30"/>
  </p:handoutMasterIdLst>
  <p:sldIdLst>
    <p:sldId id="256" r:id="rId2"/>
    <p:sldId id="299" r:id="rId3"/>
    <p:sldId id="263" r:id="rId4"/>
    <p:sldId id="264" r:id="rId5"/>
    <p:sldId id="265" r:id="rId6"/>
    <p:sldId id="266" r:id="rId7"/>
    <p:sldId id="267" r:id="rId8"/>
    <p:sldId id="269" r:id="rId9"/>
    <p:sldId id="304" r:id="rId10"/>
    <p:sldId id="270" r:id="rId11"/>
    <p:sldId id="276" r:id="rId12"/>
    <p:sldId id="277" r:id="rId13"/>
    <p:sldId id="300" r:id="rId14"/>
    <p:sldId id="279" r:id="rId15"/>
    <p:sldId id="273" r:id="rId16"/>
    <p:sldId id="280" r:id="rId17"/>
    <p:sldId id="274" r:id="rId18"/>
    <p:sldId id="281" r:id="rId19"/>
    <p:sldId id="301" r:id="rId20"/>
    <p:sldId id="302" r:id="rId21"/>
    <p:sldId id="291" r:id="rId22"/>
    <p:sldId id="303" r:id="rId23"/>
    <p:sldId id="290" r:id="rId24"/>
    <p:sldId id="296" r:id="rId25"/>
    <p:sldId id="295" r:id="rId26"/>
    <p:sldId id="297" r:id="rId27"/>
    <p:sldId id="298" r:id="rId28"/>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0000FF"/>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25" autoAdjust="0"/>
  </p:normalViewPr>
  <p:slideViewPr>
    <p:cSldViewPr>
      <p:cViewPr varScale="1">
        <p:scale>
          <a:sx n="73" d="100"/>
          <a:sy n="73" d="100"/>
        </p:scale>
        <p:origin x="72" y="614"/>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789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789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789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BF0E197D-353E-489A-B54F-616AABF1F5A0}" type="slidenum">
              <a:rPr lang="en-US" altLang="en-US"/>
              <a:pPr/>
              <a:t>‹#›</a:t>
            </a:fld>
            <a:endParaRPr lang="en-US" altLang="en-US"/>
          </a:p>
        </p:txBody>
      </p:sp>
    </p:spTree>
    <p:extLst>
      <p:ext uri="{BB962C8B-B14F-4D97-AF65-F5344CB8AC3E}">
        <p14:creationId xmlns:p14="http://schemas.microsoft.com/office/powerpoint/2010/main" val="40775148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150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3796"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151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151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A59261A-4A93-47C0-BC2F-E32110B8DC6D}" type="slidenum">
              <a:rPr lang="en-US" altLang="en-US"/>
              <a:pPr/>
              <a:t>‹#›</a:t>
            </a:fld>
            <a:endParaRPr lang="en-US" altLang="en-US"/>
          </a:p>
        </p:txBody>
      </p:sp>
    </p:spTree>
    <p:extLst>
      <p:ext uri="{BB962C8B-B14F-4D97-AF65-F5344CB8AC3E}">
        <p14:creationId xmlns:p14="http://schemas.microsoft.com/office/powerpoint/2010/main" val="26789271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0F0B8D11-60AD-4772-BCE1-D5187E439BBD}" type="slidenum">
              <a:rPr lang="en-US" altLang="en-US" sz="1200"/>
              <a:pPr/>
              <a:t>1</a:t>
            </a:fld>
            <a:endParaRPr lang="en-US" altLang="en-US" sz="1200"/>
          </a:p>
        </p:txBody>
      </p:sp>
      <p:sp>
        <p:nvSpPr>
          <p:cNvPr id="34819" name="Rectangle 2"/>
          <p:cNvSpPr>
            <a:spLocks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579823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223CFD52-20E4-469E-8C79-CD3DD34A8FA6}" type="slidenum">
              <a:rPr lang="en-US" altLang="en-US" sz="1200"/>
              <a:pPr/>
              <a:t>10</a:t>
            </a:fld>
            <a:endParaRPr lang="en-US" altLang="en-US" sz="1200"/>
          </a:p>
        </p:txBody>
      </p:sp>
      <p:sp>
        <p:nvSpPr>
          <p:cNvPr id="45059" name="Rectangle 2"/>
          <p:cNvSpPr>
            <a:spLocks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7867565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B7A7BA71-DFEE-4905-872A-D5CDEEBC7F3A}" type="slidenum">
              <a:rPr lang="en-US" altLang="en-US" sz="1200"/>
              <a:pPr/>
              <a:t>11</a:t>
            </a:fld>
            <a:endParaRPr lang="en-US" altLang="en-US" sz="1200"/>
          </a:p>
        </p:txBody>
      </p:sp>
      <p:sp>
        <p:nvSpPr>
          <p:cNvPr id="46083" name="Rectangle 2"/>
          <p:cNvSpPr>
            <a:spLocks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8182418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27CC63D9-B99F-48C8-8223-931BF3CF8025}" type="slidenum">
              <a:rPr lang="en-US" altLang="en-US" sz="1200"/>
              <a:pPr/>
              <a:t>12</a:t>
            </a:fld>
            <a:endParaRPr lang="en-US" altLang="en-US" sz="1200"/>
          </a:p>
        </p:txBody>
      </p:sp>
      <p:sp>
        <p:nvSpPr>
          <p:cNvPr id="47107" name="Rectangle 2"/>
          <p:cNvSpPr>
            <a:spLocks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3144116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24B27B12-0219-4308-9B69-06D2922D7F5E}" type="slidenum">
              <a:rPr lang="en-US" altLang="en-US" sz="1200"/>
              <a:pPr/>
              <a:t>13</a:t>
            </a:fld>
            <a:endParaRPr lang="en-US" altLang="en-US" sz="1200"/>
          </a:p>
        </p:txBody>
      </p:sp>
      <p:sp>
        <p:nvSpPr>
          <p:cNvPr id="48131" name="Rectangle 2"/>
          <p:cNvSpPr>
            <a:spLocks noChangeArrowheads="1" noTextEdit="1"/>
          </p:cNvSpPr>
          <p:nvPr>
            <p:ph type="sldImg"/>
          </p:nvPr>
        </p:nvSpPr>
        <p:spPr>
          <a:ln/>
        </p:spPr>
      </p:sp>
      <p:sp>
        <p:nvSpPr>
          <p:cNvPr id="48132"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6968875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1D9BA852-FE0A-4450-8456-5EE828093A51}" type="slidenum">
              <a:rPr lang="en-US" altLang="en-US" sz="1200"/>
              <a:pPr/>
              <a:t>14</a:t>
            </a:fld>
            <a:endParaRPr lang="en-US" altLang="en-US" sz="1200"/>
          </a:p>
        </p:txBody>
      </p:sp>
      <p:sp>
        <p:nvSpPr>
          <p:cNvPr id="49155" name="Rectangle 2"/>
          <p:cNvSpPr>
            <a:spLocks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6058273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63834445-FBAC-4C43-B571-0B372B7DFC5E}" type="slidenum">
              <a:rPr lang="en-US" altLang="en-US" sz="1200"/>
              <a:pPr/>
              <a:t>15</a:t>
            </a:fld>
            <a:endParaRPr lang="en-US" altLang="en-US" sz="1200"/>
          </a:p>
        </p:txBody>
      </p:sp>
      <p:sp>
        <p:nvSpPr>
          <p:cNvPr id="50179" name="Rectangle 2"/>
          <p:cNvSpPr>
            <a:spLocks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3675289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6805DC6A-4FBB-4B1C-86FC-66BCE6936BBF}" type="slidenum">
              <a:rPr lang="en-US" altLang="en-US" sz="1200"/>
              <a:pPr/>
              <a:t>16</a:t>
            </a:fld>
            <a:endParaRPr lang="en-US" altLang="en-US" sz="1200"/>
          </a:p>
        </p:txBody>
      </p:sp>
      <p:sp>
        <p:nvSpPr>
          <p:cNvPr id="51203" name="Rectangle 2"/>
          <p:cNvSpPr>
            <a:spLocks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7099423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D5A704E6-6638-4347-938C-8FD5184CA587}" type="slidenum">
              <a:rPr lang="en-US" altLang="en-US" sz="1200"/>
              <a:pPr/>
              <a:t>17</a:t>
            </a:fld>
            <a:endParaRPr lang="en-US" altLang="en-US" sz="1200"/>
          </a:p>
        </p:txBody>
      </p:sp>
      <p:sp>
        <p:nvSpPr>
          <p:cNvPr id="52227" name="Rectangle 2"/>
          <p:cNvSpPr>
            <a:spLocks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0275632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C9F5AF03-AA52-44D9-83DB-7225C652D458}" type="slidenum">
              <a:rPr lang="en-US" altLang="en-US" sz="1200"/>
              <a:pPr/>
              <a:t>18</a:t>
            </a:fld>
            <a:endParaRPr lang="en-US" altLang="en-US" sz="1200"/>
          </a:p>
        </p:txBody>
      </p:sp>
      <p:sp>
        <p:nvSpPr>
          <p:cNvPr id="53251" name="Rectangle 2"/>
          <p:cNvSpPr>
            <a:spLocks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342122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BD78F6B-7C2B-410B-A720-D3431294628C}" type="slidenum">
              <a:rPr lang="en-US" altLang="en-US" sz="1200"/>
              <a:pPr/>
              <a:t>19</a:t>
            </a:fld>
            <a:endParaRPr lang="en-US" altLang="en-US" sz="1200"/>
          </a:p>
        </p:txBody>
      </p:sp>
      <p:sp>
        <p:nvSpPr>
          <p:cNvPr id="54275" name="Rectangle 2"/>
          <p:cNvSpPr>
            <a:spLocks noChangeArrowheads="1" noTextEdit="1"/>
          </p:cNvSpPr>
          <p:nvPr>
            <p:ph type="sldImg"/>
          </p:nvPr>
        </p:nvSpPr>
        <p:spPr>
          <a:ln/>
        </p:spPr>
      </p:sp>
      <p:sp>
        <p:nvSpPr>
          <p:cNvPr id="54276"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3256691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EF64987C-CD46-400C-A398-B27103065A42}" type="slidenum">
              <a:rPr lang="en-US" altLang="en-US" sz="1200"/>
              <a:pPr/>
              <a:t>2</a:t>
            </a:fld>
            <a:endParaRPr lang="en-US" altLang="en-US" sz="1200"/>
          </a:p>
        </p:txBody>
      </p:sp>
      <p:sp>
        <p:nvSpPr>
          <p:cNvPr id="35843" name="Rectangle 2"/>
          <p:cNvSpPr>
            <a:spLocks noChangeArrowheads="1" noTextEdit="1"/>
          </p:cNvSpPr>
          <p:nvPr>
            <p:ph type="sldImg"/>
          </p:nvPr>
        </p:nvSpPr>
        <p:spPr>
          <a:ln/>
        </p:spPr>
      </p:sp>
      <p:sp>
        <p:nvSpPr>
          <p:cNvPr id="35844"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u="sng" smtClean="0"/>
              <a:t>[1]</a:t>
            </a:r>
            <a:r>
              <a:rPr lang="en-US" altLang="en-US" smtClean="0"/>
              <a:t> Morley Safer. Jackpot Justice. 60 Minutes, Nov. 24, 03.</a:t>
            </a:r>
            <a:endParaRPr lang="en-US" altLang="en-US" u="sng" smtClean="0"/>
          </a:p>
          <a:p>
            <a:r>
              <a:rPr lang="en-US" altLang="en-US" u="sng" smtClean="0"/>
              <a:t>[2]</a:t>
            </a:r>
            <a:r>
              <a:rPr lang="en-US" altLang="en-US" smtClean="0"/>
              <a:t> Date is for 1999-2000, see U.S. Census Data for Jefferson County, MS available at http://www.fedstats.gov/qf/states/28/28063.html, last accessed Jan. 31, 05.</a:t>
            </a:r>
            <a:endParaRPr lang="en-US" altLang="en-US" u="sng" smtClean="0"/>
          </a:p>
          <a:p>
            <a:r>
              <a:rPr lang="en-US" altLang="en-US" u="sng" smtClean="0"/>
              <a:t>[3]</a:t>
            </a:r>
            <a:r>
              <a:rPr lang="en-US" altLang="en-US" smtClean="0"/>
              <a:t> The 60 Minutes episode featured a plaintiff who had won millions in a lawsuit against the manufacturers of the diet drug Redux (his injuries had not dissuaded him about the benefits of weight loss pharmaceuticals – he promptly started on Meridia only to sue the manufacturers of that drug).  The plaintiff hinted that the jury had been in on the deal that awarded him his millions.  Not such a surprisingly claim given the size of the county and the number of lawsuits – in another prominent case the mayor of Fayette (the county seat), the father of a constable, the wife of a local judge and the sister-in-law of the circuit clerk, who helps select jurors were all plaintiffs (Pear 2001).  Of course, after the segment appeared 60 Minutes was sued by several jurors from the case for over 6 </a:t>
            </a:r>
            <a:r>
              <a:rPr lang="en-US" altLang="en-US" i="1" smtClean="0"/>
              <a:t>billion</a:t>
            </a:r>
            <a:r>
              <a:rPr lang="en-US" altLang="en-US" smtClean="0"/>
              <a:t> dollars.</a:t>
            </a:r>
          </a:p>
          <a:p>
            <a:endParaRPr lang="en-US" altLang="en-US" smtClean="0"/>
          </a:p>
        </p:txBody>
      </p:sp>
    </p:spTree>
    <p:extLst>
      <p:ext uri="{BB962C8B-B14F-4D97-AF65-F5344CB8AC3E}">
        <p14:creationId xmlns:p14="http://schemas.microsoft.com/office/powerpoint/2010/main" val="225560924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48A95D15-9ECA-407B-9997-D43521178C6B}" type="slidenum">
              <a:rPr lang="en-US" altLang="en-US" sz="1200"/>
              <a:pPr/>
              <a:t>20</a:t>
            </a:fld>
            <a:endParaRPr lang="en-US" altLang="en-US" sz="1200"/>
          </a:p>
        </p:txBody>
      </p:sp>
      <p:sp>
        <p:nvSpPr>
          <p:cNvPr id="55299" name="Rectangle 2"/>
          <p:cNvSpPr>
            <a:spLocks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5838888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2DAE507A-2E92-43CB-A31C-871119758503}" type="slidenum">
              <a:rPr lang="en-US" altLang="en-US" sz="1200"/>
              <a:pPr/>
              <a:t>21</a:t>
            </a:fld>
            <a:endParaRPr lang="en-US" altLang="en-US" sz="1200"/>
          </a:p>
        </p:txBody>
      </p:sp>
      <p:sp>
        <p:nvSpPr>
          <p:cNvPr id="56323" name="Rectangle 2"/>
          <p:cNvSpPr>
            <a:spLocks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3587641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4DD8773F-A2F5-47A3-93A8-9C5BE0E7AD31}" type="slidenum">
              <a:rPr lang="en-US" altLang="en-US" sz="1200"/>
              <a:pPr/>
              <a:t>22</a:t>
            </a:fld>
            <a:endParaRPr lang="en-US" altLang="en-US" sz="1200"/>
          </a:p>
        </p:txBody>
      </p:sp>
      <p:sp>
        <p:nvSpPr>
          <p:cNvPr id="57347" name="Rectangle 2"/>
          <p:cNvSpPr>
            <a:spLocks noChangeArrowheads="1" noTextEdit="1"/>
          </p:cNvSpPr>
          <p:nvPr>
            <p:ph type="sldImg"/>
          </p:nvPr>
        </p:nvSpPr>
        <p:spPr>
          <a:ln/>
        </p:spPr>
      </p:sp>
      <p:sp>
        <p:nvSpPr>
          <p:cNvPr id="57348"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3199499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250DEE84-D7F8-4304-A353-E960F1722FD6}" type="slidenum">
              <a:rPr lang="en-US" altLang="en-US" sz="1200"/>
              <a:pPr/>
              <a:t>23</a:t>
            </a:fld>
            <a:endParaRPr lang="en-US" altLang="en-US" sz="1200"/>
          </a:p>
        </p:txBody>
      </p:sp>
      <p:sp>
        <p:nvSpPr>
          <p:cNvPr id="58371" name="Rectangle 2"/>
          <p:cNvSpPr>
            <a:spLocks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84953992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B6795FC-AA36-43F0-9339-726A55974C7D}" type="slidenum">
              <a:rPr lang="en-US" altLang="en-US" sz="1200"/>
              <a:pPr/>
              <a:t>24</a:t>
            </a:fld>
            <a:endParaRPr lang="en-US" altLang="en-US" sz="1200"/>
          </a:p>
        </p:txBody>
      </p:sp>
      <p:sp>
        <p:nvSpPr>
          <p:cNvPr id="59395" name="Rectangle 2"/>
          <p:cNvSpPr>
            <a:spLocks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7996212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0068ADEF-63F1-468E-9C03-2111E64BCCDA}" type="slidenum">
              <a:rPr lang="en-US" altLang="en-US" sz="1200"/>
              <a:pPr/>
              <a:t>25</a:t>
            </a:fld>
            <a:endParaRPr lang="en-US" altLang="en-US" sz="1200"/>
          </a:p>
        </p:txBody>
      </p:sp>
      <p:sp>
        <p:nvSpPr>
          <p:cNvPr id="60419" name="Rectangle 2"/>
          <p:cNvSpPr>
            <a:spLocks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8833821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BBDEFDD0-1496-40E7-94E5-374827EAF607}" type="slidenum">
              <a:rPr lang="en-US" altLang="en-US" sz="1200"/>
              <a:pPr/>
              <a:t>26</a:t>
            </a:fld>
            <a:endParaRPr lang="en-US" altLang="en-US" sz="1200"/>
          </a:p>
        </p:txBody>
      </p:sp>
      <p:sp>
        <p:nvSpPr>
          <p:cNvPr id="61443" name="Rectangle 2"/>
          <p:cNvSpPr>
            <a:spLocks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79119337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2826B302-1C4F-40DE-95FE-E08FB8D11F31}" type="slidenum">
              <a:rPr lang="en-US" altLang="en-US" sz="1200"/>
              <a:pPr/>
              <a:t>27</a:t>
            </a:fld>
            <a:endParaRPr lang="en-US" altLang="en-US" sz="1200"/>
          </a:p>
        </p:txBody>
      </p:sp>
      <p:sp>
        <p:nvSpPr>
          <p:cNvPr id="62467" name="Rectangle 2"/>
          <p:cNvSpPr>
            <a:spLocks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4040891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B14733D7-A663-47B7-A100-AFDB70D18A65}" type="slidenum">
              <a:rPr lang="en-US" altLang="en-US" sz="1200"/>
              <a:pPr/>
              <a:t>3</a:t>
            </a:fld>
            <a:endParaRPr lang="en-US" altLang="en-US" sz="1200"/>
          </a:p>
        </p:txBody>
      </p:sp>
      <p:sp>
        <p:nvSpPr>
          <p:cNvPr id="36867" name="Rectangle 2"/>
          <p:cNvSpPr>
            <a:spLocks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592614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01E88513-F94B-488A-B3B9-A625C1788EEE}" type="slidenum">
              <a:rPr lang="en-US" altLang="en-US" sz="1200"/>
              <a:pPr/>
              <a:t>4</a:t>
            </a:fld>
            <a:endParaRPr lang="en-US" altLang="en-US" sz="1200"/>
          </a:p>
        </p:txBody>
      </p:sp>
      <p:sp>
        <p:nvSpPr>
          <p:cNvPr id="37891" name="Rectangle 2"/>
          <p:cNvSpPr>
            <a:spLocks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011484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D23606AE-BC6A-484B-B80D-ECEA2B597A79}" type="slidenum">
              <a:rPr lang="en-US" altLang="en-US" sz="1200"/>
              <a:pPr/>
              <a:t>5</a:t>
            </a:fld>
            <a:endParaRPr lang="en-US" altLang="en-US" sz="1200"/>
          </a:p>
        </p:txBody>
      </p:sp>
      <p:sp>
        <p:nvSpPr>
          <p:cNvPr id="38915" name="Rectangle 2"/>
          <p:cNvSpPr>
            <a:spLocks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1435101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538C2408-9303-4B78-A13B-C1F5CCC0D1D5}" type="slidenum">
              <a:rPr lang="en-US" altLang="en-US" sz="1200"/>
              <a:pPr/>
              <a:t>6</a:t>
            </a:fld>
            <a:endParaRPr lang="en-US" altLang="en-US" sz="1200"/>
          </a:p>
        </p:txBody>
      </p:sp>
      <p:sp>
        <p:nvSpPr>
          <p:cNvPr id="39939" name="Rectangle 2"/>
          <p:cNvSpPr>
            <a:spLocks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8861299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C4492FAF-0FBC-476C-9DF9-C29DF0FA718D}" type="slidenum">
              <a:rPr lang="en-US" altLang="en-US" sz="1200"/>
              <a:pPr/>
              <a:t>7</a:t>
            </a:fld>
            <a:endParaRPr lang="en-US" altLang="en-US" sz="1200"/>
          </a:p>
        </p:txBody>
      </p:sp>
      <p:sp>
        <p:nvSpPr>
          <p:cNvPr id="40963" name="Rectangle 2"/>
          <p:cNvSpPr>
            <a:spLocks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8544115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BCE55BE7-A3EE-4E16-9F25-854BA249E1BA}" type="slidenum">
              <a:rPr lang="en-US" altLang="en-US" sz="1200"/>
              <a:pPr/>
              <a:t>8</a:t>
            </a:fld>
            <a:endParaRPr lang="en-US" altLang="en-US" sz="1200"/>
          </a:p>
        </p:txBody>
      </p:sp>
      <p:sp>
        <p:nvSpPr>
          <p:cNvPr id="43011" name="Rectangle 2"/>
          <p:cNvSpPr>
            <a:spLocks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0933385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1C888D47-AD92-43AD-9F71-CFDF8B30F790}" type="slidenum">
              <a:rPr lang="en-US" altLang="en-US" sz="1200"/>
              <a:pPr/>
              <a:t>9</a:t>
            </a:fld>
            <a:endParaRPr lang="en-US" altLang="en-US" sz="1200"/>
          </a:p>
        </p:txBody>
      </p:sp>
      <p:sp>
        <p:nvSpPr>
          <p:cNvPr id="44035" name="Rectangle 2"/>
          <p:cNvSpPr>
            <a:spLocks noChangeArrowheads="1" noTextEdit="1"/>
          </p:cNvSpPr>
          <p:nvPr>
            <p:ph type="sldImg"/>
          </p:nvPr>
        </p:nvSpPr>
        <p:spPr>
          <a:ln/>
        </p:spPr>
      </p:sp>
      <p:sp>
        <p:nvSpPr>
          <p:cNvPr id="44036"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2906221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horizon.png"/>
          <p:cNvPicPr>
            <a:picLocks noChangeAspect="1"/>
          </p:cNvPicPr>
          <p:nvPr/>
        </p:nvPicPr>
        <p:blipFill>
          <a:blip r:embed="rId2">
            <a:extLst>
              <a:ext uri="{28A0092B-C50C-407E-A947-70E740481C1C}">
                <a14:useLocalDpi xmlns:a14="http://schemas.microsoft.com/office/drawing/2010/main" val="0"/>
              </a:ext>
            </a:extLst>
          </a:blip>
          <a:srcRect t="33333"/>
          <a:stretch>
            <a:fillRect/>
          </a:stretch>
        </p:blipFill>
        <p:spPr bwMode="auto">
          <a:xfrm>
            <a:off x="0" y="0"/>
            <a:ext cx="91440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1219200" y="3886200"/>
            <a:ext cx="6400800" cy="1752600"/>
          </a:xfrm>
        </p:spPr>
        <p:txBody>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B77C3ACD-AA88-4AED-A510-459B03D6218F}" type="slidenum">
              <a:rPr lang="en-US" altLang="en-US"/>
              <a:pPr/>
              <a:t>‹#›</a:t>
            </a:fld>
            <a:endParaRPr lang="en-US" altLang="en-US"/>
          </a:p>
        </p:txBody>
      </p:sp>
    </p:spTree>
    <p:extLst>
      <p:ext uri="{BB962C8B-B14F-4D97-AF65-F5344CB8AC3E}">
        <p14:creationId xmlns:p14="http://schemas.microsoft.com/office/powerpoint/2010/main" val="2718988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1DDBC05-D0CE-42E6-BED4-5DD66F9F04CA}" type="slidenum">
              <a:rPr lang="en-US" altLang="en-US"/>
              <a:pPr/>
              <a:t>‹#›</a:t>
            </a:fld>
            <a:endParaRPr lang="en-US" altLang="en-US"/>
          </a:p>
        </p:txBody>
      </p:sp>
    </p:spTree>
    <p:extLst>
      <p:ext uri="{BB962C8B-B14F-4D97-AF65-F5344CB8AC3E}">
        <p14:creationId xmlns:p14="http://schemas.microsoft.com/office/powerpoint/2010/main" val="3237245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FF15B59-12AC-4A0A-B92D-B2E99CA77699}" type="slidenum">
              <a:rPr lang="en-US" altLang="en-US"/>
              <a:pPr/>
              <a:t>‹#›</a:t>
            </a:fld>
            <a:endParaRPr lang="en-US" altLang="en-US"/>
          </a:p>
        </p:txBody>
      </p:sp>
    </p:spTree>
    <p:extLst>
      <p:ext uri="{BB962C8B-B14F-4D97-AF65-F5344CB8AC3E}">
        <p14:creationId xmlns:p14="http://schemas.microsoft.com/office/powerpoint/2010/main" val="2814253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4"/>
          </p:nvPr>
        </p:nvSpPr>
        <p:spPr/>
        <p:txBody>
          <a:bodyPr/>
          <a:lstStyle>
            <a:lvl1pPr>
              <a:defRPr/>
            </a:lvl1pPr>
          </a:lstStyle>
          <a:p>
            <a:pPr>
              <a:defRPr/>
            </a:pPr>
            <a:endParaRPr lang="en-US"/>
          </a:p>
        </p:txBody>
      </p:sp>
      <p:sp>
        <p:nvSpPr>
          <p:cNvPr id="5" name="Footer Placeholder 4"/>
          <p:cNvSpPr>
            <a:spLocks noGrp="1"/>
          </p:cNvSpPr>
          <p:nvPr>
            <p:ph type="ftr" sz="quarter" idx="15"/>
          </p:nvPr>
        </p:nvSpPr>
        <p:spPr/>
        <p:txBody>
          <a:bodyPr/>
          <a:lstStyle>
            <a:lvl1pPr>
              <a:defRPr/>
            </a:lvl1pPr>
          </a:lstStyle>
          <a:p>
            <a:pPr>
              <a:defRPr/>
            </a:pPr>
            <a:endParaRPr lang="en-US"/>
          </a:p>
        </p:txBody>
      </p:sp>
      <p:sp>
        <p:nvSpPr>
          <p:cNvPr id="6" name="Slide Number Placeholder 5"/>
          <p:cNvSpPr>
            <a:spLocks noGrp="1"/>
          </p:cNvSpPr>
          <p:nvPr>
            <p:ph type="sldNum" sz="quarter" idx="16"/>
          </p:nvPr>
        </p:nvSpPr>
        <p:spPr/>
        <p:txBody>
          <a:bodyPr/>
          <a:lstStyle>
            <a:lvl1pPr>
              <a:defRPr/>
            </a:lvl1pPr>
          </a:lstStyle>
          <a:p>
            <a:fld id="{7933C572-1895-42F9-866A-947FA8AE68DC}" type="slidenum">
              <a:rPr lang="en-US" altLang="en-US"/>
              <a:pPr/>
              <a:t>‹#›</a:t>
            </a:fld>
            <a:endParaRPr lang="en-US" altLang="en-US"/>
          </a:p>
        </p:txBody>
      </p:sp>
    </p:spTree>
    <p:extLst>
      <p:ext uri="{BB962C8B-B14F-4D97-AF65-F5344CB8AC3E}">
        <p14:creationId xmlns:p14="http://schemas.microsoft.com/office/powerpoint/2010/main" val="3248081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C6EDBF6-5A09-45F9-9DFF-6DEA6E89290A}" type="slidenum">
              <a:rPr lang="en-US" altLang="en-US"/>
              <a:pPr/>
              <a:t>‹#›</a:t>
            </a:fld>
            <a:endParaRPr lang="en-US" altLang="en-US"/>
          </a:p>
        </p:txBody>
      </p:sp>
    </p:spTree>
    <p:extLst>
      <p:ext uri="{BB962C8B-B14F-4D97-AF65-F5344CB8AC3E}">
        <p14:creationId xmlns:p14="http://schemas.microsoft.com/office/powerpoint/2010/main" val="2011557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3"/>
          <p:cNvSpPr>
            <a:spLocks noGrp="1"/>
          </p:cNvSpPr>
          <p:nvPr>
            <p:ph type="dt" sz="half" idx="15"/>
          </p:nvPr>
        </p:nvSpPr>
        <p:spPr/>
        <p:txBody>
          <a:bodyPr/>
          <a:lstStyle>
            <a:lvl1pPr>
              <a:defRPr/>
            </a:lvl1pPr>
          </a:lstStyle>
          <a:p>
            <a:pPr>
              <a:defRPr/>
            </a:pPr>
            <a:endParaRPr lang="en-US"/>
          </a:p>
        </p:txBody>
      </p:sp>
      <p:sp>
        <p:nvSpPr>
          <p:cNvPr id="6" name="Footer Placeholder 4"/>
          <p:cNvSpPr>
            <a:spLocks noGrp="1"/>
          </p:cNvSpPr>
          <p:nvPr>
            <p:ph type="ftr" sz="quarter" idx="16"/>
          </p:nvPr>
        </p:nvSpPr>
        <p:spPr/>
        <p:txBody>
          <a:bodyPr/>
          <a:lstStyle>
            <a:lvl1pPr>
              <a:defRPr/>
            </a:lvl1pPr>
          </a:lstStyle>
          <a:p>
            <a:pPr>
              <a:defRPr/>
            </a:pPr>
            <a:endParaRPr lang="en-US"/>
          </a:p>
        </p:txBody>
      </p:sp>
      <p:sp>
        <p:nvSpPr>
          <p:cNvPr id="7" name="Slide Number Placeholder 5"/>
          <p:cNvSpPr>
            <a:spLocks noGrp="1"/>
          </p:cNvSpPr>
          <p:nvPr>
            <p:ph type="sldNum" sz="quarter" idx="17"/>
          </p:nvPr>
        </p:nvSpPr>
        <p:spPr/>
        <p:txBody>
          <a:bodyPr/>
          <a:lstStyle>
            <a:lvl1pPr>
              <a:defRPr/>
            </a:lvl1pPr>
          </a:lstStyle>
          <a:p>
            <a:fld id="{2EDD78D0-3CBB-493E-A241-0A0EE61A1264}" type="slidenum">
              <a:rPr lang="en-US" altLang="en-US"/>
              <a:pPr/>
              <a:t>‹#›</a:t>
            </a:fld>
            <a:endParaRPr lang="en-US" altLang="en-US"/>
          </a:p>
        </p:txBody>
      </p:sp>
    </p:spTree>
    <p:extLst>
      <p:ext uri="{BB962C8B-B14F-4D97-AF65-F5344CB8AC3E}">
        <p14:creationId xmlns:p14="http://schemas.microsoft.com/office/powerpoint/2010/main" val="1415980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3"/>
          <p:cNvSpPr>
            <a:spLocks noGrp="1"/>
          </p:cNvSpPr>
          <p:nvPr>
            <p:ph type="dt" sz="half" idx="15"/>
          </p:nvPr>
        </p:nvSpPr>
        <p:spPr/>
        <p:txBody>
          <a:bodyPr/>
          <a:lstStyle>
            <a:lvl1pPr>
              <a:defRPr/>
            </a:lvl1pPr>
          </a:lstStyle>
          <a:p>
            <a:pPr>
              <a:defRPr/>
            </a:pPr>
            <a:endParaRPr lang="en-US"/>
          </a:p>
        </p:txBody>
      </p:sp>
      <p:sp>
        <p:nvSpPr>
          <p:cNvPr id="8" name="Footer Placeholder 4"/>
          <p:cNvSpPr>
            <a:spLocks noGrp="1"/>
          </p:cNvSpPr>
          <p:nvPr>
            <p:ph type="ftr" sz="quarter" idx="16"/>
          </p:nvPr>
        </p:nvSpPr>
        <p:spPr/>
        <p:txBody>
          <a:bodyPr/>
          <a:lstStyle>
            <a:lvl1pPr>
              <a:defRPr/>
            </a:lvl1pPr>
          </a:lstStyle>
          <a:p>
            <a:pPr>
              <a:defRPr/>
            </a:pPr>
            <a:endParaRPr lang="en-US"/>
          </a:p>
        </p:txBody>
      </p:sp>
      <p:sp>
        <p:nvSpPr>
          <p:cNvPr id="9" name="Slide Number Placeholder 5"/>
          <p:cNvSpPr>
            <a:spLocks noGrp="1"/>
          </p:cNvSpPr>
          <p:nvPr>
            <p:ph type="sldNum" sz="quarter" idx="17"/>
          </p:nvPr>
        </p:nvSpPr>
        <p:spPr/>
        <p:txBody>
          <a:bodyPr/>
          <a:lstStyle>
            <a:lvl1pPr>
              <a:defRPr/>
            </a:lvl1pPr>
          </a:lstStyle>
          <a:p>
            <a:fld id="{A8A1B165-DFF5-4DBF-AA62-D55B0CD720AE}" type="slidenum">
              <a:rPr lang="en-US" altLang="en-US"/>
              <a:pPr/>
              <a:t>‹#›</a:t>
            </a:fld>
            <a:endParaRPr lang="en-US" altLang="en-US"/>
          </a:p>
        </p:txBody>
      </p:sp>
    </p:spTree>
    <p:extLst>
      <p:ext uri="{BB962C8B-B14F-4D97-AF65-F5344CB8AC3E}">
        <p14:creationId xmlns:p14="http://schemas.microsoft.com/office/powerpoint/2010/main" val="2625834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2717E1BB-74DB-4C86-8EF3-7E1FDAE0450E}" type="slidenum">
              <a:rPr lang="en-US" altLang="en-US"/>
              <a:pPr/>
              <a:t>‹#›</a:t>
            </a:fld>
            <a:endParaRPr lang="en-US" altLang="en-US"/>
          </a:p>
        </p:txBody>
      </p:sp>
    </p:spTree>
    <p:extLst>
      <p:ext uri="{BB962C8B-B14F-4D97-AF65-F5344CB8AC3E}">
        <p14:creationId xmlns:p14="http://schemas.microsoft.com/office/powerpoint/2010/main" val="2038043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8A15A053-BA9E-4BE5-A29F-1B89DA71E197}" type="slidenum">
              <a:rPr lang="en-US" altLang="en-US"/>
              <a:pPr/>
              <a:t>‹#›</a:t>
            </a:fld>
            <a:endParaRPr lang="en-US" altLang="en-US"/>
          </a:p>
        </p:txBody>
      </p:sp>
    </p:spTree>
    <p:extLst>
      <p:ext uri="{BB962C8B-B14F-4D97-AF65-F5344CB8AC3E}">
        <p14:creationId xmlns:p14="http://schemas.microsoft.com/office/powerpoint/2010/main" val="416779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4"/>
          </p:nvPr>
        </p:nvSpPr>
        <p:spPr/>
        <p:txBody>
          <a:bodyPr/>
          <a:lstStyle>
            <a:lvl1pPr>
              <a:defRPr/>
            </a:lvl1pPr>
          </a:lstStyle>
          <a:p>
            <a:pPr>
              <a:defRPr/>
            </a:pPr>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fld id="{9525A240-03CC-4A58-8FFD-C47BA7CA9274}" type="slidenum">
              <a:rPr lang="en-US" altLang="en-US"/>
              <a:pPr/>
              <a:t>‹#›</a:t>
            </a:fld>
            <a:endParaRPr lang="en-US" altLang="en-US"/>
          </a:p>
        </p:txBody>
      </p:sp>
    </p:spTree>
    <p:extLst>
      <p:ext uri="{BB962C8B-B14F-4D97-AF65-F5344CB8AC3E}">
        <p14:creationId xmlns:p14="http://schemas.microsoft.com/office/powerpoint/2010/main" val="1872648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5" name="Picture 7" descr="horizon.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9600" y="1447800"/>
            <a:ext cx="2971800" cy="1097280"/>
          </a:xfrm>
        </p:spPr>
        <p:txBody>
          <a:bodyPr/>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09600" y="2547890"/>
            <a:ext cx="2971800" cy="2405109"/>
          </a:xfrm>
        </p:spPr>
        <p:txBody>
          <a:bodyPr tIns="9144"/>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fld id="{8216A251-8729-485B-88E6-5BCA5D6572DF}" type="slidenum">
              <a:rPr lang="en-US" altLang="en-US"/>
              <a:pPr/>
              <a:t>‹#›</a:t>
            </a:fld>
            <a:endParaRPr lang="en-US" altLang="en-US"/>
          </a:p>
        </p:txBody>
      </p:sp>
    </p:spTree>
    <p:extLst>
      <p:ext uri="{BB962C8B-B14F-4D97-AF65-F5344CB8AC3E}">
        <p14:creationId xmlns:p14="http://schemas.microsoft.com/office/powerpoint/2010/main" val="37653041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383838"/>
            </a:gs>
            <a:gs pos="31000">
              <a:srgbClr val="000000"/>
            </a:gs>
            <a:gs pos="100000">
              <a:srgbClr val="000000"/>
            </a:gs>
          </a:gsLst>
          <a:lin ang="5400000"/>
        </a:gradFill>
        <a:effectLst/>
      </p:bgPr>
    </p:bg>
    <p:spTree>
      <p:nvGrpSpPr>
        <p:cNvPr id="1" name=""/>
        <p:cNvGrpSpPr/>
        <p:nvPr/>
      </p:nvGrpSpPr>
      <p:grpSpPr>
        <a:xfrm>
          <a:off x="0" y="0"/>
          <a:ext cx="0" cy="0"/>
          <a:chOff x="0" y="0"/>
          <a:chExt cx="0" cy="0"/>
        </a:xfrm>
      </p:grpSpPr>
      <p:pic>
        <p:nvPicPr>
          <p:cNvPr id="1026" name="Picture 6" descr="horizon.pn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pPr>
              <a:defRPr/>
            </a:pPr>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pPr>
              <a:defRPr/>
            </a:pPr>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wrap="square" lIns="91440" tIns="45720" rIns="91440" bIns="45720" numCol="1" anchor="ctr" anchorCtr="0" compatLnSpc="1">
            <a:prstTxWarp prst="textNoShape">
              <a:avLst/>
            </a:prstTxWarp>
          </a:bodyPr>
          <a:lstStyle>
            <a:lvl1pPr algn="r">
              <a:defRPr sz="1100"/>
            </a:lvl1pPr>
          </a:lstStyle>
          <a:p>
            <a:fld id="{CD2DF9D4-A935-4F62-BCDA-04299DE56A72}" type="slidenum">
              <a:rPr lang="en-US" altLang="en-US"/>
              <a:pPr/>
              <a:t>‹#›</a:t>
            </a:fld>
            <a:endParaRPr lang="en-US" altLang="en-US"/>
          </a:p>
        </p:txBody>
      </p:sp>
    </p:spTree>
  </p:cSld>
  <p:clrMap bg1="dk1" tx1="lt1" bg2="dk2" tx2="lt2" accent1="accent1" accent2="accent2" accent3="accent3" accent4="accent4" accent5="accent5" accent6="accent6" hlink="hlink" folHlink="folHlink"/>
  <p:sldLayoutIdLst>
    <p:sldLayoutId id="2147483683" r:id="rId1"/>
    <p:sldLayoutId id="2147483675" r:id="rId2"/>
    <p:sldLayoutId id="2147483684" r:id="rId3"/>
    <p:sldLayoutId id="2147483676" r:id="rId4"/>
    <p:sldLayoutId id="2147483677" r:id="rId5"/>
    <p:sldLayoutId id="2147483678" r:id="rId6"/>
    <p:sldLayoutId id="2147483679" r:id="rId7"/>
    <p:sldLayoutId id="2147483680" r:id="rId8"/>
    <p:sldLayoutId id="2147483685" r:id="rId9"/>
    <p:sldLayoutId id="2147483681" r:id="rId10"/>
    <p:sldLayoutId id="2147483682" r:id="rId11"/>
  </p:sldLayoutIdLst>
  <p:hf hdr="0" ftr="0" dt="0"/>
  <p:txStyles>
    <p:titleStyle>
      <a:lvl1pPr algn="l" rtl="0" fontAlgn="base">
        <a:spcBef>
          <a:spcPct val="0"/>
        </a:spcBef>
        <a:spcAft>
          <a:spcPct val="0"/>
        </a:spcAft>
        <a:defRPr sz="3000" kern="1200" cap="all" spc="50">
          <a:solidFill>
            <a:schemeClr val="tx1"/>
          </a:solidFill>
          <a:latin typeface="+mj-lt"/>
          <a:ea typeface="+mj-ea"/>
          <a:cs typeface="+mj-cs"/>
        </a:defRPr>
      </a:lvl1pPr>
      <a:lvl2pPr algn="l" rtl="0" fontAlgn="base">
        <a:spcBef>
          <a:spcPct val="0"/>
        </a:spcBef>
        <a:spcAft>
          <a:spcPct val="0"/>
        </a:spcAft>
        <a:defRPr sz="3000">
          <a:solidFill>
            <a:schemeClr val="tx1"/>
          </a:solidFill>
          <a:latin typeface="Arial Narrow" panose="020B0606020202030204" pitchFamily="34" charset="0"/>
        </a:defRPr>
      </a:lvl2pPr>
      <a:lvl3pPr algn="l" rtl="0" fontAlgn="base">
        <a:spcBef>
          <a:spcPct val="0"/>
        </a:spcBef>
        <a:spcAft>
          <a:spcPct val="0"/>
        </a:spcAft>
        <a:defRPr sz="3000">
          <a:solidFill>
            <a:schemeClr val="tx1"/>
          </a:solidFill>
          <a:latin typeface="Arial Narrow" panose="020B0606020202030204" pitchFamily="34" charset="0"/>
        </a:defRPr>
      </a:lvl3pPr>
      <a:lvl4pPr algn="l" rtl="0" fontAlgn="base">
        <a:spcBef>
          <a:spcPct val="0"/>
        </a:spcBef>
        <a:spcAft>
          <a:spcPct val="0"/>
        </a:spcAft>
        <a:defRPr sz="3000">
          <a:solidFill>
            <a:schemeClr val="tx1"/>
          </a:solidFill>
          <a:latin typeface="Arial Narrow" panose="020B0606020202030204" pitchFamily="34" charset="0"/>
        </a:defRPr>
      </a:lvl4pPr>
      <a:lvl5pPr algn="l" rtl="0" fontAlgn="base">
        <a:spcBef>
          <a:spcPct val="0"/>
        </a:spcBef>
        <a:spcAft>
          <a:spcPct val="0"/>
        </a:spcAft>
        <a:defRPr sz="3000">
          <a:solidFill>
            <a:schemeClr val="tx1"/>
          </a:solidFill>
          <a:latin typeface="Arial Narrow" panose="020B060602020203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rtl="0" fontAlgn="base">
        <a:spcBef>
          <a:spcPct val="20000"/>
        </a:spcBef>
        <a:spcAft>
          <a:spcPts val="600"/>
        </a:spcAft>
        <a:buClr>
          <a:schemeClr val="tx2"/>
        </a:buClr>
        <a:buFont typeface="Arial" panose="020B0604020202020204" pitchFamily="34" charset="0"/>
        <a:buChar char="•"/>
        <a:defRPr sz="1700" kern="1200" spc="30">
          <a:solidFill>
            <a:schemeClr val="tx1"/>
          </a:solidFill>
          <a:latin typeface="+mn-lt"/>
          <a:ea typeface="+mn-ea"/>
          <a:cs typeface="+mn-cs"/>
        </a:defRPr>
      </a:lvl1pPr>
      <a:lvl2pPr marL="742950" indent="-285750" algn="l" rtl="0" fontAlgn="base">
        <a:spcBef>
          <a:spcPct val="20000"/>
        </a:spcBef>
        <a:spcAft>
          <a:spcPts val="600"/>
        </a:spcAft>
        <a:buClr>
          <a:schemeClr val="tx2"/>
        </a:buClr>
        <a:buFont typeface="Arial" panose="020B0604020202020204" pitchFamily="34" charset="0"/>
        <a:buChar char="•"/>
        <a:defRPr sz="1700" kern="1200" spc="30">
          <a:solidFill>
            <a:schemeClr val="tx1"/>
          </a:solidFill>
          <a:latin typeface="+mn-lt"/>
          <a:ea typeface="+mn-ea"/>
          <a:cs typeface="+mn-cs"/>
        </a:defRPr>
      </a:lvl2pPr>
      <a:lvl3pPr marL="1143000" indent="-228600" algn="l" rtl="0" fontAlgn="base">
        <a:spcBef>
          <a:spcPct val="20000"/>
        </a:spcBef>
        <a:spcAft>
          <a:spcPts val="600"/>
        </a:spcAft>
        <a:buClr>
          <a:schemeClr val="tx2"/>
        </a:buClr>
        <a:buFont typeface="Arial" panose="020B0604020202020204" pitchFamily="34" charset="0"/>
        <a:buChar char="•"/>
        <a:defRPr sz="1700" kern="1200" spc="30">
          <a:solidFill>
            <a:schemeClr val="tx1"/>
          </a:solidFill>
          <a:latin typeface="+mn-lt"/>
          <a:ea typeface="+mn-ea"/>
          <a:cs typeface="+mn-cs"/>
        </a:defRPr>
      </a:lvl3pPr>
      <a:lvl4pPr marL="1600200" indent="-228600" algn="l" rtl="0" fontAlgn="base">
        <a:spcBef>
          <a:spcPct val="20000"/>
        </a:spcBef>
        <a:spcAft>
          <a:spcPts val="600"/>
        </a:spcAft>
        <a:buClr>
          <a:schemeClr val="tx2"/>
        </a:buClr>
        <a:buFont typeface="Arial" panose="020B0604020202020204" pitchFamily="34" charset="0"/>
        <a:buChar char="•"/>
        <a:defRPr sz="1700" kern="1200" spc="30">
          <a:solidFill>
            <a:schemeClr val="tx1"/>
          </a:solidFill>
          <a:latin typeface="+mn-lt"/>
          <a:ea typeface="+mn-ea"/>
          <a:cs typeface="+mn-cs"/>
        </a:defRPr>
      </a:lvl4pPr>
      <a:lvl5pPr marL="2057400" indent="-228600" algn="l" rtl="0" fontAlgn="base">
        <a:spcBef>
          <a:spcPct val="20000"/>
        </a:spcBef>
        <a:spcAft>
          <a:spcPts val="600"/>
        </a:spcAft>
        <a:buClr>
          <a:schemeClr val="tx2"/>
        </a:buClr>
        <a:buFont typeface="Arial" panose="020B0604020202020204" pitchFamily="34" charset="0"/>
        <a:buChar char="•"/>
        <a:defRPr sz="1700" kern="1200" spc="3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4.emf"/><Relationship Id="rId4" Type="http://schemas.openxmlformats.org/officeDocument/2006/relationships/oleObject" Target="../embeddings/oleObject2.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5.wmf"/><Relationship Id="rId4" Type="http://schemas.openxmlformats.org/officeDocument/2006/relationships/oleObject" Target="../embeddings/oleObject3.bin"/></Relationships>
</file>

<file path=ppt/slides/_rels/slide1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image" Target="../media/image7.wmf"/><Relationship Id="rId4" Type="http://schemas.openxmlformats.org/officeDocument/2006/relationships/oleObject" Target="../embeddings/oleObject4.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vmlDrawing" Target="../drawings/vmlDrawing5.vml"/><Relationship Id="rId5" Type="http://schemas.openxmlformats.org/officeDocument/2006/relationships/image" Target="../media/image9.emf"/><Relationship Id="rId4" Type="http://schemas.openxmlformats.org/officeDocument/2006/relationships/oleObject" Target="../embeddings/oleObject5.bin"/></Relationships>
</file>

<file path=ppt/slides/_rels/slide19.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7.xml"/><Relationship Id="rId1" Type="http://schemas.openxmlformats.org/officeDocument/2006/relationships/vmlDrawing" Target="../drawings/vmlDrawing6.vml"/><Relationship Id="rId5" Type="http://schemas.openxmlformats.org/officeDocument/2006/relationships/image" Target="../media/image11.emf"/><Relationship Id="rId4" Type="http://schemas.openxmlformats.org/officeDocument/2006/relationships/oleObject" Target="../embeddings/oleObject6.bin"/></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icpsr.umich.edu/icpsrweb/ICPSR/series/71/studies?sortBy=7"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icpsr.umich.edu/icpsrweb/ICPSR/series/00072/studies?sortBy=7"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521BA5CE-2E28-42EC-811D-207E69D2669A}" type="slidenum">
              <a:rPr lang="en-US" altLang="en-US" sz="1400"/>
              <a:pPr/>
              <a:t>1</a:t>
            </a:fld>
            <a:endParaRPr lang="en-US" altLang="en-US" sz="1400"/>
          </a:p>
        </p:txBody>
      </p:sp>
      <p:sp>
        <p:nvSpPr>
          <p:cNvPr id="8196" name="Rectangle 3"/>
          <p:cNvSpPr>
            <a:spLocks noGrp="1" noChangeArrowheads="1"/>
          </p:cNvSpPr>
          <p:nvPr>
            <p:ph type="subTitle" idx="1"/>
          </p:nvPr>
        </p:nvSpPr>
        <p:spPr/>
        <p:txBody>
          <a:bodyPr/>
          <a:lstStyle/>
          <a:p>
            <a:pPr fontAlgn="auto">
              <a:defRPr/>
            </a:pPr>
            <a:r>
              <a:rPr lang="en-US" sz="2800" b="1" smtClean="0">
                <a:cs typeface="Times New Roman" pitchFamily="18" charset="0"/>
              </a:rPr>
              <a:t>Eric Helland and Alexander Tabarrok</a:t>
            </a:r>
          </a:p>
        </p:txBody>
      </p:sp>
      <p:sp>
        <p:nvSpPr>
          <p:cNvPr id="8195" name="Rectangle 2"/>
          <p:cNvSpPr>
            <a:spLocks noGrp="1" noChangeArrowheads="1"/>
          </p:cNvSpPr>
          <p:nvPr>
            <p:ph type="ctrTitle"/>
          </p:nvPr>
        </p:nvSpPr>
        <p:spPr>
          <a:xfrm>
            <a:off x="457200" y="1676400"/>
            <a:ext cx="8229600" cy="1828800"/>
          </a:xfrm>
        </p:spPr>
        <p:txBody>
          <a:bodyPr/>
          <a:lstStyle/>
          <a:p>
            <a:pPr fontAlgn="auto">
              <a:spcAft>
                <a:spcPts val="0"/>
              </a:spcAft>
              <a:defRPr/>
            </a:pPr>
            <a:r>
              <a:rPr lang="en-US" sz="3600" smtClean="0">
                <a:cs typeface="Times New Roman" pitchFamily="18" charset="0"/>
              </a:rPr>
              <a:t>Race, Poverty, and American Tort Awards</a:t>
            </a:r>
            <a:endParaRPr lang="en-US" sz="360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a:xfrm>
            <a:off x="685800" y="304800"/>
            <a:ext cx="7772400" cy="685800"/>
          </a:xfrm>
        </p:spPr>
        <p:txBody>
          <a:bodyPr/>
          <a:lstStyle/>
          <a:p>
            <a:pPr fontAlgn="auto">
              <a:spcAft>
                <a:spcPts val="0"/>
              </a:spcAft>
              <a:defRPr/>
            </a:pPr>
            <a:r>
              <a:rPr lang="en-US" sz="3200" smtClean="0"/>
              <a:t>Exploring the Data</a:t>
            </a:r>
          </a:p>
        </p:txBody>
      </p:sp>
      <p:sp>
        <p:nvSpPr>
          <p:cNvPr id="15363" name="Slide Number Placeholder 5"/>
          <p:cNvSpPr>
            <a:spLocks noGrp="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D85E7EDF-00C3-4007-A38A-1C2226EC8E2F}" type="slidenum">
              <a:rPr lang="en-US" altLang="en-US" sz="1400"/>
              <a:pPr/>
              <a:t>10</a:t>
            </a:fld>
            <a:endParaRPr lang="en-US" altLang="en-US" sz="1400"/>
          </a:p>
        </p:txBody>
      </p:sp>
      <p:sp>
        <p:nvSpPr>
          <p:cNvPr id="17412" name="Rectangle 3"/>
          <p:cNvSpPr>
            <a:spLocks noGrp="1" noChangeArrowheads="1"/>
          </p:cNvSpPr>
          <p:nvPr>
            <p:ph sz="quarter" idx="13"/>
          </p:nvPr>
        </p:nvSpPr>
        <p:spPr>
          <a:xfrm>
            <a:off x="685800" y="1219200"/>
            <a:ext cx="7772400" cy="4876800"/>
          </a:xfrm>
        </p:spPr>
        <p:txBody>
          <a:bodyPr>
            <a:normAutofit lnSpcReduction="10000"/>
          </a:bodyPr>
          <a:lstStyle/>
          <a:p>
            <a:pPr fontAlgn="auto">
              <a:defRPr/>
            </a:pPr>
            <a:r>
              <a:rPr lang="en-US" sz="2400" smtClean="0"/>
              <a:t>Tables 2 and 3 report the same experiment using the State and Federal court data respectively.  </a:t>
            </a:r>
          </a:p>
          <a:p>
            <a:pPr fontAlgn="auto">
              <a:defRPr/>
            </a:pPr>
            <a:r>
              <a:rPr lang="en-US" sz="2400" smtClean="0"/>
              <a:t>Since the State Court data covers fewer counties the range on poverty is lower as is the poverty range across the Federal districts.  </a:t>
            </a:r>
          </a:p>
          <a:p>
            <a:pPr fontAlgn="auto">
              <a:defRPr/>
            </a:pPr>
            <a:r>
              <a:rPr lang="en-US" sz="2400" smtClean="0"/>
              <a:t>Although the average awards tend to be lower than in the State Court data than in the JVR data set it is clear that the rate of increase with respect to poverty is similar.  </a:t>
            </a:r>
          </a:p>
          <a:p>
            <a:pPr fontAlgn="auto">
              <a:defRPr/>
            </a:pPr>
            <a:r>
              <a:rPr lang="en-US" sz="2400" smtClean="0"/>
              <a:t>The Federal Court data is more tentative; although some increase in awards with poverty is seen, especially at higher poverty levels the average award is surprisingly low in some mid-poverty districts.</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C58559F7-1924-4C71-A422-FC6C2B32237A}" type="slidenum">
              <a:rPr lang="en-US" altLang="en-US" sz="1400"/>
              <a:pPr/>
              <a:t>11</a:t>
            </a:fld>
            <a:endParaRPr lang="en-US" altLang="en-US" sz="1400"/>
          </a:p>
        </p:txBody>
      </p:sp>
      <p:graphicFrame>
        <p:nvGraphicFramePr>
          <p:cNvPr id="16387" name="Object 2"/>
          <p:cNvGraphicFramePr>
            <a:graphicFrameLocks noChangeAspect="1"/>
          </p:cNvGraphicFramePr>
          <p:nvPr/>
        </p:nvGraphicFramePr>
        <p:xfrm>
          <a:off x="228600" y="1447800"/>
          <a:ext cx="8686800" cy="2989263"/>
        </p:xfrm>
        <a:graphic>
          <a:graphicData uri="http://schemas.openxmlformats.org/presentationml/2006/ole">
            <mc:AlternateContent xmlns:mc="http://schemas.openxmlformats.org/markup-compatibility/2006">
              <mc:Choice xmlns:v="urn:schemas-microsoft-com:vml" Requires="v">
                <p:oleObj spid="_x0000_s16389" name="Document" r:id="rId4" imgW="5867350" imgH="2015864" progId="Word.Document.8">
                  <p:embed/>
                </p:oleObj>
              </mc:Choice>
              <mc:Fallback>
                <p:oleObj name="Document" r:id="rId4" imgW="5867350" imgH="2015864" progId="Word.Documen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1447800"/>
                        <a:ext cx="8686800" cy="2989263"/>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002B9626-56C1-43E9-8F76-11AFC875D04A}" type="slidenum">
              <a:rPr lang="en-US" altLang="en-US" sz="1400"/>
              <a:pPr/>
              <a:t>12</a:t>
            </a:fld>
            <a:endParaRPr lang="en-US" altLang="en-US" sz="1400"/>
          </a:p>
        </p:txBody>
      </p:sp>
      <p:graphicFrame>
        <p:nvGraphicFramePr>
          <p:cNvPr id="17411" name="Object 2"/>
          <p:cNvGraphicFramePr>
            <a:graphicFrameLocks noChangeAspect="1"/>
          </p:cNvGraphicFramePr>
          <p:nvPr/>
        </p:nvGraphicFramePr>
        <p:xfrm>
          <a:off x="609600" y="1981200"/>
          <a:ext cx="8153400" cy="2609850"/>
        </p:xfrm>
        <a:graphic>
          <a:graphicData uri="http://schemas.openxmlformats.org/presentationml/2006/ole">
            <mc:AlternateContent xmlns:mc="http://schemas.openxmlformats.org/markup-compatibility/2006">
              <mc:Choice xmlns:v="urn:schemas-microsoft-com:vml" Requires="v">
                <p:oleObj spid="_x0000_s17413" name="Document" r:id="rId4" imgW="5629275" imgH="1800225" progId="Word.Document.8">
                  <p:embed/>
                </p:oleObj>
              </mc:Choice>
              <mc:Fallback>
                <p:oleObj name="Document" r:id="rId4" imgW="5629275" imgH="1800225" progId="Word.Documen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1981200"/>
                        <a:ext cx="8153400" cy="260985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18D10A39-E248-47CC-B864-65E0EEF745CA}" type="slidenum">
              <a:rPr lang="en-US" altLang="en-US" sz="1400"/>
              <a:pPr/>
              <a:t>13</a:t>
            </a:fld>
            <a:endParaRPr lang="en-US" altLang="en-US" sz="1400"/>
          </a:p>
        </p:txBody>
      </p:sp>
      <p:pic>
        <p:nvPicPr>
          <p:cNvPr id="1843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304800"/>
            <a:ext cx="8458200" cy="6189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C4DC13C2-4926-415E-9B46-8B21AB0C89BD}" type="slidenum">
              <a:rPr lang="en-US" altLang="en-US" sz="1400"/>
              <a:pPr/>
              <a:t>14</a:t>
            </a:fld>
            <a:endParaRPr lang="en-US" altLang="en-US" sz="1400"/>
          </a:p>
        </p:txBody>
      </p:sp>
      <p:graphicFrame>
        <p:nvGraphicFramePr>
          <p:cNvPr id="19459" name="Object 2"/>
          <p:cNvGraphicFramePr>
            <a:graphicFrameLocks noChangeAspect="1"/>
          </p:cNvGraphicFramePr>
          <p:nvPr/>
        </p:nvGraphicFramePr>
        <p:xfrm>
          <a:off x="1066800" y="2133600"/>
          <a:ext cx="7366000" cy="2219325"/>
        </p:xfrm>
        <a:graphic>
          <a:graphicData uri="http://schemas.openxmlformats.org/presentationml/2006/ole">
            <mc:AlternateContent xmlns:mc="http://schemas.openxmlformats.org/markup-compatibility/2006">
              <mc:Choice xmlns:v="urn:schemas-microsoft-com:vml" Requires="v">
                <p:oleObj spid="_x0000_s19461" name="Document" r:id="rId4" imgW="5591175" imgH="1685925" progId="Word.Document.8">
                  <p:embed/>
                </p:oleObj>
              </mc:Choice>
              <mc:Fallback>
                <p:oleObj name="Document" r:id="rId4" imgW="5591175" imgH="1685925" progId="Word.Documen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6800" y="2133600"/>
                        <a:ext cx="7366000" cy="2219325"/>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a:xfrm>
            <a:off x="685800" y="609600"/>
            <a:ext cx="7772400" cy="762000"/>
          </a:xfrm>
        </p:spPr>
        <p:txBody>
          <a:bodyPr/>
          <a:lstStyle/>
          <a:p>
            <a:pPr fontAlgn="auto">
              <a:spcAft>
                <a:spcPts val="0"/>
              </a:spcAft>
              <a:defRPr/>
            </a:pPr>
            <a:r>
              <a:rPr lang="en-US" sz="3200" smtClean="0"/>
              <a:t>Exploring the Data</a:t>
            </a:r>
          </a:p>
        </p:txBody>
      </p:sp>
      <p:sp>
        <p:nvSpPr>
          <p:cNvPr id="20483" name="Slide Number Placeholder 5"/>
          <p:cNvSpPr>
            <a:spLocks noGrp="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2D5B72A-33A0-48E3-B096-910A5B668BF4}" type="slidenum">
              <a:rPr lang="en-US" altLang="en-US" sz="1400"/>
              <a:pPr/>
              <a:t>15</a:t>
            </a:fld>
            <a:endParaRPr lang="en-US" altLang="en-US" sz="1400"/>
          </a:p>
        </p:txBody>
      </p:sp>
      <p:sp>
        <p:nvSpPr>
          <p:cNvPr id="19460" name="Rectangle 3"/>
          <p:cNvSpPr>
            <a:spLocks noGrp="1" noChangeArrowheads="1"/>
          </p:cNvSpPr>
          <p:nvPr>
            <p:ph sz="quarter" idx="13"/>
          </p:nvPr>
        </p:nvSpPr>
        <p:spPr>
          <a:xfrm>
            <a:off x="685800" y="1600200"/>
            <a:ext cx="7772400" cy="4495800"/>
          </a:xfrm>
        </p:spPr>
        <p:txBody>
          <a:bodyPr/>
          <a:lstStyle/>
          <a:p>
            <a:pPr fontAlgn="auto">
              <a:defRPr/>
            </a:pPr>
            <a:r>
              <a:rPr lang="en-US" sz="2400" smtClean="0"/>
              <a:t>Examining the JVR data in another way, Figure 2 plots a kernel density estimate of the logged award distribution for low (0-5%), medium (20-25%) and high (35%+) poverty counties.  </a:t>
            </a:r>
          </a:p>
          <a:p>
            <a:pPr fontAlgn="auto">
              <a:defRPr/>
            </a:pPr>
            <a:r>
              <a:rPr lang="en-US" sz="2400" smtClean="0"/>
              <a:t>Using the kernel densities, we can calculate the probability that an award, in this sample of cases, will be 1 million dollars or larger.  The probability is 10%, 20%, and 35% in low, medium, and high poverty counties respectively. </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1AA0E4CB-4C7C-4329-B02B-B6F04846EF75}" type="slidenum">
              <a:rPr lang="en-US" altLang="en-US" sz="1400"/>
              <a:pPr/>
              <a:t>16</a:t>
            </a:fld>
            <a:endParaRPr lang="en-US" altLang="en-US" sz="1400"/>
          </a:p>
        </p:txBody>
      </p:sp>
      <p:pic>
        <p:nvPicPr>
          <p:cNvPr id="2150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457200"/>
            <a:ext cx="8534400" cy="579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a:xfrm>
            <a:off x="685800" y="533400"/>
            <a:ext cx="7772400" cy="838200"/>
          </a:xfrm>
        </p:spPr>
        <p:txBody>
          <a:bodyPr/>
          <a:lstStyle/>
          <a:p>
            <a:pPr fontAlgn="auto">
              <a:spcAft>
                <a:spcPts val="0"/>
              </a:spcAft>
              <a:defRPr/>
            </a:pPr>
            <a:r>
              <a:rPr lang="en-US" sz="3200" smtClean="0"/>
              <a:t>Exploring the Data</a:t>
            </a:r>
          </a:p>
        </p:txBody>
      </p:sp>
      <p:sp>
        <p:nvSpPr>
          <p:cNvPr id="22531" name="Slide Number Placeholder 5"/>
          <p:cNvSpPr>
            <a:spLocks noGrp="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BB291DB6-4117-4877-83F8-C5CF0E555E94}" type="slidenum">
              <a:rPr lang="en-US" altLang="en-US" sz="1400"/>
              <a:pPr/>
              <a:t>17</a:t>
            </a:fld>
            <a:endParaRPr lang="en-US" altLang="en-US" sz="1400"/>
          </a:p>
        </p:txBody>
      </p:sp>
      <p:sp>
        <p:nvSpPr>
          <p:cNvPr id="21508" name="Rectangle 3"/>
          <p:cNvSpPr>
            <a:spLocks noGrp="1" noChangeArrowheads="1"/>
          </p:cNvSpPr>
          <p:nvPr>
            <p:ph sz="quarter" idx="13"/>
          </p:nvPr>
        </p:nvSpPr>
        <p:spPr>
          <a:xfrm>
            <a:off x="685800" y="1447800"/>
            <a:ext cx="7772400" cy="4648200"/>
          </a:xfrm>
        </p:spPr>
        <p:txBody>
          <a:bodyPr/>
          <a:lstStyle/>
          <a:p>
            <a:pPr fontAlgn="auto">
              <a:defRPr/>
            </a:pPr>
            <a:r>
              <a:rPr lang="en-US" sz="2400" smtClean="0"/>
              <a:t>Table 5 breaks the data down into product liability, medical malpractice and auto cases.  </a:t>
            </a:r>
          </a:p>
          <a:p>
            <a:pPr lvl="1" fontAlgn="auto">
              <a:defRPr/>
            </a:pPr>
            <a:r>
              <a:rPr lang="en-US" sz="2000" smtClean="0"/>
              <a:t>Poverty increases awards much more in product liability cases and medical malpractice cases than in auto cases.  </a:t>
            </a:r>
          </a:p>
          <a:p>
            <a:pPr lvl="1" fontAlgn="auto">
              <a:defRPr/>
            </a:pPr>
            <a:r>
              <a:rPr lang="en-US" sz="2000" smtClean="0"/>
              <a:t>Not only are awards higher in product liability and medical malpractice cases, but the rate of increase of awards with respect to county poverty is larger.</a:t>
            </a:r>
          </a:p>
          <a:p>
            <a:pPr fontAlgn="auto">
              <a:defRPr/>
            </a:pPr>
            <a:r>
              <a:rPr lang="en-US" sz="2400" smtClean="0"/>
              <a:t>An alternative way of stating the results of Table 4 and Figure 3 is that the markup for product liability and medical malpractice cases is much smaller in low poverty counties than in high poverty counties.</a:t>
            </a:r>
          </a:p>
          <a:p>
            <a:pPr fontAlgn="auto">
              <a:defRPr/>
            </a:pPr>
            <a:endParaRPr lang="en-US" smtClean="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531F5C9B-4470-4FDF-BA90-DF7E9F847334}" type="slidenum">
              <a:rPr lang="en-US" altLang="en-US" sz="1400"/>
              <a:pPr/>
              <a:t>18</a:t>
            </a:fld>
            <a:endParaRPr lang="en-US" altLang="en-US" sz="1400"/>
          </a:p>
        </p:txBody>
      </p:sp>
      <p:graphicFrame>
        <p:nvGraphicFramePr>
          <p:cNvPr id="23555" name="Object 2"/>
          <p:cNvGraphicFramePr>
            <a:graphicFrameLocks noChangeAspect="1"/>
          </p:cNvGraphicFramePr>
          <p:nvPr/>
        </p:nvGraphicFramePr>
        <p:xfrm>
          <a:off x="304800" y="1295400"/>
          <a:ext cx="8458200" cy="3505200"/>
        </p:xfrm>
        <a:graphic>
          <a:graphicData uri="http://schemas.openxmlformats.org/presentationml/2006/ole">
            <mc:AlternateContent xmlns:mc="http://schemas.openxmlformats.org/markup-compatibility/2006">
              <mc:Choice xmlns:v="urn:schemas-microsoft-com:vml" Requires="v">
                <p:oleObj spid="_x0000_s23557" name="Document" r:id="rId4" imgW="5798631" imgH="2399889" progId="Word.Document.8">
                  <p:embed/>
                </p:oleObj>
              </mc:Choice>
              <mc:Fallback>
                <p:oleObj name="Document" r:id="rId4" imgW="5798631" imgH="2399889" progId="Word.Documen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1295400"/>
                        <a:ext cx="8458200" cy="35052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DE0005DF-2F06-4919-9760-D80C6B243CB4}" type="slidenum">
              <a:rPr lang="en-US" altLang="en-US" sz="1400"/>
              <a:pPr/>
              <a:t>19</a:t>
            </a:fld>
            <a:endParaRPr lang="en-US" altLang="en-US" sz="1400"/>
          </a:p>
        </p:txBody>
      </p:sp>
      <p:pic>
        <p:nvPicPr>
          <p:cNvPr id="24579"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381000"/>
            <a:ext cx="8458200" cy="618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57200" y="152400"/>
            <a:ext cx="8229600" cy="762000"/>
          </a:xfrm>
        </p:spPr>
        <p:txBody>
          <a:bodyPr/>
          <a:lstStyle/>
          <a:p>
            <a:pPr fontAlgn="auto">
              <a:spcAft>
                <a:spcPts val="0"/>
              </a:spcAft>
              <a:defRPr/>
            </a:pPr>
            <a:r>
              <a:rPr lang="en-US" sz="2800" i="1" dirty="0" smtClean="0"/>
              <a:t>Race, Poverty, and American Tort Awards</a:t>
            </a:r>
            <a:r>
              <a:rPr lang="en-US" sz="2800" dirty="0" smtClean="0"/>
              <a:t> </a:t>
            </a:r>
          </a:p>
        </p:txBody>
      </p:sp>
      <p:sp>
        <p:nvSpPr>
          <p:cNvPr id="6147" name="Slide Number Placeholder 5"/>
          <p:cNvSpPr>
            <a:spLocks noGrp="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56B72275-0561-4074-ADBF-E7F8E75815BE}" type="slidenum">
              <a:rPr lang="en-US" altLang="en-US" sz="1400"/>
              <a:pPr/>
              <a:t>2</a:t>
            </a:fld>
            <a:endParaRPr lang="en-US" altLang="en-US" sz="1400"/>
          </a:p>
        </p:txBody>
      </p:sp>
      <p:sp>
        <p:nvSpPr>
          <p:cNvPr id="9220" name="Rectangle 3"/>
          <p:cNvSpPr>
            <a:spLocks noGrp="1" noChangeArrowheads="1"/>
          </p:cNvSpPr>
          <p:nvPr>
            <p:ph sz="quarter" idx="13"/>
          </p:nvPr>
        </p:nvSpPr>
        <p:spPr>
          <a:xfrm>
            <a:off x="457200" y="990600"/>
            <a:ext cx="8229600" cy="5135563"/>
          </a:xfrm>
        </p:spPr>
        <p:txBody>
          <a:bodyPr>
            <a:normAutofit fontScale="92500" lnSpcReduction="10000"/>
          </a:bodyPr>
          <a:lstStyle/>
          <a:p>
            <a:pPr fontAlgn="auto">
              <a:lnSpc>
                <a:spcPct val="80000"/>
              </a:lnSpc>
              <a:defRPr/>
            </a:pPr>
            <a:r>
              <a:rPr lang="en-US" sz="2000" dirty="0" smtClean="0"/>
              <a:t>Television journalist Morley Safer of CBS’s </a:t>
            </a:r>
            <a:r>
              <a:rPr lang="en-US" sz="2000" i="1" dirty="0" smtClean="0"/>
              <a:t>60 Minutes</a:t>
            </a:r>
            <a:r>
              <a:rPr lang="en-US" sz="2000" dirty="0" smtClean="0"/>
              <a:t> introduced “Jackpot Justice,” a story about the tort system, this way:</a:t>
            </a:r>
          </a:p>
          <a:p>
            <a:pPr fontAlgn="auto">
              <a:lnSpc>
                <a:spcPct val="80000"/>
              </a:lnSpc>
              <a:defRPr/>
            </a:pPr>
            <a:endParaRPr lang="en-US" sz="2000" dirty="0" smtClean="0"/>
          </a:p>
          <a:p>
            <a:pPr lvl="1" fontAlgn="auto">
              <a:lnSpc>
                <a:spcPct val="80000"/>
              </a:lnSpc>
              <a:buFontTx/>
              <a:buNone/>
              <a:defRPr/>
            </a:pPr>
            <a:r>
              <a:rPr lang="en-US" sz="2000" dirty="0" smtClean="0"/>
              <a:t>	It’s been nicknamed Jackpot Justice.  It’s about where lawyers like to go when they sue big corporations for personal injury.  It’s not to the big cities where the corporations are headquartered but to places like, for example, rural, impoverished, Jefferson county, Mississippi. Why Mississippi? Well plaintiffs’ lawyers have found that juries in rural impoverished places can be mighty sympathetic when one of their own goes up against a big, rich multinational corporation.</a:t>
            </a:r>
          </a:p>
          <a:p>
            <a:pPr lvl="1" fontAlgn="auto">
              <a:lnSpc>
                <a:spcPct val="80000"/>
              </a:lnSpc>
              <a:defRPr/>
            </a:pPr>
            <a:endParaRPr lang="en-US" sz="2000" dirty="0" smtClean="0"/>
          </a:p>
          <a:p>
            <a:pPr fontAlgn="auto">
              <a:lnSpc>
                <a:spcPct val="80000"/>
              </a:lnSpc>
              <a:defRPr/>
            </a:pPr>
            <a:r>
              <a:rPr lang="en-US" sz="2000" dirty="0" smtClean="0"/>
              <a:t>Jefferson County, Mississippi, is a small, poor, rural county with a population of just over nine thousand; 86.5 percent of the population is black and more than one-third of the county population lives below the poverty line. Despite its small size, Jefferson County is home to lots of lawsuits.  Between 1995 and 2000, more than 21,000 lawsuits were filed in Jefferson County – an average of two suits per person!  A number of these suits and settlements have resulted in multi-million dollar awards leading some to call Jefferson County a “lawsuit Mecca.”</a:t>
            </a:r>
          </a:p>
          <a:p>
            <a:pPr fontAlgn="auto">
              <a:lnSpc>
                <a:spcPct val="80000"/>
              </a:lnSpc>
              <a:buFontTx/>
              <a:buNone/>
              <a:defRPr/>
            </a:pPr>
            <a:endParaRPr lang="en-US" sz="2000" dirty="0" smtClean="0"/>
          </a:p>
          <a:p>
            <a:pPr fontAlgn="auto">
              <a:lnSpc>
                <a:spcPct val="80000"/>
              </a:lnSpc>
              <a:defRPr/>
            </a:pPr>
            <a:r>
              <a:rPr lang="en-US" sz="2000" dirty="0" smtClean="0"/>
              <a:t>Can we put some hard numbers on these anecdotes?</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9220">
                                            <p:txEl>
                                              <p:pRg st="0" end="0"/>
                                            </p:txEl>
                                          </p:spTgt>
                                        </p:tgtEl>
                                        <p:attrNameLst>
                                          <p:attrName>style.visibility</p:attrName>
                                        </p:attrNameLst>
                                      </p:cBhvr>
                                      <p:to>
                                        <p:strVal val="visible"/>
                                      </p:to>
                                    </p:set>
                                    <p:animEffect transition="in" filter="wipe(left)">
                                      <p:cBhvr>
                                        <p:cTn id="7" dur="500"/>
                                        <p:tgtEl>
                                          <p:spTgt spid="9220">
                                            <p:txEl>
                                              <p:pRg st="0" end="0"/>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9220">
                                            <p:txEl>
                                              <p:pRg st="2" end="2"/>
                                            </p:txEl>
                                          </p:spTgt>
                                        </p:tgtEl>
                                        <p:attrNameLst>
                                          <p:attrName>style.visibility</p:attrName>
                                        </p:attrNameLst>
                                      </p:cBhvr>
                                      <p:to>
                                        <p:strVal val="visible"/>
                                      </p:to>
                                    </p:set>
                                    <p:animEffect transition="in" filter="wipe(left)">
                                      <p:cBhvr>
                                        <p:cTn id="10" dur="500"/>
                                        <p:tgtEl>
                                          <p:spTgt spid="9220">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9220">
                                            <p:txEl>
                                              <p:pRg st="4" end="4"/>
                                            </p:txEl>
                                          </p:spTgt>
                                        </p:tgtEl>
                                        <p:attrNameLst>
                                          <p:attrName>style.visibility</p:attrName>
                                        </p:attrNameLst>
                                      </p:cBhvr>
                                      <p:to>
                                        <p:strVal val="visible"/>
                                      </p:to>
                                    </p:set>
                                    <p:animEffect transition="in" filter="wipe(left)">
                                      <p:cBhvr>
                                        <p:cTn id="15" dur="500"/>
                                        <p:tgtEl>
                                          <p:spTgt spid="9220">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9220">
                                            <p:txEl>
                                              <p:pRg st="6" end="6"/>
                                            </p:txEl>
                                          </p:spTgt>
                                        </p:tgtEl>
                                        <p:attrNameLst>
                                          <p:attrName>style.visibility</p:attrName>
                                        </p:attrNameLst>
                                      </p:cBhvr>
                                      <p:to>
                                        <p:strVal val="visible"/>
                                      </p:to>
                                    </p:set>
                                    <p:animEffect transition="in" filter="wipe(left)">
                                      <p:cBhvr>
                                        <p:cTn id="20" dur="500"/>
                                        <p:tgtEl>
                                          <p:spTgt spid="922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a:xfrm>
            <a:off x="901700" y="715963"/>
            <a:ext cx="7340600" cy="533400"/>
          </a:xfrm>
        </p:spPr>
        <p:txBody>
          <a:bodyPr/>
          <a:lstStyle/>
          <a:p>
            <a:pPr fontAlgn="auto">
              <a:spcAft>
                <a:spcPts val="0"/>
              </a:spcAft>
              <a:defRPr/>
            </a:pPr>
            <a:r>
              <a:rPr lang="en-US" sz="3200" b="1" smtClean="0"/>
              <a:t>Race and Poverty</a:t>
            </a:r>
            <a:endParaRPr lang="en-US" b="1" i="1" smtClean="0"/>
          </a:p>
        </p:txBody>
      </p:sp>
      <p:sp>
        <p:nvSpPr>
          <p:cNvPr id="25603" name="Slide Number Placeholder 5"/>
          <p:cNvSpPr>
            <a:spLocks noGrp="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30065F5-E58B-4058-BCB0-A1CAC67875D4}" type="slidenum">
              <a:rPr lang="en-US" altLang="en-US" sz="1400"/>
              <a:pPr/>
              <a:t>20</a:t>
            </a:fld>
            <a:endParaRPr lang="en-US" altLang="en-US" sz="1400"/>
          </a:p>
        </p:txBody>
      </p:sp>
      <p:sp>
        <p:nvSpPr>
          <p:cNvPr id="23556" name="Rectangle 3"/>
          <p:cNvSpPr>
            <a:spLocks noGrp="1" noChangeArrowheads="1"/>
          </p:cNvSpPr>
          <p:nvPr>
            <p:ph sz="quarter" idx="13"/>
          </p:nvPr>
        </p:nvSpPr>
        <p:spPr>
          <a:xfrm>
            <a:off x="685800" y="1219200"/>
            <a:ext cx="7772400" cy="4876800"/>
          </a:xfrm>
        </p:spPr>
        <p:txBody>
          <a:bodyPr/>
          <a:lstStyle/>
          <a:p>
            <a:pPr fontAlgn="auto">
              <a:lnSpc>
                <a:spcPct val="80000"/>
              </a:lnSpc>
              <a:defRPr/>
            </a:pPr>
            <a:r>
              <a:rPr lang="en-US" sz="2000" dirty="0" smtClean="0"/>
              <a:t>Due to the high rate of poverty among blacks, black population rates and all-population poverty-rates are highly correlated.  </a:t>
            </a:r>
          </a:p>
          <a:p>
            <a:pPr fontAlgn="auto">
              <a:lnSpc>
                <a:spcPct val="80000"/>
              </a:lnSpc>
              <a:defRPr/>
            </a:pPr>
            <a:r>
              <a:rPr lang="en-US" sz="2000" dirty="0" smtClean="0"/>
              <a:t>To a lesser but still significant extent, Hispanic population rates and all-population poverty rates are also correlated.  </a:t>
            </a:r>
          </a:p>
          <a:p>
            <a:pPr fontAlgn="auto">
              <a:lnSpc>
                <a:spcPct val="80000"/>
              </a:lnSpc>
              <a:defRPr/>
            </a:pPr>
            <a:r>
              <a:rPr lang="en-US" sz="2000" dirty="0" smtClean="0"/>
              <a:t>Poverty may be to narrow a variable and is picking up results more properly ascribed to black and/or Hispanic populations of all income levels.  </a:t>
            </a:r>
          </a:p>
          <a:p>
            <a:pPr fontAlgn="auto">
              <a:lnSpc>
                <a:spcPct val="80000"/>
              </a:lnSpc>
              <a:defRPr/>
            </a:pPr>
            <a:r>
              <a:rPr lang="en-US" sz="2000" dirty="0" smtClean="0"/>
              <a:t>Or, it may be that poverty is too broad a variable and that it is picking up results more properly ascribed to low-income black or Hispanic populations.</a:t>
            </a:r>
          </a:p>
          <a:p>
            <a:pPr fontAlgn="auto">
              <a:lnSpc>
                <a:spcPct val="80000"/>
              </a:lnSpc>
              <a:defRPr/>
            </a:pPr>
            <a:r>
              <a:rPr lang="en-US" sz="2000" dirty="0" smtClean="0">
                <a:solidFill>
                  <a:schemeClr val="folHlink"/>
                </a:solidFill>
              </a:rPr>
              <a:t>Important </a:t>
            </a:r>
            <a:r>
              <a:rPr lang="en-US" sz="2000" dirty="0" smtClean="0">
                <a:solidFill>
                  <a:schemeClr val="folHlink"/>
                </a:solidFill>
              </a:rPr>
              <a:t>Point</a:t>
            </a:r>
            <a:r>
              <a:rPr lang="en-US" sz="2000" dirty="0" smtClean="0"/>
              <a:t>: One would expect that awards would </a:t>
            </a:r>
            <a:r>
              <a:rPr lang="en-US" sz="2000" i="1" dirty="0" smtClean="0"/>
              <a:t>fall</a:t>
            </a:r>
            <a:r>
              <a:rPr lang="en-US" sz="2000" dirty="0" smtClean="0"/>
              <a:t> with an increase in county poverty because wages are lower in counties with high poverty levels and compensatory awards should fall with a fall in wages. </a:t>
            </a:r>
          </a:p>
          <a:p>
            <a:pPr fontAlgn="auto">
              <a:lnSpc>
                <a:spcPct val="80000"/>
              </a:lnSpc>
              <a:defRPr/>
            </a:pPr>
            <a:endParaRPr lang="en-US" sz="2800" dirty="0" smtClean="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23556">
                                            <p:txEl>
                                              <p:pRg st="0" end="0"/>
                                            </p:txEl>
                                          </p:spTgt>
                                        </p:tgtEl>
                                        <p:attrNameLst>
                                          <p:attrName>style.visibility</p:attrName>
                                        </p:attrNameLst>
                                      </p:cBhvr>
                                      <p:to>
                                        <p:strVal val="visible"/>
                                      </p:to>
                                    </p:set>
                                    <p:animEffect transition="in" filter="wipe(left)">
                                      <p:cBhvr>
                                        <p:cTn id="7" dur="500"/>
                                        <p:tgtEl>
                                          <p:spTgt spid="2355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3556">
                                            <p:txEl>
                                              <p:pRg st="1" end="1"/>
                                            </p:txEl>
                                          </p:spTgt>
                                        </p:tgtEl>
                                        <p:attrNameLst>
                                          <p:attrName>style.visibility</p:attrName>
                                        </p:attrNameLst>
                                      </p:cBhvr>
                                      <p:to>
                                        <p:strVal val="visible"/>
                                      </p:to>
                                    </p:set>
                                    <p:animEffect transition="in" filter="wipe(left)">
                                      <p:cBhvr>
                                        <p:cTn id="12" dur="500"/>
                                        <p:tgtEl>
                                          <p:spTgt spid="2355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3556">
                                            <p:txEl>
                                              <p:pRg st="2" end="2"/>
                                            </p:txEl>
                                          </p:spTgt>
                                        </p:tgtEl>
                                        <p:attrNameLst>
                                          <p:attrName>style.visibility</p:attrName>
                                        </p:attrNameLst>
                                      </p:cBhvr>
                                      <p:to>
                                        <p:strVal val="visible"/>
                                      </p:to>
                                    </p:set>
                                    <p:animEffect transition="in" filter="wipe(left)">
                                      <p:cBhvr>
                                        <p:cTn id="17" dur="500"/>
                                        <p:tgtEl>
                                          <p:spTgt spid="2355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3556">
                                            <p:txEl>
                                              <p:pRg st="3" end="3"/>
                                            </p:txEl>
                                          </p:spTgt>
                                        </p:tgtEl>
                                        <p:attrNameLst>
                                          <p:attrName>style.visibility</p:attrName>
                                        </p:attrNameLst>
                                      </p:cBhvr>
                                      <p:to>
                                        <p:strVal val="visible"/>
                                      </p:to>
                                    </p:set>
                                    <p:animEffect transition="in" filter="wipe(left)">
                                      <p:cBhvr>
                                        <p:cTn id="22" dur="500"/>
                                        <p:tgtEl>
                                          <p:spTgt spid="2355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3556">
                                            <p:txEl>
                                              <p:pRg st="4" end="4"/>
                                            </p:txEl>
                                          </p:spTgt>
                                        </p:tgtEl>
                                        <p:attrNameLst>
                                          <p:attrName>style.visibility</p:attrName>
                                        </p:attrNameLst>
                                      </p:cBhvr>
                                      <p:to>
                                        <p:strVal val="visible"/>
                                      </p:to>
                                    </p:set>
                                    <p:animEffect transition="in" filter="wipe(left)">
                                      <p:cBhvr>
                                        <p:cTn id="27" dur="500"/>
                                        <p:tgtEl>
                                          <p:spTgt spid="2355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ChangeArrowheads="1"/>
          </p:cNvSpPr>
          <p:nvPr>
            <p:ph type="title"/>
          </p:nvPr>
        </p:nvSpPr>
        <p:spPr>
          <a:xfrm>
            <a:off x="457200" y="457200"/>
            <a:ext cx="8001000" cy="990600"/>
          </a:xfrm>
        </p:spPr>
        <p:txBody>
          <a:bodyPr/>
          <a:lstStyle/>
          <a:p>
            <a:pPr fontAlgn="auto">
              <a:spcAft>
                <a:spcPts val="0"/>
              </a:spcAft>
              <a:defRPr/>
            </a:pPr>
            <a:r>
              <a:rPr lang="en-US" sz="3200" b="1" smtClean="0"/>
              <a:t>Injuries, Case Types, Cities, and Fixed Effects</a:t>
            </a:r>
            <a:endParaRPr lang="en-US" b="1" i="1" smtClean="0"/>
          </a:p>
        </p:txBody>
      </p:sp>
      <p:sp>
        <p:nvSpPr>
          <p:cNvPr id="26627" name="Slide Number Placeholder 5"/>
          <p:cNvSpPr>
            <a:spLocks noGrp="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EBF5ADD0-0CEC-42E9-AC89-401372B86A16}" type="slidenum">
              <a:rPr lang="en-US" altLang="en-US" sz="1400"/>
              <a:pPr/>
              <a:t>21</a:t>
            </a:fld>
            <a:endParaRPr lang="en-US" altLang="en-US" sz="1400"/>
          </a:p>
        </p:txBody>
      </p:sp>
      <p:sp>
        <p:nvSpPr>
          <p:cNvPr id="24580" name="Rectangle 3"/>
          <p:cNvSpPr>
            <a:spLocks noGrp="1" noChangeArrowheads="1"/>
          </p:cNvSpPr>
          <p:nvPr>
            <p:ph sz="quarter" idx="13"/>
          </p:nvPr>
        </p:nvSpPr>
        <p:spPr>
          <a:xfrm>
            <a:off x="685800" y="1676400"/>
            <a:ext cx="7772400" cy="4419600"/>
          </a:xfrm>
        </p:spPr>
        <p:txBody>
          <a:bodyPr/>
          <a:lstStyle/>
          <a:p>
            <a:pPr fontAlgn="auto">
              <a:defRPr/>
            </a:pPr>
            <a:r>
              <a:rPr lang="en-US" sz="2400" smtClean="0"/>
              <a:t>The JVR data set has descriptive information on the victim's physical injury and case type</a:t>
            </a:r>
          </a:p>
          <a:p>
            <a:pPr fontAlgn="auto">
              <a:defRPr/>
            </a:pPr>
            <a:r>
              <a:rPr lang="en-US" sz="2400" smtClean="0"/>
              <a:t>For a variety of reasons we might expect awards to be higher in urban counties or counties that include cities. </a:t>
            </a:r>
          </a:p>
          <a:p>
            <a:pPr fontAlgn="auto">
              <a:defRPr/>
            </a:pPr>
            <a:r>
              <a:rPr lang="en-US" sz="2400" smtClean="0"/>
              <a:t>State fixed effects are dummy variables specific to each state.  </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EB968C85-1F55-4F85-B827-917B240143F0}" type="slidenum">
              <a:rPr lang="en-US" altLang="en-US" sz="1400"/>
              <a:pPr/>
              <a:t>22</a:t>
            </a:fld>
            <a:endParaRPr lang="en-US" altLang="en-US" sz="1400"/>
          </a:p>
        </p:txBody>
      </p:sp>
      <p:sp>
        <p:nvSpPr>
          <p:cNvPr id="27651" name="Text Box 2"/>
          <p:cNvSpPr txBox="1">
            <a:spLocks noChangeArrowheads="1"/>
          </p:cNvSpPr>
          <p:nvPr/>
        </p:nvSpPr>
        <p:spPr bwMode="auto">
          <a:xfrm rot="10801101" flipV="1">
            <a:off x="229541" y="305569"/>
            <a:ext cx="4800624" cy="5878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dirty="0">
                <a:latin typeface="Arial" panose="020B0604020202020204" pitchFamily="34" charset="0"/>
              </a:rPr>
              <a:t>Awards Increase with Black and Hispanic Poverty but (mostly) not with White Poverty</a:t>
            </a:r>
          </a:p>
          <a:p>
            <a:pPr eaLnBrk="1" hangingPunct="1">
              <a:spcBef>
                <a:spcPct val="50000"/>
              </a:spcBef>
              <a:buFontTx/>
              <a:buChar char="•"/>
            </a:pPr>
            <a:r>
              <a:rPr lang="en-US" altLang="en-US" sz="1600" dirty="0">
                <a:latin typeface="Arial" panose="020B0604020202020204" pitchFamily="34" charset="0"/>
              </a:rPr>
              <a:t> </a:t>
            </a:r>
            <a:r>
              <a:rPr lang="en-US" altLang="en-US" sz="1400" dirty="0">
                <a:latin typeface="Arial" panose="020B0604020202020204" pitchFamily="34" charset="0"/>
              </a:rPr>
              <a:t>We break poverty into white, black, and Hispanic poverty.  In each case this is the proportion of the county population that is of the given race and poor.  It is </a:t>
            </a:r>
            <a:r>
              <a:rPr lang="en-US" altLang="en-US" sz="1400" i="1" dirty="0">
                <a:latin typeface="Arial" panose="020B0604020202020204" pitchFamily="34" charset="0"/>
              </a:rPr>
              <a:t>not</a:t>
            </a:r>
            <a:r>
              <a:rPr lang="en-US" altLang="en-US" sz="1400" dirty="0">
                <a:latin typeface="Arial" panose="020B0604020202020204" pitchFamily="34" charset="0"/>
              </a:rPr>
              <a:t> the proportion of the whites, blacks, or Hispanics that are poor.</a:t>
            </a:r>
          </a:p>
          <a:p>
            <a:pPr eaLnBrk="1" hangingPunct="1">
              <a:spcBef>
                <a:spcPct val="50000"/>
              </a:spcBef>
              <a:buFontTx/>
              <a:buChar char="•"/>
            </a:pPr>
            <a:r>
              <a:rPr lang="en-US" altLang="en-US" sz="1400" dirty="0">
                <a:latin typeface="Arial" panose="020B0604020202020204" pitchFamily="34" charset="0"/>
              </a:rPr>
              <a:t> There is some instability in results across the three datasets, this is not surprising given in particular that the SC and Fed datasets are small.  The trend, however, is for awards to decline in white poverty and increase in black and Hispanic poverty.</a:t>
            </a:r>
          </a:p>
          <a:p>
            <a:pPr eaLnBrk="1" hangingPunct="1">
              <a:spcBef>
                <a:spcPct val="50000"/>
              </a:spcBef>
              <a:buFontTx/>
              <a:buChar char="•"/>
            </a:pPr>
            <a:r>
              <a:rPr lang="en-US" altLang="en-US" sz="1400" dirty="0">
                <a:latin typeface="Arial" panose="020B0604020202020204" pitchFamily="34" charset="0"/>
              </a:rPr>
              <a:t> If the coefficient on white poverty is capturing the wage-effect then the increase in awards with black and Hispanic poverty rates is all the more remarkable.</a:t>
            </a:r>
          </a:p>
          <a:p>
            <a:pPr eaLnBrk="1" hangingPunct="1">
              <a:spcBef>
                <a:spcPct val="50000"/>
              </a:spcBef>
              <a:buFontTx/>
              <a:buChar char="•"/>
            </a:pPr>
            <a:r>
              <a:rPr lang="en-US" altLang="en-US" sz="1400" dirty="0">
                <a:latin typeface="Arial" panose="020B0604020202020204" pitchFamily="34" charset="0"/>
              </a:rPr>
              <a:t> In other words, to the extent that white poverty controls for factors, such as the wage effect, which may also be operative in other counties, the true coefficients on black and Hispanic poverty are larger by the coefficient on white Poverty.</a:t>
            </a:r>
          </a:p>
          <a:p>
            <a:pPr eaLnBrk="1" hangingPunct="1">
              <a:spcBef>
                <a:spcPct val="50000"/>
              </a:spcBef>
            </a:pPr>
            <a:endParaRPr lang="en-US" altLang="en-US" sz="1400" dirty="0">
              <a:latin typeface="Arial" panose="020B0604020202020204" pitchFamily="34" charset="0"/>
            </a:endParaRPr>
          </a:p>
        </p:txBody>
      </p:sp>
      <p:graphicFrame>
        <p:nvGraphicFramePr>
          <p:cNvPr id="126018" name="Group 66"/>
          <p:cNvGraphicFramePr>
            <a:graphicFrameLocks noGrp="1"/>
          </p:cNvGraphicFramePr>
          <p:nvPr>
            <p:extLst>
              <p:ext uri="{D42A27DB-BD31-4B8C-83A1-F6EECF244321}">
                <p14:modId xmlns:p14="http://schemas.microsoft.com/office/powerpoint/2010/main" val="1513306477"/>
              </p:ext>
            </p:extLst>
          </p:nvPr>
        </p:nvGraphicFramePr>
        <p:xfrm>
          <a:off x="5105400" y="152400"/>
          <a:ext cx="3800476" cy="5531334"/>
        </p:xfrm>
        <a:graphic>
          <a:graphicData uri="http://schemas.openxmlformats.org/drawingml/2006/table">
            <a:tbl>
              <a:tblPr/>
              <a:tblGrid>
                <a:gridCol w="982581"/>
                <a:gridCol w="914323"/>
                <a:gridCol w="857178"/>
                <a:gridCol w="838130"/>
                <a:gridCol w="208264"/>
              </a:tblGrid>
              <a:tr h="541099">
                <a:tc gridSpan="5">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Times New Roman" pitchFamily="18" charset="0"/>
                          <a:cs typeface="Times New Roman" pitchFamily="18" charset="0"/>
                        </a:rPr>
                        <a:t>Table 7: Regression of Total Award on State Fixed Effects, Injury Variables,  Case Types, Population Density, and White, Black and Hispanic Poverty</a:t>
                      </a:r>
                      <a:endParaRPr kumimoji="0" lang="en-US" sz="1800" b="0" i="0" u="none" strike="noStrike" cap="none" normalizeH="0" baseline="0" dirty="0" smtClean="0">
                        <a:ln>
                          <a:noFill/>
                        </a:ln>
                        <a:solidFill>
                          <a:srgbClr val="000000"/>
                        </a:solidFill>
                        <a:effectLst/>
                        <a:latin typeface="Times New Roman" pitchFamily="18" charset="0"/>
                      </a:endParaRPr>
                    </a:p>
                  </a:txBody>
                  <a:tcPr marL="91432" marR="91432"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4109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rgbClr val="000000"/>
                        </a:solidFill>
                        <a:effectLst/>
                        <a:latin typeface="Times New Roman" pitchFamily="18" charset="0"/>
                      </a:endParaRPr>
                    </a:p>
                  </a:txBody>
                  <a:tcPr marL="91432" marR="91432"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Times New Roman" pitchFamily="18" charset="0"/>
                          <a:cs typeface="Times New Roman" pitchFamily="18" charset="0"/>
                        </a:rPr>
                        <a:t>1) JVR Data</a:t>
                      </a:r>
                      <a:r>
                        <a:rPr kumimoji="0" lang="en-US" sz="1200" b="0" i="0" u="none" strike="noStrike" cap="none" normalizeH="0" baseline="30000" dirty="0" smtClean="0">
                          <a:ln>
                            <a:noFill/>
                          </a:ln>
                          <a:solidFill>
                            <a:srgbClr val="000000"/>
                          </a:solidFill>
                          <a:effectLst/>
                          <a:latin typeface="Times New Roman" pitchFamily="18" charset="0"/>
                          <a:cs typeface="Times New Roman" pitchFamily="18" charset="0"/>
                        </a:rPr>
                        <a:t>1</a:t>
                      </a:r>
                      <a:endParaRPr kumimoji="0" lang="en-US" sz="1800" b="0" i="0" u="none" strike="noStrike" cap="none" normalizeH="0" baseline="0" dirty="0" smtClean="0">
                        <a:ln>
                          <a:noFill/>
                        </a:ln>
                        <a:solidFill>
                          <a:srgbClr val="000000"/>
                        </a:solidFill>
                        <a:effectLst/>
                        <a:latin typeface="Times New Roman" pitchFamily="18" charset="0"/>
                      </a:endParaRPr>
                    </a:p>
                  </a:txBody>
                  <a:tcPr marL="91432" marR="91432"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3) State Court Data</a:t>
                      </a:r>
                      <a:r>
                        <a:rPr kumimoji="0" lang="en-US" sz="1200" b="0" i="0" u="none" strike="noStrike" cap="none" normalizeH="0" baseline="30000" smtClean="0">
                          <a:ln>
                            <a:noFill/>
                          </a:ln>
                          <a:solidFill>
                            <a:srgbClr val="000000"/>
                          </a:solidFill>
                          <a:effectLst/>
                          <a:latin typeface="Times New Roman" pitchFamily="18" charset="0"/>
                          <a:cs typeface="Times New Roman" pitchFamily="18" charset="0"/>
                        </a:rPr>
                        <a:t>2</a:t>
                      </a:r>
                      <a:endParaRPr kumimoji="0" lang="en-US" sz="1800" b="0" i="0" u="none" strike="noStrike" cap="none" normalizeH="0" baseline="0" smtClean="0">
                        <a:ln>
                          <a:noFill/>
                        </a:ln>
                        <a:solidFill>
                          <a:srgbClr val="000000"/>
                        </a:solidFill>
                        <a:effectLst/>
                        <a:latin typeface="Times New Roman" pitchFamily="18" charset="0"/>
                      </a:endParaRPr>
                    </a:p>
                  </a:txBody>
                  <a:tcPr marL="91432" marR="91432"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5) Federal Court Data</a:t>
                      </a:r>
                      <a:r>
                        <a:rPr kumimoji="0" lang="en-US" sz="1200" b="0" i="0" u="none" strike="noStrike" cap="none" normalizeH="0" baseline="30000" smtClean="0">
                          <a:ln>
                            <a:noFill/>
                          </a:ln>
                          <a:solidFill>
                            <a:srgbClr val="000000"/>
                          </a:solidFill>
                          <a:effectLst/>
                          <a:latin typeface="Times New Roman" pitchFamily="18" charset="0"/>
                          <a:cs typeface="Times New Roman" pitchFamily="18" charset="0"/>
                        </a:rPr>
                        <a:t>3</a:t>
                      </a:r>
                      <a:endParaRPr kumimoji="0" lang="en-US" sz="1800" b="0" i="0" u="none" strike="noStrike" cap="none" normalizeH="0" baseline="0" smtClean="0">
                        <a:ln>
                          <a:noFill/>
                        </a:ln>
                        <a:solidFill>
                          <a:srgbClr val="000000"/>
                        </a:solidFill>
                        <a:effectLst/>
                        <a:latin typeface="Times New Roman" pitchFamily="18" charset="0"/>
                      </a:endParaRPr>
                    </a:p>
                  </a:txBody>
                  <a:tcPr marL="91432" marR="91432"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Times New Roman" pitchFamily="18" charset="0"/>
                      </a:endParaRPr>
                    </a:p>
                  </a:txBody>
                  <a:tcPr marL="91432" marR="9143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tx1"/>
                    </a:solidFill>
                  </a:tcPr>
                </a:tc>
              </a:tr>
              <a:tr h="386499">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White Poverty Rate</a:t>
                      </a:r>
                      <a:endParaRPr kumimoji="0" lang="en-US" sz="1800" b="0" i="0" u="none" strike="noStrike" cap="none" normalizeH="0" baseline="0" smtClean="0">
                        <a:ln>
                          <a:noFill/>
                        </a:ln>
                        <a:solidFill>
                          <a:srgbClr val="000000"/>
                        </a:solidFill>
                        <a:effectLst/>
                        <a:latin typeface="Times New Roman" pitchFamily="18" charset="0"/>
                      </a:endParaRPr>
                    </a:p>
                  </a:txBody>
                  <a:tcPr marL="91432" marR="914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Times New Roman" pitchFamily="18" charset="0"/>
                          <a:cs typeface="Times New Roman" pitchFamily="18" charset="0"/>
                        </a:rPr>
                        <a:t>-8,644*</a:t>
                      </a:r>
                      <a:endParaRPr kumimoji="0" lang="en-US" sz="1000" b="0" i="0" u="none" strike="noStrike" cap="none" normalizeH="0" baseline="0" dirty="0" smtClean="0">
                        <a:ln>
                          <a:noFill/>
                        </a:ln>
                        <a:solidFill>
                          <a:srgbClr val="00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Times New Roman" pitchFamily="18" charset="0"/>
                          <a:cs typeface="Times New Roman" pitchFamily="18" charset="0"/>
                        </a:rPr>
                        <a:t>(2,876)</a:t>
                      </a:r>
                      <a:endParaRPr kumimoji="0" lang="en-US" sz="1800" b="0" i="0" u="none" strike="noStrike" cap="none" normalizeH="0" baseline="0" dirty="0" smtClean="0">
                        <a:ln>
                          <a:noFill/>
                        </a:ln>
                        <a:solidFill>
                          <a:srgbClr val="000000"/>
                        </a:solidFill>
                        <a:effectLst/>
                        <a:latin typeface="Times New Roman" pitchFamily="18" charset="0"/>
                      </a:endParaRPr>
                    </a:p>
                  </a:txBody>
                  <a:tcPr marL="91432" marR="914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-18,199</a:t>
                      </a:r>
                      <a:endParaRPr kumimoji="0" lang="en-US" sz="1000" b="0" i="0" u="none" strike="noStrike" cap="none" normalizeH="0" baseline="0" smtClean="0">
                        <a:ln>
                          <a:noFill/>
                        </a:ln>
                        <a:solidFill>
                          <a:srgbClr val="00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(30,634)</a:t>
                      </a:r>
                      <a:endParaRPr kumimoji="0" lang="en-US" sz="1800" b="0" i="0" u="none" strike="noStrike" cap="none" normalizeH="0" baseline="0" smtClean="0">
                        <a:ln>
                          <a:noFill/>
                        </a:ln>
                        <a:solidFill>
                          <a:srgbClr val="000000"/>
                        </a:solidFill>
                        <a:effectLst/>
                        <a:latin typeface="Times New Roman" pitchFamily="18" charset="0"/>
                      </a:endParaRPr>
                    </a:p>
                  </a:txBody>
                  <a:tcPr marL="91432" marR="914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19,665**</a:t>
                      </a:r>
                      <a:endParaRPr kumimoji="0" lang="en-US" sz="1000" b="0" i="0" u="none" strike="noStrike" cap="none" normalizeH="0" baseline="0" smtClean="0">
                        <a:ln>
                          <a:noFill/>
                        </a:ln>
                        <a:solidFill>
                          <a:srgbClr val="00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(8.209)</a:t>
                      </a:r>
                      <a:endParaRPr kumimoji="0" lang="en-US" sz="1800" b="0" i="0" u="none" strike="noStrike" cap="none" normalizeH="0" baseline="0" smtClean="0">
                        <a:ln>
                          <a:noFill/>
                        </a:ln>
                        <a:solidFill>
                          <a:srgbClr val="000000"/>
                        </a:solidFill>
                        <a:effectLst/>
                        <a:latin typeface="Times New Roman" pitchFamily="18" charset="0"/>
                      </a:endParaRPr>
                    </a:p>
                  </a:txBody>
                  <a:tcPr marL="91432" marR="914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Times New Roman" pitchFamily="18" charset="0"/>
                      </a:endParaRPr>
                    </a:p>
                  </a:txBody>
                  <a:tcPr marL="91432" marR="91432"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tx1"/>
                    </a:solidFill>
                  </a:tcPr>
                </a:tc>
              </a:tr>
              <a:tr h="386499">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Black Poverty Rate</a:t>
                      </a:r>
                      <a:endParaRPr kumimoji="0" lang="en-US" sz="1800" b="0" i="0" u="none" strike="noStrike" cap="none" normalizeH="0" baseline="0" smtClean="0">
                        <a:ln>
                          <a:noFill/>
                        </a:ln>
                        <a:solidFill>
                          <a:srgbClr val="000000"/>
                        </a:solidFill>
                        <a:effectLst/>
                        <a:latin typeface="Times New Roman" pitchFamily="18" charset="0"/>
                      </a:endParaRPr>
                    </a:p>
                  </a:txBody>
                  <a:tcPr marL="91432" marR="914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Times New Roman" pitchFamily="18" charset="0"/>
                          <a:cs typeface="Times New Roman" pitchFamily="18" charset="0"/>
                        </a:rPr>
                        <a:t>19,838*</a:t>
                      </a:r>
                      <a:endParaRPr kumimoji="0" lang="en-US" sz="1000" b="0" i="0" u="none" strike="noStrike" cap="none" normalizeH="0" baseline="0" dirty="0" smtClean="0">
                        <a:ln>
                          <a:noFill/>
                        </a:ln>
                        <a:solidFill>
                          <a:srgbClr val="00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Times New Roman" pitchFamily="18" charset="0"/>
                          <a:cs typeface="Times New Roman" pitchFamily="18" charset="0"/>
                        </a:rPr>
                        <a:t>(6,762)</a:t>
                      </a:r>
                      <a:endParaRPr kumimoji="0" lang="en-US" sz="1800" b="0" i="0" u="none" strike="noStrike" cap="none" normalizeH="0" baseline="0" dirty="0" smtClean="0">
                        <a:ln>
                          <a:noFill/>
                        </a:ln>
                        <a:solidFill>
                          <a:srgbClr val="000000"/>
                        </a:solidFill>
                        <a:effectLst/>
                        <a:latin typeface="Times New Roman" pitchFamily="18" charset="0"/>
                      </a:endParaRPr>
                    </a:p>
                  </a:txBody>
                  <a:tcPr marL="91432" marR="914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Times New Roman" pitchFamily="18" charset="0"/>
                          <a:cs typeface="Times New Roman" pitchFamily="18" charset="0"/>
                        </a:rPr>
                        <a:t>74,991*</a:t>
                      </a:r>
                      <a:endParaRPr kumimoji="0" lang="en-US" sz="1000" b="0" i="0" u="none" strike="noStrike" cap="none" normalizeH="0" baseline="0" dirty="0" smtClean="0">
                        <a:ln>
                          <a:noFill/>
                        </a:ln>
                        <a:solidFill>
                          <a:srgbClr val="00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Times New Roman" pitchFamily="18" charset="0"/>
                          <a:cs typeface="Times New Roman" pitchFamily="18" charset="0"/>
                        </a:rPr>
                        <a:t>(21,447)</a:t>
                      </a:r>
                      <a:endParaRPr kumimoji="0" lang="en-US" sz="1800" b="0" i="0" u="none" strike="noStrike" cap="none" normalizeH="0" baseline="0" dirty="0" smtClean="0">
                        <a:ln>
                          <a:noFill/>
                        </a:ln>
                        <a:solidFill>
                          <a:srgbClr val="000000"/>
                        </a:solidFill>
                        <a:effectLst/>
                        <a:latin typeface="Times New Roman" pitchFamily="18" charset="0"/>
                      </a:endParaRPr>
                    </a:p>
                  </a:txBody>
                  <a:tcPr marL="91432" marR="914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18,875*</a:t>
                      </a:r>
                      <a:endParaRPr kumimoji="0" lang="en-US" sz="1000" b="0" i="0" u="none" strike="noStrike" cap="none" normalizeH="0" baseline="0" smtClean="0">
                        <a:ln>
                          <a:noFill/>
                        </a:ln>
                        <a:solidFill>
                          <a:srgbClr val="00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(10,152)</a:t>
                      </a:r>
                      <a:endParaRPr kumimoji="0" lang="en-US" sz="1800" b="0" i="0" u="none" strike="noStrike" cap="none" normalizeH="0" baseline="0" smtClean="0">
                        <a:ln>
                          <a:noFill/>
                        </a:ln>
                        <a:solidFill>
                          <a:srgbClr val="000000"/>
                        </a:solidFill>
                        <a:effectLst/>
                        <a:latin typeface="Times New Roman" pitchFamily="18" charset="0"/>
                      </a:endParaRPr>
                    </a:p>
                  </a:txBody>
                  <a:tcPr marL="91432" marR="914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Times New Roman" pitchFamily="18" charset="0"/>
                      </a:endParaRPr>
                    </a:p>
                  </a:txBody>
                  <a:tcPr marL="91432" marR="91432"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tx1"/>
                    </a:solidFill>
                  </a:tcPr>
                </a:tc>
              </a:tr>
              <a:tr h="386499">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Hispanic. Poverty Rate</a:t>
                      </a:r>
                      <a:endParaRPr kumimoji="0" lang="en-US" sz="1800" b="0" i="0" u="none" strike="noStrike" cap="none" normalizeH="0" baseline="0" smtClean="0">
                        <a:ln>
                          <a:noFill/>
                        </a:ln>
                        <a:solidFill>
                          <a:srgbClr val="000000"/>
                        </a:solidFill>
                        <a:effectLst/>
                        <a:latin typeface="Times New Roman" pitchFamily="18" charset="0"/>
                      </a:endParaRPr>
                    </a:p>
                  </a:txBody>
                  <a:tcPr marL="91432" marR="914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Times New Roman" pitchFamily="18" charset="0"/>
                          <a:cs typeface="Times New Roman" pitchFamily="18" charset="0"/>
                        </a:rPr>
                        <a:t>78,588*</a:t>
                      </a:r>
                      <a:endParaRPr kumimoji="0" lang="en-US" sz="1000" b="0" i="0" u="none" strike="noStrike" cap="none" normalizeH="0" baseline="0" dirty="0" smtClean="0">
                        <a:ln>
                          <a:noFill/>
                        </a:ln>
                        <a:solidFill>
                          <a:srgbClr val="00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Times New Roman" pitchFamily="18" charset="0"/>
                          <a:cs typeface="Times New Roman" pitchFamily="18" charset="0"/>
                        </a:rPr>
                        <a:t>(15,708)</a:t>
                      </a:r>
                      <a:endParaRPr kumimoji="0" lang="en-US" sz="1800" b="0" i="0" u="none" strike="noStrike" cap="none" normalizeH="0" baseline="0" dirty="0" smtClean="0">
                        <a:ln>
                          <a:noFill/>
                        </a:ln>
                        <a:solidFill>
                          <a:srgbClr val="000000"/>
                        </a:solidFill>
                        <a:effectLst/>
                        <a:latin typeface="Times New Roman" pitchFamily="18" charset="0"/>
                      </a:endParaRPr>
                    </a:p>
                  </a:txBody>
                  <a:tcPr marL="91432" marR="914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-106,159</a:t>
                      </a:r>
                      <a:endParaRPr kumimoji="0" lang="en-US" sz="1000" b="0" i="0" u="none" strike="noStrike" cap="none" normalizeH="0" baseline="0" smtClean="0">
                        <a:ln>
                          <a:noFill/>
                        </a:ln>
                        <a:solidFill>
                          <a:srgbClr val="00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(68,608)</a:t>
                      </a:r>
                      <a:endParaRPr kumimoji="0" lang="en-US" sz="1800" b="0" i="0" u="none" strike="noStrike" cap="none" normalizeH="0" baseline="0" smtClean="0">
                        <a:ln>
                          <a:noFill/>
                        </a:ln>
                        <a:solidFill>
                          <a:srgbClr val="000000"/>
                        </a:solidFill>
                        <a:effectLst/>
                        <a:latin typeface="Times New Roman" pitchFamily="18" charset="0"/>
                      </a:endParaRPr>
                    </a:p>
                  </a:txBody>
                  <a:tcPr marL="91432" marR="914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12,344</a:t>
                      </a:r>
                      <a:endParaRPr kumimoji="0" lang="en-US" sz="1000" b="0" i="0" u="none" strike="noStrike" cap="none" normalizeH="0" baseline="0" smtClean="0">
                        <a:ln>
                          <a:noFill/>
                        </a:ln>
                        <a:solidFill>
                          <a:srgbClr val="00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(27,405)</a:t>
                      </a:r>
                      <a:endParaRPr kumimoji="0" lang="en-US" sz="1800" b="0" i="0" u="none" strike="noStrike" cap="none" normalizeH="0" baseline="0" smtClean="0">
                        <a:ln>
                          <a:noFill/>
                        </a:ln>
                        <a:solidFill>
                          <a:srgbClr val="000000"/>
                        </a:solidFill>
                        <a:effectLst/>
                        <a:latin typeface="Times New Roman" pitchFamily="18" charset="0"/>
                      </a:endParaRPr>
                    </a:p>
                  </a:txBody>
                  <a:tcPr marL="91432" marR="914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Times New Roman" pitchFamily="18" charset="0"/>
                      </a:endParaRPr>
                    </a:p>
                  </a:txBody>
                  <a:tcPr marL="91432" marR="91432"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tx1"/>
                    </a:solidFill>
                  </a:tcPr>
                </a:tc>
              </a:tr>
              <a:tr h="43803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rgbClr val="000000"/>
                        </a:solidFill>
                        <a:effectLst/>
                        <a:latin typeface="Times New Roman" pitchFamily="18" charset="0"/>
                      </a:endParaRPr>
                    </a:p>
                  </a:txBody>
                  <a:tcPr marL="91432" marR="91432"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rgbClr val="000000"/>
                        </a:solidFill>
                        <a:effectLst/>
                        <a:latin typeface="Times New Roman" pitchFamily="18" charset="0"/>
                      </a:endParaRPr>
                    </a:p>
                  </a:txBody>
                  <a:tcPr marL="91432" marR="91432"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rgbClr val="000000"/>
                        </a:solidFill>
                        <a:effectLst/>
                        <a:latin typeface="Times New Roman" pitchFamily="18" charset="0"/>
                      </a:endParaRPr>
                    </a:p>
                  </a:txBody>
                  <a:tcPr marL="91432" marR="91432"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rgbClr val="000000"/>
                        </a:solidFill>
                        <a:effectLst/>
                        <a:latin typeface="Times New Roman" pitchFamily="18" charset="0"/>
                      </a:endParaRPr>
                    </a:p>
                  </a:txBody>
                  <a:tcPr marL="91432" marR="91432"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Times New Roman" pitchFamily="18" charset="0"/>
                      </a:endParaRPr>
                    </a:p>
                  </a:txBody>
                  <a:tcPr marL="91432" marR="9143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tx1"/>
                    </a:solidFill>
                  </a:tcPr>
                </a:tc>
              </a:tr>
              <a:tr h="231899">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Obs.</a:t>
                      </a:r>
                      <a:endParaRPr kumimoji="0" lang="en-US" sz="1800" b="0" i="0" u="none" strike="noStrike" cap="none" normalizeH="0" baseline="0" smtClean="0">
                        <a:ln>
                          <a:noFill/>
                        </a:ln>
                        <a:solidFill>
                          <a:srgbClr val="000000"/>
                        </a:solidFill>
                        <a:effectLst/>
                        <a:latin typeface="Times New Roman" pitchFamily="18" charset="0"/>
                      </a:endParaRPr>
                    </a:p>
                  </a:txBody>
                  <a:tcPr marL="91432" marR="91432"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41,150</a:t>
                      </a:r>
                      <a:endParaRPr kumimoji="0" lang="en-US" sz="1800" b="0" i="0" u="none" strike="noStrike" cap="none" normalizeH="0" baseline="0" smtClean="0">
                        <a:ln>
                          <a:noFill/>
                        </a:ln>
                        <a:solidFill>
                          <a:srgbClr val="000000"/>
                        </a:solidFill>
                        <a:effectLst/>
                        <a:latin typeface="Times New Roman" pitchFamily="18" charset="0"/>
                      </a:endParaRPr>
                    </a:p>
                  </a:txBody>
                  <a:tcPr marL="91432" marR="91432"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3,106</a:t>
                      </a:r>
                      <a:endParaRPr kumimoji="0" lang="en-US" sz="1800" b="0" i="0" u="none" strike="noStrike" cap="none" normalizeH="0" baseline="0" smtClean="0">
                        <a:ln>
                          <a:noFill/>
                        </a:ln>
                        <a:solidFill>
                          <a:srgbClr val="000000"/>
                        </a:solidFill>
                        <a:effectLst/>
                        <a:latin typeface="Times New Roman" pitchFamily="18" charset="0"/>
                      </a:endParaRPr>
                    </a:p>
                  </a:txBody>
                  <a:tcPr marL="91432" marR="91432"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4,784</a:t>
                      </a:r>
                      <a:endParaRPr kumimoji="0" lang="en-US" sz="1800" b="0" i="0" u="none" strike="noStrike" cap="none" normalizeH="0" baseline="0" smtClean="0">
                        <a:ln>
                          <a:noFill/>
                        </a:ln>
                        <a:solidFill>
                          <a:srgbClr val="000000"/>
                        </a:solidFill>
                        <a:effectLst/>
                        <a:latin typeface="Times New Roman" pitchFamily="18" charset="0"/>
                      </a:endParaRPr>
                    </a:p>
                  </a:txBody>
                  <a:tcPr marL="91432" marR="91432"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Times New Roman" pitchFamily="18" charset="0"/>
                      </a:endParaRPr>
                    </a:p>
                  </a:txBody>
                  <a:tcPr marL="91432" marR="9143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r>
              <a:tr h="2087094">
                <a:tc gridSpan="5">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Times New Roman" pitchFamily="18" charset="0"/>
                          <a:cs typeface="Times New Roman" pitchFamily="18" charset="0"/>
                        </a:rPr>
                        <a:t>* Significant at greater than 1% level.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Times New Roman" pitchFamily="18" charset="0"/>
                          <a:cs typeface="Times New Roman" pitchFamily="18" charset="0"/>
                        </a:rPr>
                        <a:t>**Significant at greater than 5% level.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Times New Roman" pitchFamily="18" charset="0"/>
                          <a:cs typeface="Times New Roman" pitchFamily="18" charset="0"/>
                        </a:rPr>
                        <a:t>***Significant at greater than 10% level.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Times New Roman" pitchFamily="18" charset="0"/>
                          <a:cs typeface="Times New Roman" pitchFamily="18" charset="0"/>
                        </a:rPr>
                        <a:t>1. Full Results for this model may be found in Table A1, results on other models are similar.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Times New Roman" pitchFamily="18" charset="0"/>
                          <a:cs typeface="Times New Roman" pitchFamily="18" charset="0"/>
                        </a:rPr>
                        <a:t>2. Includes a less extensive set of injury variables than the JVR data also includes case types, density, and state fixed effects.  Full Results for this model may be found in Appendix A2.</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Times New Roman" pitchFamily="18" charset="0"/>
                          <a:cs typeface="Times New Roman" pitchFamily="18" charset="0"/>
                        </a:rPr>
                        <a:t>3. Does not include injury variables but does include case types, district densities and year dummy variables.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Times New Roman" pitchFamily="18" charset="0"/>
                          <a:cs typeface="Times New Roman" pitchFamily="18" charset="0"/>
                        </a:rPr>
                        <a:t>Standard errors are robust (</a:t>
                      </a:r>
                      <a:r>
                        <a:rPr kumimoji="0" lang="en-US" sz="1000" b="0" i="0" u="none" strike="noStrike" cap="none" normalizeH="0" baseline="0" dirty="0" err="1" smtClean="0">
                          <a:ln>
                            <a:noFill/>
                          </a:ln>
                          <a:solidFill>
                            <a:srgbClr val="000000"/>
                          </a:solidFill>
                          <a:effectLst/>
                          <a:latin typeface="Times New Roman" pitchFamily="18" charset="0"/>
                          <a:cs typeface="Times New Roman" pitchFamily="18" charset="0"/>
                        </a:rPr>
                        <a:t>heterosecadastic</a:t>
                      </a:r>
                      <a:r>
                        <a:rPr kumimoji="0" lang="en-US" sz="1000" b="0" i="0" u="none" strike="noStrike" cap="none" normalizeH="0" baseline="0" dirty="0" smtClean="0">
                          <a:ln>
                            <a:noFill/>
                          </a:ln>
                          <a:solidFill>
                            <a:srgbClr val="000000"/>
                          </a:solidFill>
                          <a:effectLst/>
                          <a:latin typeface="Times New Roman" pitchFamily="18" charset="0"/>
                          <a:cs typeface="Times New Roman" pitchFamily="18" charset="0"/>
                        </a:rPr>
                        <a:t>-consistent).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Times New Roman" pitchFamily="18" charset="0"/>
                          <a:cs typeface="Times New Roman" pitchFamily="18" charset="0"/>
                        </a:rPr>
                        <a:t>All awards in real 1996 dollars</a:t>
                      </a:r>
                      <a:endParaRPr kumimoji="0" lang="en-US" sz="1000" b="0" i="0" u="none" strike="noStrike" cap="none" normalizeH="0" baseline="0" dirty="0" smtClean="0">
                        <a:ln>
                          <a:noFill/>
                        </a:ln>
                        <a:solidFill>
                          <a:srgbClr val="000000"/>
                        </a:solidFill>
                        <a:effectLst/>
                        <a:latin typeface="Times New Roman" pitchFamily="18" charset="0"/>
                      </a:endParaRPr>
                    </a:p>
                  </a:txBody>
                  <a:tcPr marL="91432" marR="91432"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title"/>
          </p:nvPr>
        </p:nvSpPr>
        <p:spPr>
          <a:xfrm>
            <a:off x="685800" y="609600"/>
            <a:ext cx="7772400" cy="762000"/>
          </a:xfrm>
        </p:spPr>
        <p:txBody>
          <a:bodyPr/>
          <a:lstStyle/>
          <a:p>
            <a:pPr fontAlgn="auto">
              <a:spcAft>
                <a:spcPts val="0"/>
              </a:spcAft>
              <a:defRPr/>
            </a:pPr>
            <a:r>
              <a:rPr lang="en-US" sz="3200" b="1" smtClean="0"/>
              <a:t>Summary of Results so far</a:t>
            </a:r>
          </a:p>
        </p:txBody>
      </p:sp>
      <p:sp>
        <p:nvSpPr>
          <p:cNvPr id="28675" name="Slide Number Placeholder 5"/>
          <p:cNvSpPr>
            <a:spLocks noGrp="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C8DE6D9-E772-4A43-9D8C-C4DDC710D5BC}" type="slidenum">
              <a:rPr lang="en-US" altLang="en-US" sz="1400"/>
              <a:pPr/>
              <a:t>23</a:t>
            </a:fld>
            <a:endParaRPr lang="en-US" altLang="en-US" sz="1400"/>
          </a:p>
        </p:txBody>
      </p:sp>
      <p:sp>
        <p:nvSpPr>
          <p:cNvPr id="26628" name="Rectangle 3"/>
          <p:cNvSpPr>
            <a:spLocks noGrp="1" noChangeArrowheads="1"/>
          </p:cNvSpPr>
          <p:nvPr>
            <p:ph sz="quarter" idx="13"/>
          </p:nvPr>
        </p:nvSpPr>
        <p:spPr/>
        <p:txBody>
          <a:bodyPr/>
          <a:lstStyle/>
          <a:p>
            <a:pPr fontAlgn="auto">
              <a:defRPr/>
            </a:pPr>
            <a:r>
              <a:rPr lang="en-US" sz="2400" smtClean="0"/>
              <a:t>The evidence from all three data sets indicates that absolute awards increase with black poverty rates. </a:t>
            </a:r>
          </a:p>
          <a:p>
            <a:pPr fontAlgn="auto">
              <a:defRPr/>
            </a:pPr>
            <a:r>
              <a:rPr lang="en-US" sz="2400" smtClean="0"/>
              <a:t>The finding is even more dramatic when considered in the light of the decrease in awards that occurs with increase in white poverty rates.  </a:t>
            </a:r>
          </a:p>
          <a:p>
            <a:pPr fontAlgn="auto">
              <a:defRPr/>
            </a:pPr>
            <a:r>
              <a:rPr lang="en-US" sz="2400" smtClean="0"/>
              <a:t>Awards also increase with Hispanic poverty rates in the JVR and State court data, although the coefficient in the Federal awards regression is negative.  </a:t>
            </a:r>
            <a:endParaRPr lang="en-US" smtClean="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Grp="1" noChangeArrowheads="1"/>
          </p:cNvSpPr>
          <p:nvPr>
            <p:ph type="title"/>
          </p:nvPr>
        </p:nvSpPr>
        <p:spPr>
          <a:xfrm>
            <a:off x="685800" y="609600"/>
            <a:ext cx="7772400" cy="685800"/>
          </a:xfrm>
        </p:spPr>
        <p:txBody>
          <a:bodyPr/>
          <a:lstStyle/>
          <a:p>
            <a:pPr fontAlgn="auto">
              <a:spcAft>
                <a:spcPts val="0"/>
              </a:spcAft>
              <a:defRPr/>
            </a:pPr>
            <a:r>
              <a:rPr lang="en-US" sz="3200" smtClean="0"/>
              <a:t>Race, Poverty and Settlement Amounts</a:t>
            </a:r>
            <a:endParaRPr lang="en-US" smtClean="0"/>
          </a:p>
        </p:txBody>
      </p:sp>
      <p:sp>
        <p:nvSpPr>
          <p:cNvPr id="29699" name="Slide Number Placeholder 5"/>
          <p:cNvSpPr>
            <a:spLocks noGrp="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2311AD12-155A-4B16-9345-3B9E3F42047D}" type="slidenum">
              <a:rPr lang="en-US" altLang="en-US" sz="1400"/>
              <a:pPr/>
              <a:t>24</a:t>
            </a:fld>
            <a:endParaRPr lang="en-US" altLang="en-US" sz="1400"/>
          </a:p>
        </p:txBody>
      </p:sp>
      <p:sp>
        <p:nvSpPr>
          <p:cNvPr id="27652" name="Rectangle 3"/>
          <p:cNvSpPr>
            <a:spLocks noGrp="1" noChangeArrowheads="1"/>
          </p:cNvSpPr>
          <p:nvPr>
            <p:ph sz="quarter" idx="13"/>
          </p:nvPr>
        </p:nvSpPr>
        <p:spPr>
          <a:xfrm>
            <a:off x="685800" y="1295400"/>
            <a:ext cx="7772400" cy="4800600"/>
          </a:xfrm>
        </p:spPr>
        <p:txBody>
          <a:bodyPr>
            <a:normAutofit lnSpcReduction="10000"/>
          </a:bodyPr>
          <a:lstStyle/>
          <a:p>
            <a:pPr fontAlgn="auto">
              <a:defRPr/>
            </a:pPr>
            <a:r>
              <a:rPr lang="en-US" sz="2400" smtClean="0"/>
              <a:t>We have data on 26,200 settlement awards from the JVR data set (neither the State Court nor Federal data set include data on settlement amounts).  </a:t>
            </a:r>
          </a:p>
          <a:p>
            <a:pPr fontAlgn="auto">
              <a:defRPr/>
            </a:pPr>
            <a:r>
              <a:rPr lang="en-US" sz="2400" smtClean="0"/>
              <a:t>A 1% increase in black poverty rates increases settlement awards by an estimated 21 thousand dollars while the same increase in Hispanic poverty rates increases settlement amounts by approximately 8 thousand dollars. 	</a:t>
            </a:r>
          </a:p>
          <a:p>
            <a:pPr fontAlgn="auto">
              <a:defRPr/>
            </a:pPr>
            <a:r>
              <a:rPr lang="en-US" sz="2400" smtClean="0"/>
              <a:t>We have also examined win rates and settlement rates using Probit regressions but in all cases the effect of the various poverty rates was negligible.  </a:t>
            </a:r>
          </a:p>
          <a:p>
            <a:pPr fontAlgn="auto">
              <a:defRPr/>
            </a:pPr>
            <a:r>
              <a:rPr lang="en-US" sz="2400" smtClean="0"/>
              <a:t>Thus we find that the main effects of poverty rates occurs on awards.</a:t>
            </a:r>
            <a:endParaRPr lang="en-US" smtClean="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2F2C0555-CA12-4292-9C7E-FE9CD361FC30}" type="slidenum">
              <a:rPr lang="en-US" altLang="en-US" sz="1400"/>
              <a:pPr/>
              <a:t>25</a:t>
            </a:fld>
            <a:endParaRPr lang="en-US" altLang="en-US" sz="1400"/>
          </a:p>
        </p:txBody>
      </p:sp>
      <p:graphicFrame>
        <p:nvGraphicFramePr>
          <p:cNvPr id="30723" name="Object 2"/>
          <p:cNvGraphicFramePr>
            <a:graphicFrameLocks noChangeAspect="1"/>
          </p:cNvGraphicFramePr>
          <p:nvPr/>
        </p:nvGraphicFramePr>
        <p:xfrm>
          <a:off x="1676400" y="533400"/>
          <a:ext cx="5354638" cy="5562600"/>
        </p:xfrm>
        <a:graphic>
          <a:graphicData uri="http://schemas.openxmlformats.org/presentationml/2006/ole">
            <mc:AlternateContent xmlns:mc="http://schemas.openxmlformats.org/markup-compatibility/2006">
              <mc:Choice xmlns:v="urn:schemas-microsoft-com:vml" Requires="v">
                <p:oleObj spid="_x0000_s30725" name="Document" r:id="rId4" imgW="3933154" imgH="4082475" progId="Word.Document.8">
                  <p:embed/>
                </p:oleObj>
              </mc:Choice>
              <mc:Fallback>
                <p:oleObj name="Document" r:id="rId4" imgW="3933154" imgH="4082475" progId="Word.Documen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76400" y="533400"/>
                        <a:ext cx="5354638" cy="55626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ChangeArrowheads="1"/>
          </p:cNvSpPr>
          <p:nvPr>
            <p:ph type="title"/>
          </p:nvPr>
        </p:nvSpPr>
        <p:spPr>
          <a:xfrm>
            <a:off x="685800" y="609600"/>
            <a:ext cx="7772400" cy="533400"/>
          </a:xfrm>
        </p:spPr>
        <p:txBody>
          <a:bodyPr/>
          <a:lstStyle/>
          <a:p>
            <a:pPr fontAlgn="auto">
              <a:spcAft>
                <a:spcPts val="0"/>
              </a:spcAft>
              <a:defRPr/>
            </a:pPr>
            <a:r>
              <a:rPr lang="en-US" sz="3200" dirty="0" smtClean="0"/>
              <a:t>Conclusions</a:t>
            </a:r>
            <a:endParaRPr lang="en-US" sz="3200" dirty="0" smtClean="0"/>
          </a:p>
        </p:txBody>
      </p:sp>
      <p:sp>
        <p:nvSpPr>
          <p:cNvPr id="31747" name="Slide Number Placeholder 5"/>
          <p:cNvSpPr>
            <a:spLocks noGrp="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2F2DBC1-2F99-4112-A24B-4D04F96ECAE3}" type="slidenum">
              <a:rPr lang="en-US" altLang="en-US" sz="1400"/>
              <a:pPr/>
              <a:t>26</a:t>
            </a:fld>
            <a:endParaRPr lang="en-US" altLang="en-US" sz="1400"/>
          </a:p>
        </p:txBody>
      </p:sp>
      <p:sp>
        <p:nvSpPr>
          <p:cNvPr id="28676" name="Rectangle 3"/>
          <p:cNvSpPr>
            <a:spLocks noGrp="1" noChangeArrowheads="1"/>
          </p:cNvSpPr>
          <p:nvPr>
            <p:ph sz="quarter" idx="13"/>
          </p:nvPr>
        </p:nvSpPr>
        <p:spPr>
          <a:xfrm>
            <a:off x="685800" y="1295400"/>
            <a:ext cx="7772400" cy="4800600"/>
          </a:xfrm>
        </p:spPr>
        <p:txBody>
          <a:bodyPr/>
          <a:lstStyle/>
          <a:p>
            <a:pPr fontAlgn="auto">
              <a:defRPr/>
            </a:pPr>
            <a:r>
              <a:rPr lang="en-US" sz="2400" dirty="0" smtClean="0"/>
              <a:t>The results from all three of our data sets indicate that awards fall with white poverty levels but increase dramatically with black poverty rates.  </a:t>
            </a:r>
          </a:p>
          <a:p>
            <a:pPr fontAlgn="auto">
              <a:defRPr/>
            </a:pPr>
            <a:r>
              <a:rPr lang="en-US" sz="2400" dirty="0" smtClean="0"/>
              <a:t>Awards also appear to increase with Hispanic poverty rates although the evidence is less clear.  </a:t>
            </a:r>
          </a:p>
          <a:p>
            <a:pPr fontAlgn="auto">
              <a:defRPr/>
            </a:pPr>
            <a:r>
              <a:rPr lang="en-US" sz="2400" dirty="0" smtClean="0"/>
              <a:t>In product liability and medical malpractice cases, the effect of county poverty is even larger. </a:t>
            </a:r>
          </a:p>
          <a:p>
            <a:pPr fontAlgn="auto">
              <a:defRPr/>
            </a:pPr>
            <a:r>
              <a:rPr lang="en-US" sz="2400" dirty="0" smtClean="0"/>
              <a:t>Awards increase with black and Hispanic county poverty rates even after controlling for a wide variety of other potential causes. </a:t>
            </a:r>
            <a:endParaRPr lang="en-US" dirty="0" smtClean="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28676">
                                            <p:txEl>
                                              <p:pRg st="0" end="0"/>
                                            </p:txEl>
                                          </p:spTgt>
                                        </p:tgtEl>
                                        <p:attrNameLst>
                                          <p:attrName>style.visibility</p:attrName>
                                        </p:attrNameLst>
                                      </p:cBhvr>
                                      <p:to>
                                        <p:strVal val="visible"/>
                                      </p:to>
                                    </p:set>
                                    <p:animEffect transition="in" filter="wipe(left)">
                                      <p:cBhvr>
                                        <p:cTn id="7" dur="500"/>
                                        <p:tgtEl>
                                          <p:spTgt spid="2867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8676">
                                            <p:txEl>
                                              <p:pRg st="1" end="1"/>
                                            </p:txEl>
                                          </p:spTgt>
                                        </p:tgtEl>
                                        <p:attrNameLst>
                                          <p:attrName>style.visibility</p:attrName>
                                        </p:attrNameLst>
                                      </p:cBhvr>
                                      <p:to>
                                        <p:strVal val="visible"/>
                                      </p:to>
                                    </p:set>
                                    <p:animEffect transition="in" filter="wipe(left)">
                                      <p:cBhvr>
                                        <p:cTn id="12" dur="500"/>
                                        <p:tgtEl>
                                          <p:spTgt spid="2867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8676">
                                            <p:txEl>
                                              <p:pRg st="2" end="2"/>
                                            </p:txEl>
                                          </p:spTgt>
                                        </p:tgtEl>
                                        <p:attrNameLst>
                                          <p:attrName>style.visibility</p:attrName>
                                        </p:attrNameLst>
                                      </p:cBhvr>
                                      <p:to>
                                        <p:strVal val="visible"/>
                                      </p:to>
                                    </p:set>
                                    <p:animEffect transition="in" filter="wipe(left)">
                                      <p:cBhvr>
                                        <p:cTn id="17" dur="500"/>
                                        <p:tgtEl>
                                          <p:spTgt spid="2867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8676">
                                            <p:txEl>
                                              <p:pRg st="3" end="3"/>
                                            </p:txEl>
                                          </p:spTgt>
                                        </p:tgtEl>
                                        <p:attrNameLst>
                                          <p:attrName>style.visibility</p:attrName>
                                        </p:attrNameLst>
                                      </p:cBhvr>
                                      <p:to>
                                        <p:strVal val="visible"/>
                                      </p:to>
                                    </p:set>
                                    <p:animEffect transition="in" filter="wipe(left)">
                                      <p:cBhvr>
                                        <p:cTn id="22" dur="500"/>
                                        <p:tgtEl>
                                          <p:spTgt spid="2867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Slide Number Placeholder 5"/>
          <p:cNvSpPr>
            <a:spLocks noGrp="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C07F3F58-2781-4568-B11D-AC15DF421302}" type="slidenum">
              <a:rPr lang="en-US" altLang="en-US" sz="1400"/>
              <a:pPr/>
              <a:t>27</a:t>
            </a:fld>
            <a:endParaRPr lang="en-US" altLang="en-US" sz="1400"/>
          </a:p>
        </p:txBody>
      </p:sp>
      <p:sp>
        <p:nvSpPr>
          <p:cNvPr id="29700" name="Rectangle 3"/>
          <p:cNvSpPr>
            <a:spLocks noGrp="1" noChangeArrowheads="1"/>
          </p:cNvSpPr>
          <p:nvPr>
            <p:ph sz="quarter" idx="13"/>
          </p:nvPr>
        </p:nvSpPr>
        <p:spPr>
          <a:xfrm>
            <a:off x="685800" y="1371600"/>
            <a:ext cx="7772400" cy="4724400"/>
          </a:xfrm>
        </p:spPr>
        <p:txBody>
          <a:bodyPr/>
          <a:lstStyle/>
          <a:p>
            <a:pPr fontAlgn="auto">
              <a:defRPr/>
            </a:pPr>
            <a:r>
              <a:rPr lang="en-US" sz="2400" dirty="0" smtClean="0"/>
              <a:t>One potential explanation of our results is that poor black and Hispanic jurors decide cases differently than white jurors of all poverty levels.</a:t>
            </a:r>
          </a:p>
          <a:p>
            <a:pPr fontAlgn="auto">
              <a:defRPr/>
            </a:pPr>
            <a:r>
              <a:rPr lang="en-US" sz="2400" dirty="0" smtClean="0"/>
              <a:t>Given the different life-experiences of poor black and Hispanic jury members, relative to whites of all poverty levels, it appears plausible that the decisions of such jurors about justice and due compensation could differ significantly from those of other jurors.</a:t>
            </a:r>
          </a:p>
        </p:txBody>
      </p:sp>
      <p:sp>
        <p:nvSpPr>
          <p:cNvPr id="5" name="Rectangle 2"/>
          <p:cNvSpPr txBox="1">
            <a:spLocks noChangeArrowheads="1"/>
          </p:cNvSpPr>
          <p:nvPr/>
        </p:nvSpPr>
        <p:spPr>
          <a:xfrm>
            <a:off x="685800" y="609600"/>
            <a:ext cx="7772400" cy="533400"/>
          </a:xfrm>
          <a:prstGeom prst="rect">
            <a:avLst/>
          </a:prstGeom>
        </p:spPr>
        <p:txBody>
          <a:bodyPr vert="horz" lIns="91440" tIns="45720" rIns="91440" bIns="45720" rtlCol="0" anchor="b" anchorCtr="0">
            <a:noAutofit/>
          </a:bodyPr>
          <a:lstStyle>
            <a:lvl1pPr algn="l" rtl="0" fontAlgn="base">
              <a:spcBef>
                <a:spcPct val="0"/>
              </a:spcBef>
              <a:spcAft>
                <a:spcPct val="0"/>
              </a:spcAft>
              <a:defRPr sz="3000" kern="1200" cap="all" spc="50">
                <a:solidFill>
                  <a:schemeClr val="tx1"/>
                </a:solidFill>
                <a:latin typeface="+mj-lt"/>
                <a:ea typeface="+mj-ea"/>
                <a:cs typeface="+mj-cs"/>
              </a:defRPr>
            </a:lvl1pPr>
            <a:lvl2pPr algn="l" rtl="0" fontAlgn="base">
              <a:spcBef>
                <a:spcPct val="0"/>
              </a:spcBef>
              <a:spcAft>
                <a:spcPct val="0"/>
              </a:spcAft>
              <a:defRPr sz="3000">
                <a:solidFill>
                  <a:schemeClr val="tx1"/>
                </a:solidFill>
                <a:latin typeface="Arial Narrow" panose="020B0606020202030204" pitchFamily="34" charset="0"/>
              </a:defRPr>
            </a:lvl2pPr>
            <a:lvl3pPr algn="l" rtl="0" fontAlgn="base">
              <a:spcBef>
                <a:spcPct val="0"/>
              </a:spcBef>
              <a:spcAft>
                <a:spcPct val="0"/>
              </a:spcAft>
              <a:defRPr sz="3000">
                <a:solidFill>
                  <a:schemeClr val="tx1"/>
                </a:solidFill>
                <a:latin typeface="Arial Narrow" panose="020B0606020202030204" pitchFamily="34" charset="0"/>
              </a:defRPr>
            </a:lvl3pPr>
            <a:lvl4pPr algn="l" rtl="0" fontAlgn="base">
              <a:spcBef>
                <a:spcPct val="0"/>
              </a:spcBef>
              <a:spcAft>
                <a:spcPct val="0"/>
              </a:spcAft>
              <a:defRPr sz="3000">
                <a:solidFill>
                  <a:schemeClr val="tx1"/>
                </a:solidFill>
                <a:latin typeface="Arial Narrow" panose="020B0606020202030204" pitchFamily="34" charset="0"/>
              </a:defRPr>
            </a:lvl4pPr>
            <a:lvl5pPr algn="l" rtl="0" fontAlgn="base">
              <a:spcBef>
                <a:spcPct val="0"/>
              </a:spcBef>
              <a:spcAft>
                <a:spcPct val="0"/>
              </a:spcAft>
              <a:defRPr sz="3000">
                <a:solidFill>
                  <a:schemeClr val="tx1"/>
                </a:solidFill>
                <a:latin typeface="Arial Narrow" panose="020B060602020203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eaLnBrk="1" fontAlgn="auto" hangingPunct="1">
              <a:spcAft>
                <a:spcPts val="0"/>
              </a:spcAft>
              <a:defRPr/>
            </a:pPr>
            <a:r>
              <a:rPr lang="en-US" sz="3200" dirty="0" smtClean="0"/>
              <a:t>Conclusions</a:t>
            </a:r>
            <a:endParaRPr lang="en-US" sz="3200" dirty="0" smtClean="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9700">
                                            <p:txEl>
                                              <p:pRg st="0" end="0"/>
                                            </p:txEl>
                                          </p:spTgt>
                                        </p:tgtEl>
                                        <p:attrNameLst>
                                          <p:attrName>style.visibility</p:attrName>
                                        </p:attrNameLst>
                                      </p:cBhvr>
                                      <p:to>
                                        <p:strVal val="visible"/>
                                      </p:to>
                                    </p:set>
                                    <p:animEffect transition="in" filter="wipe(left)">
                                      <p:cBhvr>
                                        <p:cTn id="7" dur="500"/>
                                        <p:tgtEl>
                                          <p:spTgt spid="2970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9700">
                                            <p:txEl>
                                              <p:pRg st="1" end="1"/>
                                            </p:txEl>
                                          </p:spTgt>
                                        </p:tgtEl>
                                        <p:attrNameLst>
                                          <p:attrName>style.visibility</p:attrName>
                                        </p:attrNameLst>
                                      </p:cBhvr>
                                      <p:to>
                                        <p:strVal val="visible"/>
                                      </p:to>
                                    </p:set>
                                    <p:animEffect transition="in" filter="wipe(left)">
                                      <p:cBhvr>
                                        <p:cTn id="12" dur="500"/>
                                        <p:tgtEl>
                                          <p:spTgt spid="2970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685800" y="304800"/>
            <a:ext cx="7772400" cy="533400"/>
          </a:xfrm>
        </p:spPr>
        <p:txBody>
          <a:bodyPr/>
          <a:lstStyle/>
          <a:p>
            <a:pPr fontAlgn="auto">
              <a:spcAft>
                <a:spcPts val="0"/>
              </a:spcAft>
              <a:defRPr/>
            </a:pPr>
            <a:r>
              <a:rPr lang="en-US" sz="3200" smtClean="0"/>
              <a:t>The Data: JVR</a:t>
            </a:r>
            <a:r>
              <a:rPr lang="en-US" i="1" smtClean="0"/>
              <a:t> </a:t>
            </a:r>
          </a:p>
        </p:txBody>
      </p:sp>
      <p:sp>
        <p:nvSpPr>
          <p:cNvPr id="7171" name="Slide Number Placeholder 5"/>
          <p:cNvSpPr>
            <a:spLocks noGrp="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A7F4806-83EF-4DD0-A1B3-639FD15A15B4}" type="slidenum">
              <a:rPr lang="en-US" altLang="en-US" sz="1400"/>
              <a:pPr/>
              <a:t>3</a:t>
            </a:fld>
            <a:endParaRPr lang="en-US" altLang="en-US" sz="1400"/>
          </a:p>
        </p:txBody>
      </p:sp>
      <p:sp>
        <p:nvSpPr>
          <p:cNvPr id="10244" name="Rectangle 3"/>
          <p:cNvSpPr>
            <a:spLocks noGrp="1" noChangeArrowheads="1"/>
          </p:cNvSpPr>
          <p:nvPr>
            <p:ph sz="quarter" idx="13"/>
          </p:nvPr>
        </p:nvSpPr>
        <p:spPr>
          <a:xfrm>
            <a:off x="685800" y="914400"/>
            <a:ext cx="7772400" cy="5181600"/>
          </a:xfrm>
        </p:spPr>
        <p:txBody>
          <a:bodyPr>
            <a:normAutofit lnSpcReduction="10000"/>
          </a:bodyPr>
          <a:lstStyle/>
          <a:p>
            <a:pPr fontAlgn="auto">
              <a:defRPr/>
            </a:pPr>
            <a:r>
              <a:rPr lang="en-US" sz="2400" dirty="0" smtClean="0"/>
              <a:t>The primary data set is from Jury Verdict Research's Personal Injury Verdicts and Settlements.  </a:t>
            </a:r>
          </a:p>
          <a:p>
            <a:pPr lvl="1" fontAlgn="auto">
              <a:defRPr/>
            </a:pPr>
            <a:r>
              <a:rPr lang="en-US" sz="2000" dirty="0" smtClean="0"/>
              <a:t>The JVR data set contains information on 122,444 cases disposed of between 1988 and 1996.  (All award amounts in 1996 dollars).  </a:t>
            </a:r>
          </a:p>
          <a:p>
            <a:pPr lvl="1" fontAlgn="auto">
              <a:defRPr/>
            </a:pPr>
            <a:r>
              <a:rPr lang="en-US" sz="2000" dirty="0" smtClean="0"/>
              <a:t>Win rates tend towards 50% regardless of jury characteristics, this makes any relationship between win rates and jury demographics very difficult to identify. </a:t>
            </a:r>
            <a:endParaRPr lang="en-US" dirty="0" smtClean="0">
              <a:latin typeface="Courier New" pitchFamily="49" charset="0"/>
            </a:endParaRPr>
          </a:p>
          <a:p>
            <a:pPr lvl="1" fontAlgn="auto">
              <a:defRPr/>
            </a:pPr>
            <a:r>
              <a:rPr lang="en-US" sz="2000" dirty="0" smtClean="0"/>
              <a:t>Thus we focus attention on the 42,315 trials resulting in a plaintiff win – these cover 1803 counties.  </a:t>
            </a:r>
          </a:p>
          <a:p>
            <a:pPr lvl="1" fontAlgn="auto">
              <a:defRPr/>
            </a:pPr>
            <a:r>
              <a:rPr lang="en-US" sz="2000" dirty="0" smtClean="0"/>
              <a:t>The JVR data contains information on the case type and on the plaintiff's injuries.  </a:t>
            </a:r>
          </a:p>
          <a:p>
            <a:pPr lvl="1" fontAlgn="auto">
              <a:defRPr/>
            </a:pPr>
            <a:r>
              <a:rPr lang="en-US" sz="2000" dirty="0" smtClean="0"/>
              <a:t>The bulk (75%) of the cases are in auto (51%), premises liability (14%) medical malpractice (7%), or product liability (4%) cases.  </a:t>
            </a:r>
          </a:p>
          <a:p>
            <a:pPr lvl="1" fontAlgn="auto">
              <a:defRPr/>
            </a:pPr>
            <a:r>
              <a:rPr lang="en-US" sz="2000" dirty="0" smtClean="0"/>
              <a:t>We exclude cases in the JVR data that were tried before a judge.</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0244">
                                            <p:txEl>
                                              <p:pRg st="1" end="1"/>
                                            </p:txEl>
                                          </p:spTgt>
                                        </p:tgtEl>
                                        <p:attrNameLst>
                                          <p:attrName>style.visibility</p:attrName>
                                        </p:attrNameLst>
                                      </p:cBhvr>
                                      <p:to>
                                        <p:strVal val="visible"/>
                                      </p:to>
                                    </p:set>
                                    <p:animEffect transition="in" filter="wipe(left)">
                                      <p:cBhvr>
                                        <p:cTn id="7" dur="500"/>
                                        <p:tgtEl>
                                          <p:spTgt spid="1024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0244">
                                            <p:txEl>
                                              <p:pRg st="2" end="2"/>
                                            </p:txEl>
                                          </p:spTgt>
                                        </p:tgtEl>
                                        <p:attrNameLst>
                                          <p:attrName>style.visibility</p:attrName>
                                        </p:attrNameLst>
                                      </p:cBhvr>
                                      <p:to>
                                        <p:strVal val="visible"/>
                                      </p:to>
                                    </p:set>
                                    <p:animEffect transition="in" filter="wipe(left)">
                                      <p:cBhvr>
                                        <p:cTn id="12" dur="500"/>
                                        <p:tgtEl>
                                          <p:spTgt spid="1024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0244">
                                            <p:txEl>
                                              <p:pRg st="3" end="3"/>
                                            </p:txEl>
                                          </p:spTgt>
                                        </p:tgtEl>
                                        <p:attrNameLst>
                                          <p:attrName>style.visibility</p:attrName>
                                        </p:attrNameLst>
                                      </p:cBhvr>
                                      <p:to>
                                        <p:strVal val="visible"/>
                                      </p:to>
                                    </p:set>
                                    <p:animEffect transition="in" filter="wipe(left)">
                                      <p:cBhvr>
                                        <p:cTn id="17" dur="500"/>
                                        <p:tgtEl>
                                          <p:spTgt spid="1024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0244">
                                            <p:txEl>
                                              <p:pRg st="4" end="4"/>
                                            </p:txEl>
                                          </p:spTgt>
                                        </p:tgtEl>
                                        <p:attrNameLst>
                                          <p:attrName>style.visibility</p:attrName>
                                        </p:attrNameLst>
                                      </p:cBhvr>
                                      <p:to>
                                        <p:strVal val="visible"/>
                                      </p:to>
                                    </p:set>
                                    <p:animEffect transition="in" filter="wipe(left)">
                                      <p:cBhvr>
                                        <p:cTn id="22" dur="500"/>
                                        <p:tgtEl>
                                          <p:spTgt spid="1024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0244">
                                            <p:txEl>
                                              <p:pRg st="5" end="5"/>
                                            </p:txEl>
                                          </p:spTgt>
                                        </p:tgtEl>
                                        <p:attrNameLst>
                                          <p:attrName>style.visibility</p:attrName>
                                        </p:attrNameLst>
                                      </p:cBhvr>
                                      <p:to>
                                        <p:strVal val="visible"/>
                                      </p:to>
                                    </p:set>
                                    <p:animEffect transition="in" filter="wipe(left)">
                                      <p:cBhvr>
                                        <p:cTn id="27" dur="500"/>
                                        <p:tgtEl>
                                          <p:spTgt spid="1024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0244">
                                            <p:txEl>
                                              <p:pRg st="6" end="6"/>
                                            </p:txEl>
                                          </p:spTgt>
                                        </p:tgtEl>
                                        <p:attrNameLst>
                                          <p:attrName>style.visibility</p:attrName>
                                        </p:attrNameLst>
                                      </p:cBhvr>
                                      <p:to>
                                        <p:strVal val="visible"/>
                                      </p:to>
                                    </p:set>
                                    <p:animEffect transition="in" filter="wipe(left)">
                                      <p:cBhvr>
                                        <p:cTn id="32" dur="500"/>
                                        <p:tgtEl>
                                          <p:spTgt spid="1024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1026"/>
          <p:cNvSpPr>
            <a:spLocks noGrp="1" noChangeArrowheads="1"/>
          </p:cNvSpPr>
          <p:nvPr>
            <p:ph type="title"/>
          </p:nvPr>
        </p:nvSpPr>
        <p:spPr>
          <a:xfrm>
            <a:off x="685800" y="381000"/>
            <a:ext cx="7772400" cy="685800"/>
          </a:xfrm>
        </p:spPr>
        <p:txBody>
          <a:bodyPr/>
          <a:lstStyle/>
          <a:p>
            <a:pPr fontAlgn="auto">
              <a:spcAft>
                <a:spcPts val="0"/>
              </a:spcAft>
              <a:defRPr/>
            </a:pPr>
            <a:r>
              <a:rPr lang="en-US" sz="3200" smtClean="0"/>
              <a:t>JVR Data</a:t>
            </a:r>
            <a:endParaRPr lang="en-US" smtClean="0"/>
          </a:p>
        </p:txBody>
      </p:sp>
      <p:sp>
        <p:nvSpPr>
          <p:cNvPr id="8195" name="Slide Number Placeholder 5"/>
          <p:cNvSpPr>
            <a:spLocks noGrp="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E52E3D47-FE93-4A48-AA18-0FE2C4F4EEC0}" type="slidenum">
              <a:rPr lang="en-US" altLang="en-US" sz="1400"/>
              <a:pPr/>
              <a:t>4</a:t>
            </a:fld>
            <a:endParaRPr lang="en-US" altLang="en-US" sz="1400"/>
          </a:p>
        </p:txBody>
      </p:sp>
      <p:sp>
        <p:nvSpPr>
          <p:cNvPr id="11268" name="Rectangle 1027"/>
          <p:cNvSpPr>
            <a:spLocks noGrp="1" noChangeArrowheads="1"/>
          </p:cNvSpPr>
          <p:nvPr>
            <p:ph sz="quarter" idx="13"/>
          </p:nvPr>
        </p:nvSpPr>
        <p:spPr>
          <a:xfrm>
            <a:off x="685800" y="1295400"/>
            <a:ext cx="7772400" cy="4800600"/>
          </a:xfrm>
        </p:spPr>
        <p:txBody>
          <a:bodyPr/>
          <a:lstStyle/>
          <a:p>
            <a:pPr fontAlgn="auto">
              <a:defRPr/>
            </a:pPr>
            <a:r>
              <a:rPr lang="en-US" sz="2400" dirty="0" smtClean="0"/>
              <a:t>JVR bases most of its results on court reporters.  </a:t>
            </a:r>
          </a:p>
          <a:p>
            <a:pPr lvl="1" fontAlgn="auto">
              <a:defRPr/>
            </a:pPr>
            <a:r>
              <a:rPr lang="en-US" sz="2000" dirty="0" smtClean="0"/>
              <a:t>A potential problem, however, is that JVR also surveys newspapers to collect information on cases which it might have missed in its survey of court reporters. </a:t>
            </a:r>
          </a:p>
          <a:p>
            <a:pPr lvl="1" fontAlgn="auto">
              <a:defRPr/>
            </a:pPr>
            <a:r>
              <a:rPr lang="en-US" sz="2000" dirty="0" smtClean="0"/>
              <a:t>Since our focus is the </a:t>
            </a:r>
            <a:r>
              <a:rPr lang="en-US" sz="2000" i="1" dirty="0" smtClean="0"/>
              <a:t>change</a:t>
            </a:r>
            <a:r>
              <a:rPr lang="en-US" sz="2000" dirty="0" smtClean="0"/>
              <a:t> in tort awards induced by a change in county demographics, oversampling of large awards does not present a problem.  </a:t>
            </a:r>
          </a:p>
          <a:p>
            <a:pPr lvl="1" fontAlgn="auto">
              <a:defRPr/>
            </a:pPr>
            <a:r>
              <a:rPr lang="en-US" sz="2000" dirty="0" smtClean="0"/>
              <a:t>Indeed, to the extent that large awards are a subject of particular concern, any oversampling can be beneficial.  </a:t>
            </a:r>
          </a:p>
          <a:p>
            <a:pPr lvl="1" fontAlgn="auto">
              <a:defRPr/>
            </a:pPr>
            <a:r>
              <a:rPr lang="en-US" sz="2000" dirty="0" smtClean="0"/>
              <a:t>Without qualification, however, the average awards in this study should not be taken to represent population averages.</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1268">
                                            <p:txEl>
                                              <p:pRg st="1" end="1"/>
                                            </p:txEl>
                                          </p:spTgt>
                                        </p:tgtEl>
                                        <p:attrNameLst>
                                          <p:attrName>style.visibility</p:attrName>
                                        </p:attrNameLst>
                                      </p:cBhvr>
                                      <p:to>
                                        <p:strVal val="visible"/>
                                      </p:to>
                                    </p:set>
                                    <p:animEffect transition="in" filter="wipe(left)">
                                      <p:cBhvr>
                                        <p:cTn id="7" dur="500"/>
                                        <p:tgtEl>
                                          <p:spTgt spid="1126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1268">
                                            <p:txEl>
                                              <p:pRg st="2" end="2"/>
                                            </p:txEl>
                                          </p:spTgt>
                                        </p:tgtEl>
                                        <p:attrNameLst>
                                          <p:attrName>style.visibility</p:attrName>
                                        </p:attrNameLst>
                                      </p:cBhvr>
                                      <p:to>
                                        <p:strVal val="visible"/>
                                      </p:to>
                                    </p:set>
                                    <p:animEffect transition="in" filter="wipe(left)">
                                      <p:cBhvr>
                                        <p:cTn id="12" dur="500"/>
                                        <p:tgtEl>
                                          <p:spTgt spid="1126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1268">
                                            <p:txEl>
                                              <p:pRg st="3" end="3"/>
                                            </p:txEl>
                                          </p:spTgt>
                                        </p:tgtEl>
                                        <p:attrNameLst>
                                          <p:attrName>style.visibility</p:attrName>
                                        </p:attrNameLst>
                                      </p:cBhvr>
                                      <p:to>
                                        <p:strVal val="visible"/>
                                      </p:to>
                                    </p:set>
                                    <p:animEffect transition="in" filter="wipe(left)">
                                      <p:cBhvr>
                                        <p:cTn id="17" dur="500"/>
                                        <p:tgtEl>
                                          <p:spTgt spid="11268">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1268">
                                            <p:txEl>
                                              <p:pRg st="4" end="4"/>
                                            </p:txEl>
                                          </p:spTgt>
                                        </p:tgtEl>
                                        <p:attrNameLst>
                                          <p:attrName>style.visibility</p:attrName>
                                        </p:attrNameLst>
                                      </p:cBhvr>
                                      <p:to>
                                        <p:strVal val="visible"/>
                                      </p:to>
                                    </p:set>
                                    <p:animEffect transition="in" filter="wipe(left)">
                                      <p:cBhvr>
                                        <p:cTn id="22" dur="500"/>
                                        <p:tgtEl>
                                          <p:spTgt spid="1126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a:xfrm>
            <a:off x="685800" y="381000"/>
            <a:ext cx="7772400" cy="685800"/>
          </a:xfrm>
        </p:spPr>
        <p:txBody>
          <a:bodyPr/>
          <a:lstStyle/>
          <a:p>
            <a:pPr fontAlgn="auto">
              <a:spcAft>
                <a:spcPts val="0"/>
              </a:spcAft>
              <a:defRPr/>
            </a:pPr>
            <a:r>
              <a:rPr lang="en-US" sz="3200" smtClean="0"/>
              <a:t>Data: </a:t>
            </a:r>
            <a:r>
              <a:rPr lang="en-US" sz="3200" smtClean="0">
                <a:hlinkClick r:id="rId3"/>
              </a:rPr>
              <a:t>Civil Justice Survey of State Courts</a:t>
            </a:r>
            <a:endParaRPr lang="en-US" sz="3600" smtClean="0"/>
          </a:p>
        </p:txBody>
      </p:sp>
      <p:sp>
        <p:nvSpPr>
          <p:cNvPr id="9219" name="Slide Number Placeholder 5"/>
          <p:cNvSpPr>
            <a:spLocks noGrp="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B75ABAA-A056-458C-A51A-BB4088021D16}" type="slidenum">
              <a:rPr lang="en-US" altLang="en-US" sz="1400"/>
              <a:pPr/>
              <a:t>5</a:t>
            </a:fld>
            <a:endParaRPr lang="en-US" altLang="en-US" sz="1400"/>
          </a:p>
        </p:txBody>
      </p:sp>
      <p:sp>
        <p:nvSpPr>
          <p:cNvPr id="12292" name="Rectangle 3"/>
          <p:cNvSpPr>
            <a:spLocks noGrp="1" noChangeArrowheads="1"/>
          </p:cNvSpPr>
          <p:nvPr>
            <p:ph sz="quarter" idx="13"/>
          </p:nvPr>
        </p:nvSpPr>
        <p:spPr>
          <a:xfrm>
            <a:off x="685800" y="1066800"/>
            <a:ext cx="7772400" cy="5029200"/>
          </a:xfrm>
        </p:spPr>
        <p:txBody>
          <a:bodyPr>
            <a:normAutofit lnSpcReduction="10000"/>
          </a:bodyPr>
          <a:lstStyle/>
          <a:p>
            <a:pPr fontAlgn="auto">
              <a:defRPr/>
            </a:pPr>
            <a:r>
              <a:rPr lang="en-US" sz="2400" dirty="0" smtClean="0"/>
              <a:t>To verify results from the JVR data set we examine two other data sets: State Court and Federal data.</a:t>
            </a:r>
          </a:p>
          <a:p>
            <a:pPr lvl="1" fontAlgn="auto">
              <a:defRPr/>
            </a:pPr>
            <a:r>
              <a:rPr lang="en-US" sz="2000" dirty="0" smtClean="0"/>
              <a:t>The State Court data set is slightly broader than the JVR data set as it covers tort, contract and real property cases.  </a:t>
            </a:r>
          </a:p>
          <a:p>
            <a:pPr lvl="1" fontAlgn="auto">
              <a:defRPr/>
            </a:pPr>
            <a:r>
              <a:rPr lang="en-US" sz="2000" dirty="0" smtClean="0"/>
              <a:t>All cases are disposed of between July 1, 1991 and June 30, 1992 in 45 counties chosen to represent the 75 most populous counties in the nation.</a:t>
            </a:r>
          </a:p>
          <a:p>
            <a:pPr lvl="1" fontAlgn="auto">
              <a:defRPr/>
            </a:pPr>
            <a:r>
              <a:rPr lang="en-US" sz="2000" dirty="0" smtClean="0"/>
              <a:t>The State Court data set has information on 3199 trials with positive awards.  </a:t>
            </a:r>
          </a:p>
          <a:p>
            <a:pPr lvl="1" fontAlgn="auto">
              <a:defRPr/>
            </a:pPr>
            <a:r>
              <a:rPr lang="en-US" sz="2000" dirty="0" smtClean="0"/>
              <a:t>It does not contain the extensive injury information found in the JVR data.  </a:t>
            </a:r>
          </a:p>
          <a:p>
            <a:pPr lvl="1" fontAlgn="auto">
              <a:defRPr/>
            </a:pPr>
            <a:r>
              <a:rPr lang="en-US" sz="2000" dirty="0" smtClean="0"/>
              <a:t>The main defect of the data set is its relatively small size. </a:t>
            </a:r>
          </a:p>
          <a:p>
            <a:pPr lvl="1" fontAlgn="auto">
              <a:defRPr/>
            </a:pPr>
            <a:r>
              <a:rPr lang="en-US" sz="2000" dirty="0" smtClean="0"/>
              <a:t>The advantage of the State Court data, however, is that it is a true random sample of trial awards.</a:t>
            </a:r>
          </a:p>
          <a:p>
            <a:pPr fontAlgn="auto">
              <a:defRPr/>
            </a:pPr>
            <a:endParaRPr lang="en-US" sz="2400" dirty="0" smtClean="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2292">
                                            <p:txEl>
                                              <p:pRg st="1" end="1"/>
                                            </p:txEl>
                                          </p:spTgt>
                                        </p:tgtEl>
                                        <p:attrNameLst>
                                          <p:attrName>style.visibility</p:attrName>
                                        </p:attrNameLst>
                                      </p:cBhvr>
                                      <p:to>
                                        <p:strVal val="visible"/>
                                      </p:to>
                                    </p:set>
                                    <p:animEffect transition="in" filter="wipe(left)">
                                      <p:cBhvr>
                                        <p:cTn id="7" dur="500"/>
                                        <p:tgtEl>
                                          <p:spTgt spid="1229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2292">
                                            <p:txEl>
                                              <p:pRg st="2" end="2"/>
                                            </p:txEl>
                                          </p:spTgt>
                                        </p:tgtEl>
                                        <p:attrNameLst>
                                          <p:attrName>style.visibility</p:attrName>
                                        </p:attrNameLst>
                                      </p:cBhvr>
                                      <p:to>
                                        <p:strVal val="visible"/>
                                      </p:to>
                                    </p:set>
                                    <p:animEffect transition="in" filter="wipe(left)">
                                      <p:cBhvr>
                                        <p:cTn id="12" dur="500"/>
                                        <p:tgtEl>
                                          <p:spTgt spid="1229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2292">
                                            <p:txEl>
                                              <p:pRg st="3" end="3"/>
                                            </p:txEl>
                                          </p:spTgt>
                                        </p:tgtEl>
                                        <p:attrNameLst>
                                          <p:attrName>style.visibility</p:attrName>
                                        </p:attrNameLst>
                                      </p:cBhvr>
                                      <p:to>
                                        <p:strVal val="visible"/>
                                      </p:to>
                                    </p:set>
                                    <p:animEffect transition="in" filter="wipe(left)">
                                      <p:cBhvr>
                                        <p:cTn id="17" dur="500"/>
                                        <p:tgtEl>
                                          <p:spTgt spid="1229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2292">
                                            <p:txEl>
                                              <p:pRg st="4" end="4"/>
                                            </p:txEl>
                                          </p:spTgt>
                                        </p:tgtEl>
                                        <p:attrNameLst>
                                          <p:attrName>style.visibility</p:attrName>
                                        </p:attrNameLst>
                                      </p:cBhvr>
                                      <p:to>
                                        <p:strVal val="visible"/>
                                      </p:to>
                                    </p:set>
                                    <p:animEffect transition="in" filter="wipe(left)">
                                      <p:cBhvr>
                                        <p:cTn id="22" dur="500"/>
                                        <p:tgtEl>
                                          <p:spTgt spid="1229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2292">
                                            <p:txEl>
                                              <p:pRg st="5" end="5"/>
                                            </p:txEl>
                                          </p:spTgt>
                                        </p:tgtEl>
                                        <p:attrNameLst>
                                          <p:attrName>style.visibility</p:attrName>
                                        </p:attrNameLst>
                                      </p:cBhvr>
                                      <p:to>
                                        <p:strVal val="visible"/>
                                      </p:to>
                                    </p:set>
                                    <p:animEffect transition="in" filter="wipe(left)">
                                      <p:cBhvr>
                                        <p:cTn id="27" dur="500"/>
                                        <p:tgtEl>
                                          <p:spTgt spid="1229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2292">
                                            <p:txEl>
                                              <p:pRg st="6" end="6"/>
                                            </p:txEl>
                                          </p:spTgt>
                                        </p:tgtEl>
                                        <p:attrNameLst>
                                          <p:attrName>style.visibility</p:attrName>
                                        </p:attrNameLst>
                                      </p:cBhvr>
                                      <p:to>
                                        <p:strVal val="visible"/>
                                      </p:to>
                                    </p:set>
                                    <p:animEffect transition="in" filter="wipe(left)">
                                      <p:cBhvr>
                                        <p:cTn id="32" dur="500"/>
                                        <p:tgtEl>
                                          <p:spTgt spid="1229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a:xfrm>
            <a:off x="685800" y="381000"/>
            <a:ext cx="7772400" cy="457200"/>
          </a:xfrm>
        </p:spPr>
        <p:txBody>
          <a:bodyPr/>
          <a:lstStyle/>
          <a:p>
            <a:pPr fontAlgn="auto">
              <a:spcAft>
                <a:spcPts val="0"/>
              </a:spcAft>
              <a:defRPr/>
            </a:pPr>
            <a:r>
              <a:rPr lang="en-US" sz="3200" smtClean="0">
                <a:hlinkClick r:id="rId3"/>
              </a:rPr>
              <a:t>Federal Court Data</a:t>
            </a:r>
            <a:endParaRPr lang="en-US" smtClean="0"/>
          </a:p>
        </p:txBody>
      </p:sp>
      <p:sp>
        <p:nvSpPr>
          <p:cNvPr id="10243" name="Slide Number Placeholder 5"/>
          <p:cNvSpPr>
            <a:spLocks noGrp="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DB23D944-488F-4A15-8CB8-BFAE095086C2}" type="slidenum">
              <a:rPr lang="en-US" altLang="en-US" sz="1400"/>
              <a:pPr/>
              <a:t>6</a:t>
            </a:fld>
            <a:endParaRPr lang="en-US" altLang="en-US" sz="1400"/>
          </a:p>
        </p:txBody>
      </p:sp>
      <p:sp>
        <p:nvSpPr>
          <p:cNvPr id="13316" name="Rectangle 3"/>
          <p:cNvSpPr>
            <a:spLocks noGrp="1" noChangeArrowheads="1"/>
          </p:cNvSpPr>
          <p:nvPr>
            <p:ph sz="quarter" idx="13"/>
          </p:nvPr>
        </p:nvSpPr>
        <p:spPr>
          <a:xfrm>
            <a:off x="685800" y="990600"/>
            <a:ext cx="7772400" cy="5486400"/>
          </a:xfrm>
        </p:spPr>
        <p:txBody>
          <a:bodyPr/>
          <a:lstStyle/>
          <a:p>
            <a:pPr fontAlgn="auto">
              <a:lnSpc>
                <a:spcPct val="80000"/>
              </a:lnSpc>
              <a:defRPr/>
            </a:pPr>
            <a:r>
              <a:rPr lang="en-US" sz="2000" dirty="0" smtClean="0"/>
              <a:t>The second supplementary data set covers Federal court cases. </a:t>
            </a:r>
          </a:p>
          <a:p>
            <a:pPr lvl="1" fontAlgn="auto">
              <a:lnSpc>
                <a:spcPct val="80000"/>
              </a:lnSpc>
              <a:defRPr/>
            </a:pPr>
            <a:r>
              <a:rPr lang="en-US" sz="2000" dirty="0" smtClean="0"/>
              <a:t>Federal courts draw juries from districts and divisions within districts rather than by county.  We call the geographic area from which a federal trial draws a jury a "trial unit."  Trial units can range from single counties to subsets of counties to entire states.  Trial units, however, never divide a county.  Thus, using demographic data on counties, we can aggregate up to create a population weighted demographic dataset on each Federal trial unit. </a:t>
            </a:r>
          </a:p>
          <a:p>
            <a:pPr fontAlgn="auto">
              <a:lnSpc>
                <a:spcPct val="80000"/>
              </a:lnSpc>
              <a:defRPr/>
            </a:pPr>
            <a:r>
              <a:rPr lang="en-US" sz="2000" dirty="0" smtClean="0"/>
              <a:t>We restrict the Federal data set to cases broadly similar in type to those in the JVR and State Court data sets -personal injury torts and contract disputes (13,199 cases).</a:t>
            </a:r>
          </a:p>
          <a:p>
            <a:pPr lvl="1" fontAlgn="auto">
              <a:lnSpc>
                <a:spcPct val="80000"/>
              </a:lnSpc>
              <a:defRPr/>
            </a:pPr>
            <a:r>
              <a:rPr lang="en-US" sz="2000" dirty="0" smtClean="0"/>
              <a:t>We exclude cases which are tried before a judge. </a:t>
            </a:r>
          </a:p>
          <a:p>
            <a:pPr lvl="1" fontAlgn="auto">
              <a:lnSpc>
                <a:spcPct val="80000"/>
              </a:lnSpc>
              <a:defRPr/>
            </a:pPr>
            <a:r>
              <a:rPr lang="en-US" sz="2000" dirty="0" smtClean="0"/>
              <a:t>Federal cases are likely to be quite different than state court cases.  In addition, our unit of analysis in the Federal data, the district, is different than the county.  </a:t>
            </a:r>
          </a:p>
          <a:p>
            <a:pPr lvl="1" fontAlgn="auto">
              <a:lnSpc>
                <a:spcPct val="80000"/>
              </a:lnSpc>
              <a:defRPr/>
            </a:pPr>
            <a:r>
              <a:rPr lang="en-US" sz="2000" dirty="0" smtClean="0"/>
              <a:t>We should not necessarily expect the coefficients to be the same size in all three data sets but we would the same signs.</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3316">
                                            <p:txEl>
                                              <p:pRg st="1" end="1"/>
                                            </p:txEl>
                                          </p:spTgt>
                                        </p:tgtEl>
                                        <p:attrNameLst>
                                          <p:attrName>style.visibility</p:attrName>
                                        </p:attrNameLst>
                                      </p:cBhvr>
                                      <p:to>
                                        <p:strVal val="visible"/>
                                      </p:to>
                                    </p:set>
                                    <p:animEffect transition="in" filter="wipe(left)">
                                      <p:cBhvr>
                                        <p:cTn id="7" dur="500"/>
                                        <p:tgtEl>
                                          <p:spTgt spid="1331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3316">
                                            <p:txEl>
                                              <p:pRg st="2" end="2"/>
                                            </p:txEl>
                                          </p:spTgt>
                                        </p:tgtEl>
                                        <p:attrNameLst>
                                          <p:attrName>style.visibility</p:attrName>
                                        </p:attrNameLst>
                                      </p:cBhvr>
                                      <p:to>
                                        <p:strVal val="visible"/>
                                      </p:to>
                                    </p:set>
                                    <p:animEffect transition="in" filter="wipe(left)">
                                      <p:cBhvr>
                                        <p:cTn id="12" dur="500"/>
                                        <p:tgtEl>
                                          <p:spTgt spid="1331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3316">
                                            <p:txEl>
                                              <p:pRg st="3" end="3"/>
                                            </p:txEl>
                                          </p:spTgt>
                                        </p:tgtEl>
                                        <p:attrNameLst>
                                          <p:attrName>style.visibility</p:attrName>
                                        </p:attrNameLst>
                                      </p:cBhvr>
                                      <p:to>
                                        <p:strVal val="visible"/>
                                      </p:to>
                                    </p:set>
                                    <p:animEffect transition="in" filter="wipe(left)">
                                      <p:cBhvr>
                                        <p:cTn id="17" dur="500"/>
                                        <p:tgtEl>
                                          <p:spTgt spid="1331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3316">
                                            <p:txEl>
                                              <p:pRg st="4" end="4"/>
                                            </p:txEl>
                                          </p:spTgt>
                                        </p:tgtEl>
                                        <p:attrNameLst>
                                          <p:attrName>style.visibility</p:attrName>
                                        </p:attrNameLst>
                                      </p:cBhvr>
                                      <p:to>
                                        <p:strVal val="visible"/>
                                      </p:to>
                                    </p:set>
                                    <p:animEffect transition="in" filter="wipe(left)">
                                      <p:cBhvr>
                                        <p:cTn id="22" dur="500"/>
                                        <p:tgtEl>
                                          <p:spTgt spid="1331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3316">
                                            <p:txEl>
                                              <p:pRg st="5" end="5"/>
                                            </p:txEl>
                                          </p:spTgt>
                                        </p:tgtEl>
                                        <p:attrNameLst>
                                          <p:attrName>style.visibility</p:attrName>
                                        </p:attrNameLst>
                                      </p:cBhvr>
                                      <p:to>
                                        <p:strVal val="visible"/>
                                      </p:to>
                                    </p:set>
                                    <p:animEffect transition="in" filter="wipe(left)">
                                      <p:cBhvr>
                                        <p:cTn id="27" dur="500"/>
                                        <p:tgtEl>
                                          <p:spTgt spid="1331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685800" y="381000"/>
            <a:ext cx="7772400" cy="762000"/>
          </a:xfrm>
        </p:spPr>
        <p:txBody>
          <a:bodyPr/>
          <a:lstStyle/>
          <a:p>
            <a:pPr fontAlgn="auto">
              <a:spcAft>
                <a:spcPts val="0"/>
              </a:spcAft>
              <a:defRPr/>
            </a:pPr>
            <a:r>
              <a:rPr lang="en-US" sz="3200" smtClean="0"/>
              <a:t>Data</a:t>
            </a:r>
            <a:endParaRPr lang="en-US" smtClean="0"/>
          </a:p>
        </p:txBody>
      </p:sp>
      <p:sp>
        <p:nvSpPr>
          <p:cNvPr id="11267" name="Slide Number Placeholder 5"/>
          <p:cNvSpPr>
            <a:spLocks noGrp="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897D3F94-99AC-4C14-A46F-CBC67170497A}" type="slidenum">
              <a:rPr lang="en-US" altLang="en-US" sz="1400"/>
              <a:pPr/>
              <a:t>7</a:t>
            </a:fld>
            <a:endParaRPr lang="en-US" altLang="en-US" sz="1400"/>
          </a:p>
        </p:txBody>
      </p:sp>
      <p:sp>
        <p:nvSpPr>
          <p:cNvPr id="14340" name="Rectangle 3"/>
          <p:cNvSpPr>
            <a:spLocks noGrp="1" noChangeArrowheads="1"/>
          </p:cNvSpPr>
          <p:nvPr>
            <p:ph sz="quarter" idx="13"/>
          </p:nvPr>
        </p:nvSpPr>
        <p:spPr>
          <a:xfrm>
            <a:off x="685800" y="1219200"/>
            <a:ext cx="7772400" cy="4876800"/>
          </a:xfrm>
        </p:spPr>
        <p:txBody>
          <a:bodyPr>
            <a:normAutofit lnSpcReduction="10000"/>
          </a:bodyPr>
          <a:lstStyle/>
          <a:p>
            <a:pPr fontAlgn="auto">
              <a:defRPr/>
            </a:pPr>
            <a:r>
              <a:rPr lang="en-US" sz="2400" dirty="0" smtClean="0"/>
              <a:t>We supplement the data on trials with data on county demographics drawn from the 1990 census. </a:t>
            </a:r>
          </a:p>
          <a:p>
            <a:pPr fontAlgn="auto">
              <a:defRPr/>
            </a:pPr>
            <a:r>
              <a:rPr lang="en-US" sz="2400" dirty="0" smtClean="0"/>
              <a:t>The most important limitation of the data sets is that we do not have data on the race of the plaintiff and we must infer the average composition of the jury from county demographics.  </a:t>
            </a:r>
          </a:p>
          <a:p>
            <a:pPr fontAlgn="auto">
              <a:defRPr/>
            </a:pPr>
            <a:r>
              <a:rPr lang="en-US" sz="2400" dirty="0" smtClean="0"/>
              <a:t>The latter issue is not a problem as long as there is a positive relationship between county and jury demographics</a:t>
            </a:r>
            <a:r>
              <a:rPr lang="en-US" sz="2400" dirty="0" smtClean="0"/>
              <a:t>.</a:t>
            </a:r>
          </a:p>
          <a:p>
            <a:pPr fontAlgn="auto">
              <a:defRPr/>
            </a:pPr>
            <a:r>
              <a:rPr lang="en-US" sz="2400" dirty="0"/>
              <a:t>The correlation between county and jury demographics also implies a correlation between county and plaintiff demographics.</a:t>
            </a:r>
          </a:p>
          <a:p>
            <a:pPr lvl="1" fontAlgn="auto">
              <a:defRPr/>
            </a:pPr>
            <a:r>
              <a:rPr lang="en-US" sz="2000" dirty="0"/>
              <a:t>Thus, we will not be able to completely distinguish interaction effects and pure jury demographic effects.  </a:t>
            </a:r>
          </a:p>
          <a:p>
            <a:pPr fontAlgn="auto">
              <a:defRPr/>
            </a:pPr>
            <a:endParaRPr lang="en-US" sz="2400" dirty="0" smtClean="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4340">
                                            <p:txEl>
                                              <p:pRg st="0" end="0"/>
                                            </p:txEl>
                                          </p:spTgt>
                                        </p:tgtEl>
                                        <p:attrNameLst>
                                          <p:attrName>style.visibility</p:attrName>
                                        </p:attrNameLst>
                                      </p:cBhvr>
                                      <p:to>
                                        <p:strVal val="visible"/>
                                      </p:to>
                                    </p:set>
                                    <p:animEffect transition="in" filter="wipe(left)">
                                      <p:cBhvr>
                                        <p:cTn id="7" dur="500"/>
                                        <p:tgtEl>
                                          <p:spTgt spid="1434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4340">
                                            <p:txEl>
                                              <p:pRg st="1" end="1"/>
                                            </p:txEl>
                                          </p:spTgt>
                                        </p:tgtEl>
                                        <p:attrNameLst>
                                          <p:attrName>style.visibility</p:attrName>
                                        </p:attrNameLst>
                                      </p:cBhvr>
                                      <p:to>
                                        <p:strVal val="visible"/>
                                      </p:to>
                                    </p:set>
                                    <p:animEffect transition="in" filter="wipe(left)">
                                      <p:cBhvr>
                                        <p:cTn id="12" dur="500"/>
                                        <p:tgtEl>
                                          <p:spTgt spid="1434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4340">
                                            <p:txEl>
                                              <p:pRg st="2" end="2"/>
                                            </p:txEl>
                                          </p:spTgt>
                                        </p:tgtEl>
                                        <p:attrNameLst>
                                          <p:attrName>style.visibility</p:attrName>
                                        </p:attrNameLst>
                                      </p:cBhvr>
                                      <p:to>
                                        <p:strVal val="visible"/>
                                      </p:to>
                                    </p:set>
                                    <p:animEffect transition="in" filter="wipe(left)">
                                      <p:cBhvr>
                                        <p:cTn id="17" dur="500"/>
                                        <p:tgtEl>
                                          <p:spTgt spid="1434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4340">
                                            <p:txEl>
                                              <p:pRg st="3" end="3"/>
                                            </p:txEl>
                                          </p:spTgt>
                                        </p:tgtEl>
                                        <p:attrNameLst>
                                          <p:attrName>style.visibility</p:attrName>
                                        </p:attrNameLst>
                                      </p:cBhvr>
                                      <p:to>
                                        <p:strVal val="visible"/>
                                      </p:to>
                                    </p:set>
                                    <p:animEffect transition="in" filter="wipe(left)">
                                      <p:cBhvr>
                                        <p:cTn id="22" dur="500"/>
                                        <p:tgtEl>
                                          <p:spTgt spid="1434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4340">
                                            <p:txEl>
                                              <p:pRg st="4" end="4"/>
                                            </p:txEl>
                                          </p:spTgt>
                                        </p:tgtEl>
                                        <p:attrNameLst>
                                          <p:attrName>style.visibility</p:attrName>
                                        </p:attrNameLst>
                                      </p:cBhvr>
                                      <p:to>
                                        <p:strVal val="visible"/>
                                      </p:to>
                                    </p:set>
                                    <p:animEffect transition="in" filter="wipe(left)">
                                      <p:cBhvr>
                                        <p:cTn id="27" dur="500"/>
                                        <p:tgtEl>
                                          <p:spTgt spid="1434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xfrm>
            <a:off x="685800" y="381000"/>
            <a:ext cx="7772400" cy="533400"/>
          </a:xfrm>
        </p:spPr>
        <p:txBody>
          <a:bodyPr/>
          <a:lstStyle/>
          <a:p>
            <a:pPr fontAlgn="auto">
              <a:spcAft>
                <a:spcPts val="0"/>
              </a:spcAft>
              <a:defRPr/>
            </a:pPr>
            <a:r>
              <a:rPr lang="en-US" sz="3200" smtClean="0"/>
              <a:t>Exploring the Data</a:t>
            </a:r>
            <a:endParaRPr lang="en-US" i="1" smtClean="0"/>
          </a:p>
        </p:txBody>
      </p:sp>
      <p:sp>
        <p:nvSpPr>
          <p:cNvPr id="13315" name="Slide Number Placeholder 5"/>
          <p:cNvSpPr>
            <a:spLocks noGrp="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DD3F731-B38B-49F4-8C01-69F8FF37317B}" type="slidenum">
              <a:rPr lang="en-US" altLang="en-US" sz="1400"/>
              <a:pPr/>
              <a:t>8</a:t>
            </a:fld>
            <a:endParaRPr lang="en-US" altLang="en-US" sz="1400"/>
          </a:p>
        </p:txBody>
      </p:sp>
      <p:sp>
        <p:nvSpPr>
          <p:cNvPr id="16388" name="Rectangle 3"/>
          <p:cNvSpPr>
            <a:spLocks noGrp="1" noChangeArrowheads="1"/>
          </p:cNvSpPr>
          <p:nvPr>
            <p:ph sz="quarter" idx="13"/>
          </p:nvPr>
        </p:nvSpPr>
        <p:spPr>
          <a:xfrm>
            <a:off x="685800" y="990600"/>
            <a:ext cx="7772400" cy="5105400"/>
          </a:xfrm>
        </p:spPr>
        <p:txBody>
          <a:bodyPr/>
          <a:lstStyle/>
          <a:p>
            <a:pPr fontAlgn="auto">
              <a:defRPr/>
            </a:pPr>
            <a:r>
              <a:rPr lang="en-US" sz="2400" dirty="0" smtClean="0"/>
              <a:t>Table 1: We split the trials awards into divisions according to the poverty rate of the county in which the trial occurred.  </a:t>
            </a:r>
          </a:p>
          <a:p>
            <a:pPr fontAlgn="auto">
              <a:defRPr/>
            </a:pPr>
            <a:r>
              <a:rPr lang="en-US" sz="2400" dirty="0" smtClean="0"/>
              <a:t>All trial awards that occurred in a county with a poverty rate of between 0 and 5% are in division 1, trial awards that occurred in a county with a poverty rate of between 5 and 10% are in division 2 and so forth.  </a:t>
            </a:r>
          </a:p>
          <a:p>
            <a:pPr fontAlgn="auto">
              <a:defRPr/>
            </a:pPr>
            <a:r>
              <a:rPr lang="en-US" sz="2400" dirty="0" smtClean="0"/>
              <a:t>The data show a marked increase in award by poverty rate.  </a:t>
            </a:r>
          </a:p>
          <a:p>
            <a:pPr lvl="1" fontAlgn="auto">
              <a:defRPr/>
            </a:pPr>
            <a:r>
              <a:rPr lang="en-US" sz="2000" dirty="0" smtClean="0"/>
              <a:t>As the average county poverty rate increases from 4.1% to 21.9%, for example, the average award triples from just over $400 thousand to just over $1.3 million.</a:t>
            </a:r>
          </a:p>
          <a:p>
            <a:pPr lvl="1" fontAlgn="auto">
              <a:defRPr/>
            </a:pPr>
            <a:r>
              <a:rPr lang="en-US" sz="2000" dirty="0" smtClean="0"/>
              <a:t>The poverty rate is defined as the number of persons in poverty in the county identified by the 1990 census divided by the county population in 1990.</a:t>
            </a:r>
            <a:endParaRPr lang="en-US" dirty="0" smtClean="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6388">
                                            <p:txEl>
                                              <p:pRg st="0" end="0"/>
                                            </p:txEl>
                                          </p:spTgt>
                                        </p:tgtEl>
                                        <p:attrNameLst>
                                          <p:attrName>style.visibility</p:attrName>
                                        </p:attrNameLst>
                                      </p:cBhvr>
                                      <p:to>
                                        <p:strVal val="visible"/>
                                      </p:to>
                                    </p:set>
                                    <p:animEffect transition="in" filter="wipe(left)">
                                      <p:cBhvr>
                                        <p:cTn id="7" dur="500"/>
                                        <p:tgtEl>
                                          <p:spTgt spid="1638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6388">
                                            <p:txEl>
                                              <p:pRg st="1" end="1"/>
                                            </p:txEl>
                                          </p:spTgt>
                                        </p:tgtEl>
                                        <p:attrNameLst>
                                          <p:attrName>style.visibility</p:attrName>
                                        </p:attrNameLst>
                                      </p:cBhvr>
                                      <p:to>
                                        <p:strVal val="visible"/>
                                      </p:to>
                                    </p:set>
                                    <p:animEffect transition="in" filter="wipe(left)">
                                      <p:cBhvr>
                                        <p:cTn id="12" dur="500"/>
                                        <p:tgtEl>
                                          <p:spTgt spid="1638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6388">
                                            <p:txEl>
                                              <p:pRg st="2" end="2"/>
                                            </p:txEl>
                                          </p:spTgt>
                                        </p:tgtEl>
                                        <p:attrNameLst>
                                          <p:attrName>style.visibility</p:attrName>
                                        </p:attrNameLst>
                                      </p:cBhvr>
                                      <p:to>
                                        <p:strVal val="visible"/>
                                      </p:to>
                                    </p:set>
                                    <p:animEffect transition="in" filter="wipe(left)">
                                      <p:cBhvr>
                                        <p:cTn id="17" dur="500"/>
                                        <p:tgtEl>
                                          <p:spTgt spid="1638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6388">
                                            <p:txEl>
                                              <p:pRg st="3" end="3"/>
                                            </p:txEl>
                                          </p:spTgt>
                                        </p:tgtEl>
                                        <p:attrNameLst>
                                          <p:attrName>style.visibility</p:attrName>
                                        </p:attrNameLst>
                                      </p:cBhvr>
                                      <p:to>
                                        <p:strVal val="visible"/>
                                      </p:to>
                                    </p:set>
                                    <p:animEffect transition="in" filter="wipe(left)">
                                      <p:cBhvr>
                                        <p:cTn id="22" dur="500"/>
                                        <p:tgtEl>
                                          <p:spTgt spid="1638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6388">
                                            <p:txEl>
                                              <p:pRg st="4" end="4"/>
                                            </p:txEl>
                                          </p:spTgt>
                                        </p:tgtEl>
                                        <p:attrNameLst>
                                          <p:attrName>style.visibility</p:attrName>
                                        </p:attrNameLst>
                                      </p:cBhvr>
                                      <p:to>
                                        <p:strVal val="visible"/>
                                      </p:to>
                                    </p:set>
                                    <p:animEffect transition="in" filter="wipe(left)">
                                      <p:cBhvr>
                                        <p:cTn id="27" dur="500"/>
                                        <p:tgtEl>
                                          <p:spTgt spid="1638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04FF601F-F288-4516-8891-9EAD0173AFD5}" type="slidenum">
              <a:rPr lang="en-US" altLang="en-US" sz="1400"/>
              <a:pPr/>
              <a:t>9</a:t>
            </a:fld>
            <a:endParaRPr lang="en-US" altLang="en-US" sz="1400"/>
          </a:p>
        </p:txBody>
      </p:sp>
      <p:graphicFrame>
        <p:nvGraphicFramePr>
          <p:cNvPr id="14339" name="Object 2"/>
          <p:cNvGraphicFramePr>
            <a:graphicFrameLocks noChangeAspect="1"/>
          </p:cNvGraphicFramePr>
          <p:nvPr/>
        </p:nvGraphicFramePr>
        <p:xfrm>
          <a:off x="304800" y="1143000"/>
          <a:ext cx="8458200" cy="4002088"/>
        </p:xfrm>
        <a:graphic>
          <a:graphicData uri="http://schemas.openxmlformats.org/presentationml/2006/ole">
            <mc:AlternateContent xmlns:mc="http://schemas.openxmlformats.org/markup-compatibility/2006">
              <mc:Choice xmlns:v="urn:schemas-microsoft-com:vml" Requires="v">
                <p:oleObj spid="_x0000_s14341" name="Document" r:id="rId4" imgW="5644644" imgH="2152990" progId="Word.Document.8">
                  <p:embed/>
                </p:oleObj>
              </mc:Choice>
              <mc:Fallback>
                <p:oleObj name="Document" r:id="rId4" imgW="5644644" imgH="2152990" progId="Word.Documen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1143000"/>
                        <a:ext cx="8458200" cy="4002088"/>
                      </a:xfrm>
                      <a:prstGeom prst="rect">
                        <a:avLst/>
                      </a:prstGeom>
                      <a:solidFill>
                        <a:schemeClr val="tx1"/>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882</TotalTime>
  <Words>2354</Words>
  <Application>Microsoft Office PowerPoint</Application>
  <PresentationFormat>On-screen Show (4:3)</PresentationFormat>
  <Paragraphs>196</Paragraphs>
  <Slides>27</Slides>
  <Notes>27</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3" baseType="lpstr">
      <vt:lpstr>Times New Roman</vt:lpstr>
      <vt:lpstr>Arial</vt:lpstr>
      <vt:lpstr>Arial Narrow</vt:lpstr>
      <vt:lpstr>Courier New</vt:lpstr>
      <vt:lpstr>Horizon</vt:lpstr>
      <vt:lpstr>Microsoft Word Document</vt:lpstr>
      <vt:lpstr>Race, Poverty, and American Tort Awards</vt:lpstr>
      <vt:lpstr>Race, Poverty, and American Tort Awards </vt:lpstr>
      <vt:lpstr>The Data: JVR </vt:lpstr>
      <vt:lpstr>JVR Data</vt:lpstr>
      <vt:lpstr>Data: Civil Justice Survey of State Courts</vt:lpstr>
      <vt:lpstr>Federal Court Data</vt:lpstr>
      <vt:lpstr>Data</vt:lpstr>
      <vt:lpstr>Exploring the Data</vt:lpstr>
      <vt:lpstr>PowerPoint Presentation</vt:lpstr>
      <vt:lpstr>Exploring the Data</vt:lpstr>
      <vt:lpstr>PowerPoint Presentation</vt:lpstr>
      <vt:lpstr>PowerPoint Presentation</vt:lpstr>
      <vt:lpstr>PowerPoint Presentation</vt:lpstr>
      <vt:lpstr>PowerPoint Presentation</vt:lpstr>
      <vt:lpstr>Exploring the Data</vt:lpstr>
      <vt:lpstr>PowerPoint Presentation</vt:lpstr>
      <vt:lpstr>Exploring the Data</vt:lpstr>
      <vt:lpstr>PowerPoint Presentation</vt:lpstr>
      <vt:lpstr>PowerPoint Presentation</vt:lpstr>
      <vt:lpstr>Race and Poverty</vt:lpstr>
      <vt:lpstr>Injuries, Case Types, Cities, and Fixed Effects</vt:lpstr>
      <vt:lpstr>PowerPoint Presentation</vt:lpstr>
      <vt:lpstr>Summary of Results so far</vt:lpstr>
      <vt:lpstr>Race, Poverty and Settlement Amounts</vt:lpstr>
      <vt:lpstr>PowerPoint Presentation</vt:lpstr>
      <vt:lpstr>Conclusions</vt:lpstr>
      <vt:lpstr>PowerPoint Presentation</vt:lpstr>
    </vt:vector>
  </TitlesOfParts>
  <Company>Claremont McKenna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Deregulation and Board Composition: Evidence on the Value of the Revolving Door</dc:title>
  <dc:creator>Eric Helland</dc:creator>
  <cp:lastModifiedBy>Alex T Tabarrok</cp:lastModifiedBy>
  <cp:revision>43</cp:revision>
  <dcterms:created xsi:type="dcterms:W3CDTF">2001-03-07T04:38:26Z</dcterms:created>
  <dcterms:modified xsi:type="dcterms:W3CDTF">2015-08-28T19:05:40Z</dcterms:modified>
</cp:coreProperties>
</file>