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  <p:sldMasterId id="2147483684" r:id="rId2"/>
  </p:sldMasterIdLst>
  <p:notesMasterIdLst>
    <p:notesMasterId r:id="rId22"/>
  </p:notesMasterIdLst>
  <p:sldIdLst>
    <p:sldId id="256" r:id="rId3"/>
    <p:sldId id="298" r:id="rId4"/>
    <p:sldId id="287" r:id="rId5"/>
    <p:sldId id="289" r:id="rId6"/>
    <p:sldId id="291" r:id="rId7"/>
    <p:sldId id="292" r:id="rId8"/>
    <p:sldId id="293" r:id="rId9"/>
    <p:sldId id="290" r:id="rId10"/>
    <p:sldId id="294" r:id="rId11"/>
    <p:sldId id="296" r:id="rId12"/>
    <p:sldId id="297" r:id="rId13"/>
    <p:sldId id="295" r:id="rId14"/>
    <p:sldId id="266" r:id="rId15"/>
    <p:sldId id="284" r:id="rId16"/>
    <p:sldId id="285" r:id="rId17"/>
    <p:sldId id="267" r:id="rId18"/>
    <p:sldId id="268" r:id="rId19"/>
    <p:sldId id="269" r:id="rId20"/>
    <p:sldId id="283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6600"/>
    <a:srgbClr val="9F48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4" autoAdjust="0"/>
    <p:restoredTop sz="85628" autoAdjust="0"/>
  </p:normalViewPr>
  <p:slideViewPr>
    <p:cSldViewPr snapToGrid="0">
      <p:cViewPr varScale="1">
        <p:scale>
          <a:sx n="75" d="100"/>
          <a:sy n="75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091" y="-77"/>
      </p:cViewPr>
      <p:guideLst>
        <p:guide orient="horz" pos="2880"/>
        <p:guide orient="horz" pos="2928"/>
        <p:guide pos="2160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2D2405-15C9-4616-A831-CB6D19933006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8E258C-2E14-464A-AA57-180544448B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Transmittance = I/I</a:t>
            </a:r>
            <a:r>
              <a:rPr lang="en-US" baseline="-25000" dirty="0" smtClean="0"/>
              <a:t>0</a:t>
            </a:r>
            <a:r>
              <a:rPr lang="en-US" dirty="0" smtClean="0"/>
              <a:t>   where I</a:t>
            </a:r>
            <a:r>
              <a:rPr lang="en-US" baseline="-25000" dirty="0" smtClean="0"/>
              <a:t>0</a:t>
            </a:r>
            <a:r>
              <a:rPr lang="en-US" dirty="0" smtClean="0"/>
              <a:t> is the power of the incident light and I is the power of the transmitted light.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Absorbance A=-log(I/I</a:t>
            </a:r>
            <a:r>
              <a:rPr lang="en-US" baseline="-25000" dirty="0" smtClean="0"/>
              <a:t>0</a:t>
            </a:r>
            <a:r>
              <a:rPr lang="en-US" dirty="0" smtClean="0"/>
              <a:t>)  Beer-Lambert Law.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E258C-2E14-464A-AA57-180544448B6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424872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39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86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294910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47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FFFFFF"/>
                </a:solidFill>
              </a:rPr>
              <a:pPr/>
              <a:t>9/11/2018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107830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379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323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944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78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45993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48580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520376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367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59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51857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9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86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145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019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73938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7888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0335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>
                <a:solidFill>
                  <a:srgbClr val="006600"/>
                </a:solidFill>
              </a:rPr>
              <a:pPr/>
              <a:t>9/11/2018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>
                <a:solidFill>
                  <a:srgbClr val="006600"/>
                </a:solidFill>
              </a:rPr>
              <a:pPr/>
              <a:t>‹#›</a:t>
            </a:fld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95187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621" y="3423138"/>
            <a:ext cx="7350369" cy="1330017"/>
          </a:xfrm>
        </p:spPr>
        <p:txBody>
          <a:bodyPr/>
          <a:lstStyle/>
          <a:p>
            <a:r>
              <a:rPr lang="en-US" sz="4050" dirty="0">
                <a:latin typeface="Garamond" panose="02020404030301010803" pitchFamily="18" charset="0"/>
              </a:rPr>
              <a:t>Bromination of Toluene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423" y="4768677"/>
            <a:ext cx="5123755" cy="814678"/>
          </a:xfrm>
        </p:spPr>
        <p:txBody>
          <a:bodyPr>
            <a:normAutofit/>
          </a:bodyPr>
          <a:lstStyle/>
          <a:p>
            <a:r>
              <a:rPr lang="en-US" sz="2100" b="1" dirty="0">
                <a:latin typeface="Garamond" panose="02020404030301010803" pitchFamily="18" charset="0"/>
              </a:rPr>
              <a:t>Chemistry 318</a:t>
            </a:r>
          </a:p>
          <a:p>
            <a:r>
              <a:rPr lang="en-US" sz="2100" b="1" dirty="0" smtClean="0">
                <a:latin typeface="Garamond" panose="02020404030301010803" pitchFamily="18" charset="0"/>
              </a:rPr>
              <a:t>Fall </a:t>
            </a:r>
            <a:r>
              <a:rPr lang="en-US" sz="2100" b="1" dirty="0">
                <a:latin typeface="Garamond" panose="02020404030301010803" pitchFamily="18" charset="0"/>
              </a:rPr>
              <a:t>2018</a:t>
            </a:r>
          </a:p>
        </p:txBody>
      </p:sp>
      <p:pic>
        <p:nvPicPr>
          <p:cNvPr id="4" name="Picture 3" descr="Screen Shot 2016-08-04 at 1.13.49 PM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287" b="100000" l="0" r="100000">
                        <a14:foregroundMark x1="54412" y1="62178" x2="54412" y2="62178"/>
                        <a14:foregroundMark x1="40000" y1="60745" x2="40000" y2="60745"/>
                        <a14:foregroundMark x1="40882" y1="65043" x2="40882" y2="65043"/>
                        <a14:foregroundMark x1="42353" y1="67908" x2="42353" y2="679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404" y="938257"/>
            <a:ext cx="2420802" cy="24848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56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15196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/>
              <a:t>IR of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77042"/>
            <a:ext cx="4060885" cy="3994030"/>
          </a:xfrm>
          <a:ln w="28575">
            <a:solidFill>
              <a:srgbClr val="FFC000"/>
            </a:solidFill>
          </a:ln>
        </p:spPr>
        <p:txBody>
          <a:bodyPr>
            <a:normAutofit fontScale="85000" lnSpcReduction="10000"/>
          </a:bodyPr>
          <a:lstStyle/>
          <a:p>
            <a:pPr marL="342865" indent="-342865">
              <a:spcBef>
                <a:spcPts val="7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n"/>
              <a:defRPr/>
            </a:pPr>
            <a:r>
              <a:rPr lang="en-US" sz="2900" dirty="0">
                <a:latin typeface="Calibri" pitchFamily="34" charset="0"/>
              </a:rPr>
              <a:t>This is what the IR spectrum of your product mixture might look like </a:t>
            </a:r>
            <a:r>
              <a:rPr lang="en-US" sz="2900" dirty="0" smtClean="0">
                <a:latin typeface="Calibri" pitchFamily="34" charset="0"/>
              </a:rPr>
              <a:t>(in B&amp;W)</a:t>
            </a:r>
            <a:r>
              <a:rPr lang="en-US" sz="29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900" dirty="0">
                <a:latin typeface="Calibri" pitchFamily="34" charset="0"/>
                <a:sym typeface="Wingdings" pitchFamily="2" charset="2"/>
              </a:rPr>
              <a:t>  </a:t>
            </a:r>
          </a:p>
          <a:p>
            <a:pPr marL="342865" indent="-342865">
              <a:spcBef>
                <a:spcPts val="7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n"/>
              <a:defRPr/>
            </a:pPr>
            <a:endParaRPr lang="en-US" sz="2900" dirty="0">
              <a:latin typeface="Calibri" pitchFamily="34" charset="0"/>
              <a:sym typeface="Wingdings" pitchFamily="2" charset="2"/>
            </a:endParaRPr>
          </a:p>
          <a:p>
            <a:pPr marL="342865" indent="-342865">
              <a:spcBef>
                <a:spcPts val="7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n"/>
              <a:defRPr/>
            </a:pPr>
            <a:r>
              <a:rPr lang="en-US" sz="2900" dirty="0">
                <a:latin typeface="Calibri" pitchFamily="34" charset="0"/>
              </a:rPr>
              <a:t>You will need to draw </a:t>
            </a:r>
            <a:r>
              <a:rPr lang="en-US" sz="2900" dirty="0" smtClean="0">
                <a:latin typeface="Calibri" pitchFamily="34" charset="0"/>
              </a:rPr>
              <a:t>in the baseline and complete </a:t>
            </a:r>
            <a:r>
              <a:rPr lang="en-US" sz="2900" dirty="0">
                <a:latin typeface="Calibri" pitchFamily="34" charset="0"/>
              </a:rPr>
              <a:t>approximate peaks </a:t>
            </a:r>
            <a:r>
              <a:rPr lang="en-US" sz="2900" dirty="0" smtClean="0">
                <a:latin typeface="Calibri" pitchFamily="34" charset="0"/>
              </a:rPr>
              <a:t>before calculating the area.</a:t>
            </a:r>
            <a:endParaRPr lang="en-US" sz="2900" dirty="0">
              <a:latin typeface="Calibri" pitchFamily="34" charset="0"/>
            </a:endParaRPr>
          </a:p>
          <a:p>
            <a:pPr marL="796925" lvl="1" indent="-392113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900" dirty="0" smtClean="0">
                <a:latin typeface="Calibri" pitchFamily="34" charset="0"/>
              </a:rPr>
              <a:t>See Mohrig p. 306 and Lab Manual pp.42-43.</a:t>
            </a:r>
          </a:p>
          <a:p>
            <a:pPr marL="342865" indent="-342865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charset="2"/>
              <a:buChar char="n"/>
              <a:defRPr/>
            </a:pPr>
            <a:endParaRPr lang="en-US" sz="2900" dirty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2410" r="1909"/>
          <a:stretch>
            <a:fillRect/>
          </a:stretch>
        </p:blipFill>
        <p:spPr>
          <a:xfrm>
            <a:off x="5494457" y="1981200"/>
            <a:ext cx="3236912" cy="3443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85800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Peak Area </a:t>
            </a:r>
            <a:r>
              <a:rPr lang="en-US" dirty="0"/>
              <a:t>by Triangulation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95887"/>
            <a:ext cx="3448409" cy="4994694"/>
          </a:xfrm>
          <a:ln w="28575">
            <a:solidFill>
              <a:srgbClr val="FFC000"/>
            </a:solidFill>
          </a:ln>
        </p:spPr>
        <p:txBody>
          <a:bodyPr>
            <a:normAutofit fontScale="70000" lnSpcReduction="20000"/>
          </a:bodyPr>
          <a:lstStyle/>
          <a:p>
            <a:pPr marL="571500" lvl="1" indent="-285750">
              <a:lnSpc>
                <a:spcPts val="2500"/>
              </a:lnSpc>
              <a:buNone/>
            </a:pPr>
            <a:r>
              <a:rPr lang="en-US" altLang="en-US" sz="2800" dirty="0">
                <a:latin typeface="Calibri" pitchFamily="34" charset="0"/>
              </a:rPr>
              <a:t>Peak Area = h * w</a:t>
            </a:r>
            <a:r>
              <a:rPr lang="en-US" altLang="en-US" sz="3600" baseline="-25000" dirty="0">
                <a:latin typeface="Calibri" pitchFamily="34" charset="0"/>
              </a:rPr>
              <a:t>½</a:t>
            </a:r>
            <a:r>
              <a:rPr lang="en-US" altLang="en-US" sz="2800" dirty="0">
                <a:latin typeface="Calibri" pitchFamily="34" charset="0"/>
              </a:rPr>
              <a:t> * 1.064</a:t>
            </a:r>
          </a:p>
          <a:p>
            <a:pPr>
              <a:lnSpc>
                <a:spcPts val="2500"/>
              </a:lnSpc>
              <a:spcBef>
                <a:spcPts val="600"/>
              </a:spcBef>
              <a:buNone/>
            </a:pPr>
            <a:r>
              <a:rPr lang="en-US" altLang="en-US" sz="2400" dirty="0">
                <a:latin typeface="Calibri" pitchFamily="34" charset="0"/>
              </a:rPr>
              <a:t>     Where h  = Peak Height</a:t>
            </a:r>
          </a:p>
          <a:p>
            <a:pPr>
              <a:lnSpc>
                <a:spcPts val="2500"/>
              </a:lnSpc>
              <a:spcBef>
                <a:spcPts val="600"/>
              </a:spcBef>
              <a:buNone/>
            </a:pPr>
            <a:r>
              <a:rPr lang="en-US" altLang="en-US" sz="2400" dirty="0">
                <a:latin typeface="Calibri" pitchFamily="34" charset="0"/>
              </a:rPr>
              <a:t>            </a:t>
            </a:r>
            <a:r>
              <a:rPr lang="en-US" altLang="en-US" sz="3200" dirty="0">
                <a:latin typeface="Calibri" pitchFamily="34" charset="0"/>
              </a:rPr>
              <a:t>w</a:t>
            </a:r>
            <a:r>
              <a:rPr lang="en-US" altLang="en-US" sz="3200" baseline="-25000" dirty="0">
                <a:latin typeface="Calibri" pitchFamily="34" charset="0"/>
              </a:rPr>
              <a:t>½</a:t>
            </a:r>
            <a:r>
              <a:rPr lang="en-US" altLang="en-US" sz="2400" dirty="0">
                <a:latin typeface="Calibri" pitchFamily="34" charset="0"/>
              </a:rPr>
              <a:t> = width of peak at</a:t>
            </a:r>
            <a:br>
              <a:rPr lang="en-US" altLang="en-US" sz="2400" dirty="0">
                <a:latin typeface="Calibri" pitchFamily="34" charset="0"/>
              </a:rPr>
            </a:br>
            <a:r>
              <a:rPr lang="en-US" altLang="en-US" sz="2400" dirty="0">
                <a:latin typeface="Calibri" pitchFamily="34" charset="0"/>
              </a:rPr>
              <a:t>                     ½ the </a:t>
            </a:r>
            <a:r>
              <a:rPr lang="en-US" altLang="en-US" sz="2400" dirty="0" smtClean="0">
                <a:latin typeface="Calibri" pitchFamily="34" charset="0"/>
              </a:rPr>
              <a:t>peak height</a:t>
            </a:r>
            <a:endParaRPr lang="en-US" altLang="en-US" sz="2400" dirty="0">
              <a:latin typeface="Calibri" pitchFamily="34" charset="0"/>
            </a:endParaRPr>
          </a:p>
          <a:p>
            <a:pPr marL="233363" indent="-233363">
              <a:lnSpc>
                <a:spcPts val="2500"/>
              </a:lnSpc>
              <a:spcBef>
                <a:spcPts val="600"/>
              </a:spcBef>
              <a:buNone/>
            </a:pPr>
            <a:r>
              <a:rPr lang="en-US" altLang="en-US" sz="2400" dirty="0">
                <a:latin typeface="Calibri" pitchFamily="34" charset="0"/>
              </a:rPr>
              <a:t>Note: The curve is assumed Gaussian </a:t>
            </a:r>
            <a:br>
              <a:rPr lang="en-US" altLang="en-US" sz="2400" dirty="0">
                <a:latin typeface="Calibri" pitchFamily="34" charset="0"/>
              </a:rPr>
            </a:br>
            <a:r>
              <a:rPr lang="en-US" altLang="en-US" sz="2400" dirty="0">
                <a:latin typeface="Calibri" pitchFamily="34" charset="0"/>
              </a:rPr>
              <a:t>and the h * w</a:t>
            </a:r>
            <a:r>
              <a:rPr lang="en-US" altLang="en-US" sz="2400" baseline="-25000" dirty="0">
                <a:latin typeface="Calibri" pitchFamily="34" charset="0"/>
              </a:rPr>
              <a:t>1/2</a:t>
            </a:r>
            <a:r>
              <a:rPr lang="en-US" altLang="en-US" sz="2400" dirty="0">
                <a:latin typeface="Calibri" pitchFamily="34" charset="0"/>
              </a:rPr>
              <a:t> value is about 6.4% less than the true value, </a:t>
            </a:r>
            <a:br>
              <a:rPr lang="en-US" altLang="en-US" sz="2400" dirty="0">
                <a:latin typeface="Calibri" pitchFamily="34" charset="0"/>
              </a:rPr>
            </a:br>
            <a:r>
              <a:rPr lang="en-US" altLang="en-US" sz="2400" dirty="0">
                <a:latin typeface="Calibri" pitchFamily="34" charset="0"/>
              </a:rPr>
              <a:t>thus the correction factor.</a:t>
            </a:r>
          </a:p>
          <a:p>
            <a:pPr marL="169863" indent="-1698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2400" b="1" dirty="0">
                <a:latin typeface="Calibri" pitchFamily="34" charset="0"/>
              </a:rPr>
              <a:t>Total Peak </a:t>
            </a:r>
            <a:r>
              <a:rPr lang="en-US" altLang="en-US" sz="2400" b="1" dirty="0" smtClean="0">
                <a:latin typeface="Calibri" pitchFamily="34" charset="0"/>
              </a:rPr>
              <a:t>Area </a:t>
            </a:r>
            <a:r>
              <a:rPr lang="en-US" altLang="en-US" sz="2400" dirty="0" smtClean="0">
                <a:latin typeface="Calibri" pitchFamily="34" charset="0"/>
              </a:rPr>
              <a:t>= sum of component peak areas</a:t>
            </a:r>
            <a:endParaRPr lang="en-US" altLang="en-US" sz="2400" dirty="0">
              <a:latin typeface="Calibri" pitchFamily="34" charset="0"/>
            </a:endParaRPr>
          </a:p>
          <a:p>
            <a:pPr marL="169863" indent="-1698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2400" b="1" dirty="0">
                <a:latin typeface="Calibri" pitchFamily="34" charset="0"/>
              </a:rPr>
              <a:t>Mole </a:t>
            </a:r>
            <a:r>
              <a:rPr lang="en-US" altLang="en-US" sz="2400" b="1" dirty="0" smtClean="0">
                <a:latin typeface="Calibri" pitchFamily="34" charset="0"/>
              </a:rPr>
              <a:t>Fraction </a:t>
            </a:r>
            <a:r>
              <a:rPr lang="en-US" altLang="en-US" sz="2400" dirty="0" smtClean="0">
                <a:latin typeface="Calibri" pitchFamily="34" charset="0"/>
              </a:rPr>
              <a:t>of component </a:t>
            </a:r>
            <a:r>
              <a:rPr lang="en-US" altLang="en-US" sz="2400" dirty="0">
                <a:latin typeface="Calibri" pitchFamily="34" charset="0"/>
              </a:rPr>
              <a:t>= </a:t>
            </a:r>
            <a:r>
              <a:rPr lang="en-US" altLang="en-US" sz="2400" dirty="0" smtClean="0">
                <a:latin typeface="Calibri" pitchFamily="34" charset="0"/>
              </a:rPr>
              <a:t>component peak area/total peak area</a:t>
            </a:r>
            <a:endParaRPr lang="en-US" altLang="en-US" sz="2400" dirty="0">
              <a:latin typeface="Calibri" pitchFamily="34" charset="0"/>
            </a:endParaRPr>
          </a:p>
          <a:p>
            <a:pPr marL="169863" indent="-1698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2400" b="1" dirty="0" smtClean="0">
                <a:latin typeface="Calibri" pitchFamily="34" charset="0"/>
              </a:rPr>
              <a:t>Mole </a:t>
            </a:r>
            <a:r>
              <a:rPr lang="en-US" altLang="en-US" sz="2400" b="1" dirty="0">
                <a:latin typeface="Calibri" pitchFamily="34" charset="0"/>
              </a:rPr>
              <a:t>Percent </a:t>
            </a:r>
            <a:r>
              <a:rPr lang="en-US" altLang="en-US" sz="2400" dirty="0" smtClean="0">
                <a:latin typeface="Calibri" pitchFamily="34" charset="0"/>
              </a:rPr>
              <a:t>= mole fraction x </a:t>
            </a:r>
            <a:r>
              <a:rPr lang="en-US" altLang="en-US" sz="2400" dirty="0">
                <a:latin typeface="Calibri" pitchFamily="34" charset="0"/>
              </a:rPr>
              <a:t>100</a:t>
            </a:r>
          </a:p>
          <a:p>
            <a:pPr>
              <a:lnSpc>
                <a:spcPts val="2500"/>
              </a:lnSpc>
            </a:pPr>
            <a:endParaRPr lang="en-US" altLang="en-US" sz="3200" dirty="0">
              <a:latin typeface="Calibri" pitchFamily="34" charset="0"/>
            </a:endParaRPr>
          </a:p>
          <a:p>
            <a:endParaRPr lang="en-US" altLang="en-US" sz="3200" dirty="0">
              <a:latin typeface="Calibri" pitchFamily="34" charset="0"/>
            </a:endParaRPr>
          </a:p>
        </p:txBody>
      </p:sp>
      <p:pic>
        <p:nvPicPr>
          <p:cNvPr id="4" name="Picture 4" descr="GC Spectra Triangulatio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30792" y="1607388"/>
            <a:ext cx="3755367" cy="49467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8932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/>
              <a:t>Lab Report &amp;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47645"/>
            <a:ext cx="7200900" cy="4597880"/>
          </a:xfrm>
          <a:ln w="28575">
            <a:solidFill>
              <a:srgbClr val="FFC000"/>
            </a:solidFill>
          </a:ln>
        </p:spPr>
        <p:txBody>
          <a:bodyPr>
            <a:normAutofit fontScale="77500" lnSpcReduction="20000"/>
          </a:bodyPr>
          <a:lstStyle/>
          <a:p>
            <a:pPr>
              <a:spcBef>
                <a:spcPts val="2400"/>
              </a:spcBef>
              <a:buClr>
                <a:schemeClr val="tx2"/>
              </a:buClr>
            </a:pPr>
            <a:r>
              <a:rPr lang="en-US" altLang="en-US" sz="3200" dirty="0">
                <a:latin typeface="Calibri" pitchFamily="34" charset="0"/>
              </a:rPr>
              <a:t>See the </a:t>
            </a:r>
            <a:r>
              <a:rPr lang="en-US" altLang="en-US" sz="3200" b="1" dirty="0">
                <a:latin typeface="Calibri" pitchFamily="34" charset="0"/>
              </a:rPr>
              <a:t>Report Form </a:t>
            </a:r>
            <a:r>
              <a:rPr lang="en-US" altLang="en-US" sz="3200" dirty="0">
                <a:latin typeface="Calibri" pitchFamily="34" charset="0"/>
              </a:rPr>
              <a:t>for </a:t>
            </a:r>
            <a:r>
              <a:rPr lang="en-US" altLang="en-US" sz="3200" i="1" dirty="0" smtClean="0">
                <a:latin typeface="Calibri" pitchFamily="34" charset="0"/>
              </a:rPr>
              <a:t>Bromination of Toluene</a:t>
            </a:r>
            <a:r>
              <a:rPr lang="en-US" altLang="en-US" sz="3200" dirty="0" smtClean="0">
                <a:latin typeface="Calibri" pitchFamily="34" charset="0"/>
              </a:rPr>
              <a:t> </a:t>
            </a:r>
            <a:r>
              <a:rPr lang="en-US" altLang="en-US" sz="3200" dirty="0">
                <a:latin typeface="Calibri" pitchFamily="34" charset="0"/>
              </a:rPr>
              <a:t>in the </a:t>
            </a:r>
            <a:r>
              <a:rPr lang="en-US" altLang="en-US" sz="3200" dirty="0" smtClean="0">
                <a:latin typeface="Calibri" pitchFamily="34" charset="0"/>
              </a:rPr>
              <a:t>Lab Manual </a:t>
            </a:r>
            <a:r>
              <a:rPr lang="en-US" altLang="en-US" sz="3200" dirty="0">
                <a:latin typeface="Calibri" pitchFamily="34" charset="0"/>
              </a:rPr>
              <a:t>(page </a:t>
            </a:r>
            <a:r>
              <a:rPr lang="en-US" altLang="en-US" sz="3200" dirty="0" smtClean="0">
                <a:latin typeface="Calibri" pitchFamily="34" charset="0"/>
              </a:rPr>
              <a:t>163).</a:t>
            </a:r>
            <a:endParaRPr lang="en-US" altLang="en-US" sz="3200" dirty="0">
              <a:latin typeface="Calibri" pitchFamily="34" charset="0"/>
            </a:endParaRPr>
          </a:p>
          <a:p>
            <a:pPr>
              <a:spcBef>
                <a:spcPts val="2400"/>
              </a:spcBef>
              <a:buClr>
                <a:schemeClr val="tx2"/>
              </a:buClr>
            </a:pPr>
            <a:r>
              <a:rPr lang="en-US" altLang="en-US" sz="3200" b="1" dirty="0" smtClean="0">
                <a:solidFill>
                  <a:srgbClr val="FFC000"/>
                </a:solidFill>
                <a:latin typeface="Calibri" pitchFamily="34" charset="0"/>
              </a:rPr>
              <a:t>Follow the instructions for writing reports found </a:t>
            </a:r>
            <a:r>
              <a:rPr lang="en-US" altLang="en-US" sz="3200" b="1" dirty="0" smtClean="0">
                <a:solidFill>
                  <a:srgbClr val="FFC000"/>
                </a:solidFill>
                <a:latin typeface="Calibri" pitchFamily="34" charset="0"/>
              </a:rPr>
              <a:t>at the end of </a:t>
            </a:r>
            <a:r>
              <a:rPr lang="en-US" altLang="en-US" sz="3200" b="1" dirty="0" smtClean="0">
                <a:solidFill>
                  <a:srgbClr val="FFC000"/>
                </a:solidFill>
                <a:latin typeface="Calibri" pitchFamily="34" charset="0"/>
              </a:rPr>
              <a:t>this </a:t>
            </a:r>
            <a:r>
              <a:rPr lang="en-US" altLang="en-US" sz="3200" b="1" dirty="0" smtClean="0">
                <a:solidFill>
                  <a:srgbClr val="FFC000"/>
                </a:solidFill>
                <a:latin typeface="Calibri" pitchFamily="34" charset="0"/>
              </a:rPr>
              <a:t>experiment in the Lab Manual </a:t>
            </a:r>
            <a:r>
              <a:rPr lang="en-US" altLang="en-US" sz="3200" b="1" dirty="0" smtClean="0">
                <a:solidFill>
                  <a:srgbClr val="FFC000"/>
                </a:solidFill>
                <a:latin typeface="Calibri" pitchFamily="34" charset="0"/>
              </a:rPr>
              <a:t>and on BlackBoard under “</a:t>
            </a:r>
            <a:r>
              <a:rPr lang="en-US" altLang="en-US" sz="3200" b="1" i="1" dirty="0" smtClean="0">
                <a:solidFill>
                  <a:srgbClr val="FFC000"/>
                </a:solidFill>
                <a:latin typeface="Calibri" pitchFamily="34" charset="0"/>
              </a:rPr>
              <a:t>Notebook &amp; Report Formats</a:t>
            </a:r>
            <a:r>
              <a:rPr lang="en-US" altLang="en-US" sz="3200" b="1" dirty="0" smtClean="0">
                <a:solidFill>
                  <a:srgbClr val="FFC000"/>
                </a:solidFill>
                <a:latin typeface="Calibri" pitchFamily="34" charset="0"/>
              </a:rPr>
              <a:t>” and “</a:t>
            </a:r>
            <a:r>
              <a:rPr lang="en-US" altLang="en-US" sz="3200" b="1" i="1" dirty="0" smtClean="0">
                <a:solidFill>
                  <a:srgbClr val="FFC000"/>
                </a:solidFill>
                <a:latin typeface="Calibri" pitchFamily="34" charset="0"/>
              </a:rPr>
              <a:t>Lab Reports-in General</a:t>
            </a:r>
            <a:r>
              <a:rPr lang="en-US" altLang="en-US" sz="3200" b="1" dirty="0" smtClean="0">
                <a:solidFill>
                  <a:srgbClr val="FFC000"/>
                </a:solidFill>
                <a:latin typeface="Calibri" pitchFamily="34" charset="0"/>
              </a:rPr>
              <a:t>”.</a:t>
            </a:r>
            <a:r>
              <a:rPr lang="en-US" altLang="en-US" sz="3200" dirty="0" smtClean="0">
                <a:latin typeface="Calibri" pitchFamily="34" charset="0"/>
              </a:rPr>
              <a:t> </a:t>
            </a:r>
            <a:endParaRPr lang="en-US" altLang="en-US" sz="3200" dirty="0">
              <a:latin typeface="Calibri" pitchFamily="34" charset="0"/>
            </a:endParaRPr>
          </a:p>
          <a:p>
            <a:pPr>
              <a:spcBef>
                <a:spcPts val="2400"/>
              </a:spcBef>
              <a:buClr>
                <a:schemeClr val="tx2"/>
              </a:buClr>
            </a:pPr>
            <a:r>
              <a:rPr lang="en-US" altLang="en-US" sz="3200" dirty="0" smtClean="0">
                <a:latin typeface="Calibri" pitchFamily="34" charset="0"/>
              </a:rPr>
              <a:t>Assemble and staple your report in this order:</a:t>
            </a:r>
            <a:endParaRPr lang="en-US" altLang="en-US" sz="3200" dirty="0">
              <a:latin typeface="Calibri" pitchFamily="34" charset="0"/>
            </a:endParaRPr>
          </a:p>
          <a:p>
            <a:pPr lvl="1">
              <a:spcBef>
                <a:spcPts val="800"/>
              </a:spcBef>
              <a:buClr>
                <a:schemeClr val="tx2"/>
              </a:buClr>
            </a:pPr>
            <a:r>
              <a:rPr lang="en-US" altLang="en-US" sz="2400" dirty="0">
                <a:latin typeface="Calibri" pitchFamily="34" charset="0"/>
              </a:rPr>
              <a:t>Report </a:t>
            </a:r>
            <a:r>
              <a:rPr lang="en-US" altLang="en-US" sz="2400" dirty="0" smtClean="0">
                <a:latin typeface="Calibri" pitchFamily="34" charset="0"/>
              </a:rPr>
              <a:t>Form</a:t>
            </a:r>
          </a:p>
          <a:p>
            <a:pPr lvl="1">
              <a:spcBef>
                <a:spcPts val="800"/>
              </a:spcBef>
              <a:buClr>
                <a:schemeClr val="tx2"/>
              </a:buClr>
            </a:pPr>
            <a:r>
              <a:rPr lang="en-US" altLang="en-US" sz="2400" dirty="0" smtClean="0">
                <a:latin typeface="Calibri" pitchFamily="34" charset="0"/>
              </a:rPr>
              <a:t>Calculations</a:t>
            </a:r>
          </a:p>
          <a:p>
            <a:pPr lvl="1">
              <a:spcBef>
                <a:spcPts val="800"/>
              </a:spcBef>
              <a:buClr>
                <a:schemeClr val="tx2"/>
              </a:buClr>
            </a:pPr>
            <a:r>
              <a:rPr lang="en-US" altLang="en-US" sz="2400" dirty="0" smtClean="0">
                <a:latin typeface="Calibri" pitchFamily="34" charset="0"/>
              </a:rPr>
              <a:t>IR spectrum</a:t>
            </a:r>
            <a:endParaRPr lang="en-US" altLang="en-US" sz="2400" dirty="0">
              <a:latin typeface="Calibri" pitchFamily="34" charset="0"/>
            </a:endParaRPr>
          </a:p>
          <a:p>
            <a:pPr lvl="1">
              <a:spcBef>
                <a:spcPts val="800"/>
              </a:spcBef>
              <a:buClr>
                <a:schemeClr val="tx2"/>
              </a:buClr>
            </a:pPr>
            <a:r>
              <a:rPr lang="en-US" altLang="en-US" sz="2400" dirty="0" smtClean="0">
                <a:latin typeface="Calibri" pitchFamily="34" charset="0"/>
              </a:rPr>
              <a:t>Written report</a:t>
            </a:r>
            <a:endParaRPr lang="en-US" altLang="en-US" sz="3200" dirty="0">
              <a:latin typeface="Calibri" pitchFamily="34" charset="0"/>
            </a:endParaRPr>
          </a:p>
          <a:p>
            <a:endParaRPr lang="en-US" alt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41540"/>
            <a:ext cx="7200900" cy="1181818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3600" b="1" kern="0" dirty="0" smtClean="0">
                <a:latin typeface="Arial Narrow"/>
              </a:rPr>
              <a:t>Electrophilic Aromatic Substitution</a:t>
            </a:r>
            <a:endParaRPr lang="en-US" sz="3600" b="1" kern="0" dirty="0">
              <a:latin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523" y="2866168"/>
            <a:ext cx="7200900" cy="1291161"/>
          </a:xfrm>
          <a:solidFill>
            <a:schemeClr val="accent2"/>
          </a:solidFill>
          <a:ln w="28575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pPr marL="166688" indent="3175">
              <a:buNone/>
            </a:pPr>
            <a:r>
              <a:rPr lang="en-US" sz="3000" b="1" dirty="0" smtClean="0"/>
              <a:t>See the </a:t>
            </a:r>
            <a:r>
              <a:rPr lang="en-US" sz="3000" b="1" dirty="0" err="1" smtClean="0"/>
              <a:t>Solomons</a:t>
            </a:r>
            <a:r>
              <a:rPr lang="en-US" sz="3000" b="1" dirty="0" smtClean="0"/>
              <a:t> lecture text for an in-depth discussion of Electrophilic Aromatic Substitution.</a:t>
            </a:r>
          </a:p>
          <a:p>
            <a:pPr>
              <a:defRPr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41540"/>
            <a:ext cx="7200900" cy="1181818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3600" b="1" dirty="0" smtClean="0"/>
              <a:t>Electrophilic Aromatic Substitution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2000" dirty="0" smtClean="0">
                <a:solidFill>
                  <a:srgbClr val="CC6600"/>
                </a:solidFill>
                <a:latin typeface="Arial" charset="0"/>
              </a:rPr>
              <a:t>(Overall Reaction)</a:t>
            </a:r>
            <a:endParaRPr lang="en-US" sz="3600" b="1" kern="0" dirty="0">
              <a:solidFill>
                <a:srgbClr val="CC6600"/>
              </a:solidFill>
              <a:latin typeface="Arial Narrow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415213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524000" y="4419600"/>
            <a:ext cx="637390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Although they resemble alkenes, aromatic compounds do not undergo </a:t>
            </a:r>
            <a:r>
              <a:rPr lang="en-US" sz="2000" dirty="0" smtClean="0">
                <a:solidFill>
                  <a:schemeClr val="tx2"/>
                </a:solidFill>
              </a:rPr>
              <a:t>electrophilic addition reactions as alkenes do.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Rather, they undergo </a:t>
            </a:r>
            <a:r>
              <a:rPr lang="en-US" sz="2000" dirty="0" smtClean="0">
                <a:solidFill>
                  <a:schemeClr val="tx2"/>
                </a:solidFill>
              </a:rPr>
              <a:t>two-step </a:t>
            </a:r>
            <a:r>
              <a:rPr lang="en-US" sz="2000" b="1" dirty="0" smtClean="0">
                <a:solidFill>
                  <a:schemeClr val="tx2"/>
                </a:solidFill>
              </a:rPr>
              <a:t>substitution </a:t>
            </a:r>
            <a:r>
              <a:rPr lang="en-US" sz="2000" b="1" dirty="0">
                <a:solidFill>
                  <a:schemeClr val="tx2"/>
                </a:solidFill>
              </a:rPr>
              <a:t>reactions</a:t>
            </a:r>
            <a:r>
              <a:rPr lang="en-US" sz="2000" dirty="0">
                <a:solidFill>
                  <a:schemeClr val="tx2"/>
                </a:solidFill>
              </a:rPr>
              <a:t> in order to preserve the stable aromatic 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41540"/>
            <a:ext cx="7200900" cy="1181818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3600" b="1" dirty="0" smtClean="0"/>
              <a:t>Electrophilic Aromatic Substitution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2000" dirty="0" smtClean="0">
                <a:solidFill>
                  <a:srgbClr val="CC6600"/>
                </a:solidFill>
                <a:latin typeface="Arial" charset="0"/>
              </a:rPr>
              <a:t>(mechanism)</a:t>
            </a:r>
            <a:endParaRPr lang="en-US" sz="3600" b="1" kern="0" dirty="0">
              <a:solidFill>
                <a:srgbClr val="CC6600"/>
              </a:solidFill>
              <a:latin typeface="Arial Narrow"/>
            </a:endParaRPr>
          </a:p>
        </p:txBody>
      </p:sp>
      <p:pic>
        <p:nvPicPr>
          <p:cNvPr id="7" name="Picture 102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071" y="1559858"/>
            <a:ext cx="8093542" cy="225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27610" y="4262717"/>
            <a:ext cx="4940861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The electrophile is attacked by the electrons of the aromatic ring.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 new sigma bond is formed in the resonance stabilized </a:t>
            </a:r>
            <a:r>
              <a:rPr lang="en-US" sz="1800" b="1" dirty="0" err="1">
                <a:solidFill>
                  <a:schemeClr val="tx2"/>
                </a:solidFill>
              </a:rPr>
              <a:t>arenium</a:t>
            </a:r>
            <a:r>
              <a:rPr lang="en-US" sz="1800" b="1" dirty="0">
                <a:solidFill>
                  <a:schemeClr val="tx2"/>
                </a:solidFill>
              </a:rPr>
              <a:t> ion intermediate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 proton is lost and the </a:t>
            </a:r>
            <a:r>
              <a:rPr lang="en-US" sz="1800" dirty="0" err="1">
                <a:solidFill>
                  <a:schemeClr val="tx2"/>
                </a:solidFill>
              </a:rPr>
              <a:t>aromaticity</a:t>
            </a:r>
            <a:r>
              <a:rPr lang="en-US" sz="1800" dirty="0">
                <a:solidFill>
                  <a:schemeClr val="tx2"/>
                </a:solidFill>
              </a:rPr>
              <a:t> is restored.</a:t>
            </a:r>
          </a:p>
        </p:txBody>
      </p:sp>
      <p:pic>
        <p:nvPicPr>
          <p:cNvPr id="9" name="Picture 102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4670" y="3975847"/>
            <a:ext cx="26670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918142" y="4732475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-H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endParaRPr lang="en-US" baseline="30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10552"/>
            <a:ext cx="7200900" cy="1155940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Electrophilic Aromatic Substitution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CC6600"/>
                </a:solidFill>
                <a:latin typeface="Arial" charset="0"/>
              </a:rPr>
              <a:t>(mechanism)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11547"/>
            <a:ext cx="7200900" cy="4744528"/>
          </a:xfrm>
          <a:ln w="28575">
            <a:solidFill>
              <a:srgbClr val="FFC000"/>
            </a:solidFill>
          </a:ln>
        </p:spPr>
        <p:txBody>
          <a:bodyPr>
            <a:normAutofit fontScale="62500" lnSpcReduction="20000"/>
          </a:bodyPr>
          <a:lstStyle/>
          <a:p>
            <a:pPr marL="219075">
              <a:lnSpc>
                <a:spcPts val="2500"/>
              </a:lnSpc>
              <a:tabLst>
                <a:tab pos="4340225" algn="l"/>
              </a:tabLst>
              <a:defRPr/>
            </a:pPr>
            <a:r>
              <a:rPr lang="en-US" sz="2700" b="1" dirty="0" err="1">
                <a:latin typeface="Calibri" pitchFamily="34" charset="0"/>
              </a:rPr>
              <a:t>Electrophiles</a:t>
            </a:r>
            <a:r>
              <a:rPr lang="en-US" sz="2700" dirty="0">
                <a:latin typeface="Calibri" pitchFamily="34" charset="0"/>
              </a:rPr>
              <a:t> (electron deficient </a:t>
            </a:r>
            <a:r>
              <a:rPr lang="en-US" sz="2700" dirty="0" smtClean="0">
                <a:latin typeface="Calibri" pitchFamily="34" charset="0"/>
              </a:rPr>
              <a:t>species; Lewis acids), are attacked by </a:t>
            </a:r>
            <a:r>
              <a:rPr lang="en-US" sz="2700" dirty="0">
                <a:latin typeface="Calibri" pitchFamily="34" charset="0"/>
              </a:rPr>
              <a:t>the </a:t>
            </a:r>
            <a:r>
              <a:rPr lang="en-US" sz="2700" dirty="0" smtClean="0">
                <a:latin typeface="Calibri" pitchFamily="34" charset="0"/>
              </a:rPr>
              <a:t>aromatic sextet of pi electrons in the aromatic ring.</a:t>
            </a:r>
          </a:p>
          <a:p>
            <a:pPr marL="219075">
              <a:lnSpc>
                <a:spcPts val="2500"/>
              </a:lnSpc>
              <a:tabLst>
                <a:tab pos="4340225" algn="l"/>
              </a:tabLst>
              <a:defRPr/>
            </a:pPr>
            <a:r>
              <a:rPr lang="en-US" sz="2700" dirty="0" smtClean="0">
                <a:latin typeface="Calibri" pitchFamily="34" charset="0"/>
              </a:rPr>
              <a:t>An </a:t>
            </a:r>
            <a:r>
              <a:rPr lang="en-US" sz="2700" b="1" dirty="0" err="1" smtClean="0">
                <a:latin typeface="Calibri" pitchFamily="34" charset="0"/>
              </a:rPr>
              <a:t>arenium</a:t>
            </a:r>
            <a:r>
              <a:rPr lang="en-US" sz="2700" b="1" dirty="0" smtClean="0">
                <a:latin typeface="Calibri" pitchFamily="34" charset="0"/>
              </a:rPr>
              <a:t> ion intermediate </a:t>
            </a:r>
            <a:r>
              <a:rPr lang="en-US" sz="2700" dirty="0" smtClean="0">
                <a:latin typeface="Calibri" pitchFamily="34" charset="0"/>
              </a:rPr>
              <a:t>is formed in which the ring has lost its </a:t>
            </a:r>
            <a:r>
              <a:rPr lang="en-US" sz="2700" dirty="0" err="1" smtClean="0">
                <a:latin typeface="Calibri" pitchFamily="34" charset="0"/>
              </a:rPr>
              <a:t>aromaticity</a:t>
            </a:r>
            <a:r>
              <a:rPr lang="en-US" sz="2700" dirty="0" smtClean="0">
                <a:latin typeface="Calibri" pitchFamily="34" charset="0"/>
              </a:rPr>
              <a:t>.</a:t>
            </a:r>
          </a:p>
          <a:p>
            <a:pPr marL="219075">
              <a:lnSpc>
                <a:spcPts val="2500"/>
              </a:lnSpc>
              <a:tabLst>
                <a:tab pos="4340225" algn="l"/>
              </a:tabLst>
              <a:defRPr/>
            </a:pPr>
            <a:r>
              <a:rPr lang="en-US" sz="2700" dirty="0" smtClean="0">
                <a:latin typeface="Calibri" pitchFamily="34" charset="0"/>
              </a:rPr>
              <a:t>The </a:t>
            </a:r>
            <a:r>
              <a:rPr lang="en-US" sz="2700" dirty="0" err="1" smtClean="0">
                <a:latin typeface="Calibri" pitchFamily="34" charset="0"/>
              </a:rPr>
              <a:t>arenium</a:t>
            </a:r>
            <a:r>
              <a:rPr lang="en-US" sz="2700" dirty="0" smtClean="0">
                <a:latin typeface="Calibri" pitchFamily="34" charset="0"/>
              </a:rPr>
              <a:t> ion breaks the sigma bond to H</a:t>
            </a:r>
            <a:r>
              <a:rPr lang="en-US" sz="2700" baseline="30000" dirty="0" smtClean="0">
                <a:latin typeface="Calibri" pitchFamily="34" charset="0"/>
              </a:rPr>
              <a:t>+</a:t>
            </a:r>
            <a:r>
              <a:rPr lang="en-US" sz="2700" dirty="0" smtClean="0">
                <a:latin typeface="Calibri" pitchFamily="34" charset="0"/>
              </a:rPr>
              <a:t>, and the electron pair becomes a pair of pi electrons in the aromatic ring.</a:t>
            </a:r>
            <a:endParaRPr lang="en-US" sz="2700" dirty="0">
              <a:latin typeface="Calibri" pitchFamily="34" charset="0"/>
            </a:endParaRPr>
          </a:p>
          <a:p>
            <a:pPr marL="219075">
              <a:lnSpc>
                <a:spcPts val="2500"/>
              </a:lnSpc>
              <a:tabLst>
                <a:tab pos="4340225" algn="l"/>
              </a:tabLst>
              <a:defRPr/>
            </a:pPr>
            <a:r>
              <a:rPr lang="en-US" sz="2700" dirty="0">
                <a:latin typeface="Calibri" pitchFamily="34" charset="0"/>
              </a:rPr>
              <a:t>There are </a:t>
            </a:r>
            <a:r>
              <a:rPr lang="en-US" sz="2700" dirty="0" smtClean="0">
                <a:latin typeface="Calibri" pitchFamily="34" charset="0"/>
              </a:rPr>
              <a:t>several substitution reagents </a:t>
            </a:r>
            <a:r>
              <a:rPr lang="en-US" sz="2700" dirty="0">
                <a:latin typeface="Calibri" pitchFamily="34" charset="0"/>
              </a:rPr>
              <a:t>used in organic chemistry </a:t>
            </a:r>
            <a:r>
              <a:rPr lang="en-US" sz="2700" dirty="0" smtClean="0">
                <a:latin typeface="Calibri" pitchFamily="34" charset="0"/>
              </a:rPr>
              <a:t>synthesis:</a:t>
            </a:r>
            <a:endParaRPr lang="en-US" sz="2700" dirty="0">
              <a:latin typeface="Calibri" pitchFamily="34" charset="0"/>
            </a:endParaRPr>
          </a:p>
          <a:p>
            <a:pPr marL="919163" lvl="2">
              <a:lnSpc>
                <a:spcPct val="120000"/>
              </a:lnSpc>
              <a:spcAft>
                <a:spcPts val="0"/>
              </a:spcAft>
              <a:buFont typeface="Franklin Gothic Book" pitchFamily="34" charset="0"/>
              <a:buChar char="−"/>
              <a:tabLst>
                <a:tab pos="4340225" algn="l"/>
              </a:tabLst>
              <a:defRPr/>
            </a:pPr>
            <a:r>
              <a:rPr lang="en-US" sz="2600" dirty="0" err="1">
                <a:latin typeface="Calibri" pitchFamily="34" charset="0"/>
              </a:rPr>
              <a:t>Halogenation</a:t>
            </a:r>
            <a:r>
              <a:rPr lang="en-US" sz="2600" dirty="0">
                <a:latin typeface="Calibri" pitchFamily="34" charset="0"/>
              </a:rPr>
              <a:t>	– </a:t>
            </a:r>
            <a:r>
              <a:rPr lang="en-US" sz="2600" dirty="0" smtClean="0">
                <a:latin typeface="Calibri" pitchFamily="34" charset="0"/>
              </a:rPr>
              <a:t>X</a:t>
            </a:r>
            <a:r>
              <a:rPr lang="en-US" sz="2600" baseline="-25000" dirty="0" smtClean="0">
                <a:latin typeface="Calibri" pitchFamily="34" charset="0"/>
              </a:rPr>
              <a:t>2 </a:t>
            </a:r>
            <a:r>
              <a:rPr lang="en-US" sz="2600" dirty="0" smtClean="0">
                <a:latin typeface="Calibri" pitchFamily="34" charset="0"/>
              </a:rPr>
              <a:t>(X = </a:t>
            </a:r>
            <a:r>
              <a:rPr lang="en-US" sz="2600" dirty="0" err="1" smtClean="0">
                <a:latin typeface="Calibri" pitchFamily="34" charset="0"/>
              </a:rPr>
              <a:t>Cl</a:t>
            </a:r>
            <a:r>
              <a:rPr lang="en-US" sz="2600" dirty="0" smtClean="0">
                <a:latin typeface="Calibri" pitchFamily="34" charset="0"/>
              </a:rPr>
              <a:t>, Br)</a:t>
            </a:r>
            <a:endParaRPr lang="en-US" sz="2600" baseline="-25000" dirty="0">
              <a:latin typeface="Calibri" pitchFamily="34" charset="0"/>
            </a:endParaRPr>
          </a:p>
          <a:p>
            <a:pPr marL="919163" lvl="2">
              <a:lnSpc>
                <a:spcPct val="120000"/>
              </a:lnSpc>
              <a:spcAft>
                <a:spcPts val="0"/>
              </a:spcAft>
              <a:buFont typeface="Franklin Gothic Book" pitchFamily="34" charset="0"/>
              <a:buChar char="−"/>
              <a:tabLst>
                <a:tab pos="4340225" algn="l"/>
              </a:tabLst>
              <a:defRPr/>
            </a:pPr>
            <a:r>
              <a:rPr lang="en-US" sz="2600" dirty="0">
                <a:latin typeface="Calibri" pitchFamily="34" charset="0"/>
              </a:rPr>
              <a:t>Nitration	– HONO</a:t>
            </a:r>
            <a:r>
              <a:rPr lang="en-US" sz="2600" baseline="-25000" dirty="0">
                <a:latin typeface="Calibri" pitchFamily="34" charset="0"/>
              </a:rPr>
              <a:t>2</a:t>
            </a:r>
            <a:r>
              <a:rPr lang="en-US" sz="2600" dirty="0">
                <a:latin typeface="Calibri" pitchFamily="34" charset="0"/>
              </a:rPr>
              <a:t>/H</a:t>
            </a:r>
            <a:r>
              <a:rPr lang="en-US" sz="2600" baseline="-25000" dirty="0">
                <a:latin typeface="Calibri" pitchFamily="34" charset="0"/>
              </a:rPr>
              <a:t>2</a:t>
            </a:r>
            <a:r>
              <a:rPr lang="en-US" sz="2600" dirty="0">
                <a:latin typeface="Calibri" pitchFamily="34" charset="0"/>
              </a:rPr>
              <a:t>SO</a:t>
            </a:r>
            <a:r>
              <a:rPr lang="en-US" sz="2600" baseline="-25000" dirty="0">
                <a:latin typeface="Calibri" pitchFamily="34" charset="0"/>
              </a:rPr>
              <a:t>4</a:t>
            </a:r>
          </a:p>
          <a:p>
            <a:pPr marL="919163" lvl="2">
              <a:lnSpc>
                <a:spcPct val="120000"/>
              </a:lnSpc>
              <a:spcAft>
                <a:spcPts val="0"/>
              </a:spcAft>
              <a:buFont typeface="Franklin Gothic Book" pitchFamily="34" charset="0"/>
              <a:buChar char="−"/>
              <a:tabLst>
                <a:tab pos="4340225" algn="l"/>
              </a:tabLst>
              <a:defRPr/>
            </a:pPr>
            <a:r>
              <a:rPr lang="en-US" sz="2600" dirty="0" err="1">
                <a:latin typeface="Calibri" pitchFamily="34" charset="0"/>
              </a:rPr>
              <a:t>Sulfonation</a:t>
            </a:r>
            <a:r>
              <a:rPr lang="en-US" sz="2600" dirty="0">
                <a:latin typeface="Calibri" pitchFamily="34" charset="0"/>
              </a:rPr>
              <a:t>	– SO</a:t>
            </a:r>
            <a:r>
              <a:rPr lang="en-US" sz="2600" baseline="-25000" dirty="0">
                <a:latin typeface="Calibri" pitchFamily="34" charset="0"/>
              </a:rPr>
              <a:t>3</a:t>
            </a:r>
            <a:r>
              <a:rPr lang="en-US" sz="2600" dirty="0">
                <a:latin typeface="Calibri" pitchFamily="34" charset="0"/>
              </a:rPr>
              <a:t>/H</a:t>
            </a:r>
            <a:r>
              <a:rPr lang="en-US" sz="2600" baseline="-25000" dirty="0">
                <a:latin typeface="Calibri" pitchFamily="34" charset="0"/>
              </a:rPr>
              <a:t>2</a:t>
            </a:r>
            <a:r>
              <a:rPr lang="en-US" sz="2600" dirty="0">
                <a:latin typeface="Calibri" pitchFamily="34" charset="0"/>
              </a:rPr>
              <a:t>SO</a:t>
            </a:r>
            <a:r>
              <a:rPr lang="en-US" sz="2600" baseline="-25000" dirty="0">
                <a:latin typeface="Calibri" pitchFamily="34" charset="0"/>
              </a:rPr>
              <a:t>4</a:t>
            </a:r>
          </a:p>
          <a:p>
            <a:pPr marL="919163" lvl="2">
              <a:lnSpc>
                <a:spcPct val="120000"/>
              </a:lnSpc>
              <a:spcAft>
                <a:spcPts val="0"/>
              </a:spcAft>
              <a:buFont typeface="Franklin Gothic Book" pitchFamily="34" charset="0"/>
              <a:buChar char="−"/>
              <a:tabLst>
                <a:tab pos="4340225" algn="l"/>
              </a:tabLst>
              <a:defRPr/>
            </a:pPr>
            <a:r>
              <a:rPr lang="en-US" sz="2600" dirty="0" err="1" smtClean="0">
                <a:latin typeface="Calibri" pitchFamily="34" charset="0"/>
              </a:rPr>
              <a:t>Friedel</a:t>
            </a:r>
            <a:r>
              <a:rPr lang="en-US" sz="2600" dirty="0" smtClean="0">
                <a:latin typeface="Calibri" pitchFamily="34" charset="0"/>
              </a:rPr>
              <a:t>-Crafts </a:t>
            </a:r>
            <a:r>
              <a:rPr lang="en-US" sz="2600" dirty="0">
                <a:latin typeface="Calibri" pitchFamily="34" charset="0"/>
              </a:rPr>
              <a:t>Alkylation	– </a:t>
            </a:r>
            <a:r>
              <a:rPr lang="en-US" sz="2600" dirty="0" err="1">
                <a:latin typeface="Calibri" pitchFamily="34" charset="0"/>
              </a:rPr>
              <a:t>RCl</a:t>
            </a:r>
            <a:r>
              <a:rPr lang="en-US" sz="2600" dirty="0">
                <a:latin typeface="Calibri" pitchFamily="34" charset="0"/>
              </a:rPr>
              <a:t>/AlCl</a:t>
            </a:r>
            <a:r>
              <a:rPr lang="en-US" sz="2600" baseline="-25000" dirty="0">
                <a:latin typeface="Calibri" pitchFamily="34" charset="0"/>
              </a:rPr>
              <a:t>3</a:t>
            </a:r>
          </a:p>
          <a:p>
            <a:pPr marL="919163" lvl="2">
              <a:lnSpc>
                <a:spcPct val="120000"/>
              </a:lnSpc>
              <a:spcAft>
                <a:spcPts val="0"/>
              </a:spcAft>
              <a:buFont typeface="Franklin Gothic Book" pitchFamily="34" charset="0"/>
              <a:buChar char="−"/>
              <a:tabLst>
                <a:tab pos="4340225" algn="l"/>
              </a:tabLst>
              <a:defRPr/>
            </a:pPr>
            <a:r>
              <a:rPr lang="en-US" sz="2600" dirty="0" err="1" smtClean="0">
                <a:latin typeface="Calibri" pitchFamily="34" charset="0"/>
              </a:rPr>
              <a:t>Friedel</a:t>
            </a:r>
            <a:r>
              <a:rPr lang="en-US" sz="2600" dirty="0" smtClean="0">
                <a:latin typeface="Calibri" pitchFamily="34" charset="0"/>
              </a:rPr>
              <a:t>-Crafts </a:t>
            </a:r>
            <a:r>
              <a:rPr lang="en-US" sz="2600" dirty="0" err="1" smtClean="0">
                <a:latin typeface="Calibri" pitchFamily="34" charset="0"/>
              </a:rPr>
              <a:t>Acylation</a:t>
            </a:r>
            <a:r>
              <a:rPr lang="en-US" sz="2600" dirty="0">
                <a:latin typeface="Calibri" pitchFamily="34" charset="0"/>
              </a:rPr>
              <a:t>	– </a:t>
            </a:r>
            <a:r>
              <a:rPr lang="en-US" sz="2600" dirty="0" smtClean="0">
                <a:latin typeface="Calibri" pitchFamily="34" charset="0"/>
              </a:rPr>
              <a:t>R(C=O)</a:t>
            </a:r>
            <a:r>
              <a:rPr lang="en-US" sz="2600" dirty="0" err="1" smtClean="0">
                <a:latin typeface="Calibri" pitchFamily="34" charset="0"/>
              </a:rPr>
              <a:t>Cl</a:t>
            </a:r>
            <a:r>
              <a:rPr lang="en-US" sz="2600" dirty="0" smtClean="0">
                <a:latin typeface="Calibri" pitchFamily="34" charset="0"/>
              </a:rPr>
              <a:t>), AlCl</a:t>
            </a:r>
            <a:r>
              <a:rPr lang="en-US" sz="2600" baseline="-25000" dirty="0" smtClean="0">
                <a:latin typeface="Calibri" pitchFamily="34" charset="0"/>
              </a:rPr>
              <a:t>3</a:t>
            </a:r>
            <a:endParaRPr lang="en-US" sz="2600" dirty="0">
              <a:latin typeface="Calibri" pitchFamily="34" charset="0"/>
            </a:endParaRPr>
          </a:p>
          <a:p>
            <a:pPr>
              <a:defRPr/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19178"/>
            <a:ext cx="7200900" cy="114731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Electrophilic Aromatic Substitution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err="1" smtClean="0">
                <a:solidFill>
                  <a:srgbClr val="CC6600"/>
                </a:solidFill>
              </a:rPr>
              <a:t>Bromination</a:t>
            </a:r>
            <a:endParaRPr lang="en-US" sz="2700" b="1" dirty="0">
              <a:solidFill>
                <a:srgbClr val="CC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68415"/>
            <a:ext cx="7200900" cy="409898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292100">
              <a:lnSpc>
                <a:spcPts val="2600"/>
              </a:lnSpc>
              <a:spcBef>
                <a:spcPts val="2400"/>
              </a:spcBef>
              <a:tabLst>
                <a:tab pos="4052888" algn="l"/>
              </a:tabLst>
            </a:pPr>
            <a:r>
              <a:rPr lang="en-US" altLang="en-US" sz="2400" dirty="0" smtClean="0"/>
              <a:t>In bromination of arenes, the electrophilic bromine is generated by reacting Br-Br with a Lewis acid metal catalyst. </a:t>
            </a:r>
          </a:p>
          <a:p>
            <a:pPr marL="292100">
              <a:lnSpc>
                <a:spcPts val="2600"/>
              </a:lnSpc>
              <a:spcBef>
                <a:spcPts val="2400"/>
              </a:spcBef>
              <a:tabLst>
                <a:tab pos="4052888" algn="l"/>
              </a:tabLst>
            </a:pPr>
            <a:r>
              <a:rPr lang="en-US" altLang="en-US" sz="2400" dirty="0" smtClean="0"/>
              <a:t>A common catalyst is </a:t>
            </a:r>
            <a:r>
              <a:rPr lang="en-US" altLang="en-US" sz="2400" b="1" dirty="0" smtClean="0"/>
              <a:t>FeBr</a:t>
            </a:r>
            <a:r>
              <a:rPr lang="en-US" altLang="en-US" sz="2400" b="1" baseline="-25000" dirty="0" smtClean="0"/>
              <a:t>3</a:t>
            </a:r>
            <a:r>
              <a:rPr lang="en-US" altLang="en-US" sz="2400" dirty="0" smtClean="0"/>
              <a:t>. However, this substance can be produced by the very fast reaction between Fe</a:t>
            </a:r>
            <a:r>
              <a:rPr lang="en-US" altLang="en-US" sz="2400" baseline="30000" dirty="0" smtClean="0"/>
              <a:t>0</a:t>
            </a:r>
            <a:r>
              <a:rPr lang="en-US" altLang="en-US" sz="2400" dirty="0" smtClean="0"/>
              <a:t> and Br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(as in this experiment).</a:t>
            </a:r>
          </a:p>
          <a:p>
            <a:pPr marL="292100">
              <a:lnSpc>
                <a:spcPts val="2600"/>
              </a:lnSpc>
              <a:spcBef>
                <a:spcPts val="2400"/>
              </a:spcBef>
              <a:tabLst>
                <a:tab pos="4052888" algn="l"/>
              </a:tabLst>
            </a:pPr>
            <a:r>
              <a:rPr lang="en-US" altLang="en-US" sz="2400" dirty="0" smtClean="0"/>
              <a:t>The electrophile is likely to be the very electrophilic Br</a:t>
            </a:r>
            <a:r>
              <a:rPr lang="en-US" altLang="en-US" sz="2400" baseline="30000" dirty="0" smtClean="0"/>
              <a:t>d+ </a:t>
            </a:r>
            <a:r>
              <a:rPr lang="en-US" altLang="en-US" sz="2400" dirty="0" smtClean="0"/>
              <a:t>in the catalytic complex [Br─BrFeBr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], although frequently Br</a:t>
            </a:r>
            <a:r>
              <a:rPr lang="en-US" altLang="en-US" sz="2400" baseline="30000" dirty="0" smtClean="0"/>
              <a:t>+</a:t>
            </a:r>
            <a:r>
              <a:rPr lang="en-US" altLang="en-US" sz="2400" dirty="0" smtClean="0"/>
              <a:t> itself is shown in textbooks. 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84672"/>
            <a:ext cx="7200900" cy="1164566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Electrophilic Aromatic Substitution </a:t>
            </a:r>
            <a:r>
              <a:rPr lang="en-US" sz="2700" b="1" dirty="0" smtClean="0">
                <a:solidFill>
                  <a:srgbClr val="CC6600"/>
                </a:solidFill>
              </a:rPr>
              <a:t>Reactivity &amp; Orientation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041400" y="1917700"/>
            <a:ext cx="7200900" cy="3581400"/>
          </a:xfrm>
          <a:noFill/>
        </p:spPr>
        <p:txBody>
          <a:bodyPr>
            <a:noAutofit/>
          </a:bodyPr>
          <a:lstStyle/>
          <a:p>
            <a:r>
              <a:rPr lang="en-US" sz="2400" dirty="0" smtClean="0"/>
              <a:t>The reactivity of BENZENE itself (no substituent) is used as a reference compound.</a:t>
            </a:r>
          </a:p>
          <a:p>
            <a:r>
              <a:rPr lang="en-US" sz="2400" dirty="0" smtClean="0"/>
              <a:t>When there is a  substituent group (G) on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/>
              <a:t>the benzene ring,  the substituent determines both the </a:t>
            </a:r>
            <a:r>
              <a:rPr lang="en-US" sz="2400" dirty="0" smtClean="0">
                <a:solidFill>
                  <a:srgbClr val="CC6600"/>
                </a:solidFill>
              </a:rPr>
              <a:t>position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/>
              <a:t>and the</a:t>
            </a:r>
            <a:r>
              <a:rPr lang="en-US" sz="2400" dirty="0" smtClean="0">
                <a:solidFill>
                  <a:srgbClr val="CC6600"/>
                </a:solidFill>
              </a:rPr>
              <a:t> rate </a:t>
            </a:r>
            <a:r>
              <a:rPr lang="en-US" sz="2400" dirty="0" smtClean="0"/>
              <a:t>of substitution of the INCOMING electrophile.</a:t>
            </a:r>
          </a:p>
          <a:p>
            <a:r>
              <a:rPr lang="en-US" sz="2400" dirty="0" smtClean="0"/>
              <a:t>Substituents affect which </a:t>
            </a:r>
            <a:r>
              <a:rPr lang="en-US" sz="2400" b="1" dirty="0" smtClean="0"/>
              <a:t>position (orientation ) on the ring</a:t>
            </a:r>
            <a:r>
              <a:rPr lang="en-US" sz="2400" dirty="0" smtClean="0"/>
              <a:t> is attacked by</a:t>
            </a:r>
            <a:r>
              <a:rPr lang="en-US" sz="2400" b="1" dirty="0" smtClean="0"/>
              <a:t> </a:t>
            </a:r>
            <a:r>
              <a:rPr lang="en-US" sz="2400" dirty="0" smtClean="0"/>
              <a:t>the electrophile in the reaction (</a:t>
            </a:r>
            <a:r>
              <a:rPr lang="en-US" sz="2400" i="1" dirty="0" smtClean="0"/>
              <a:t>o</a:t>
            </a:r>
            <a:r>
              <a:rPr lang="en-US" sz="2400" dirty="0" smtClean="0"/>
              <a:t>-, </a:t>
            </a:r>
            <a:r>
              <a:rPr lang="en-US" sz="2400" i="1" dirty="0" smtClean="0"/>
              <a:t>m</a:t>
            </a:r>
            <a:r>
              <a:rPr lang="en-US" sz="2400" dirty="0" smtClean="0"/>
              <a:t>-, or </a:t>
            </a:r>
            <a:r>
              <a:rPr lang="en-US" sz="2400" i="1" dirty="0" smtClean="0"/>
              <a:t>p</a:t>
            </a:r>
            <a:r>
              <a:rPr lang="en-US" sz="2400" dirty="0" smtClean="0"/>
              <a:t>-).</a:t>
            </a:r>
          </a:p>
          <a:p>
            <a:r>
              <a:rPr lang="en-US" sz="2400" dirty="0" smtClean="0"/>
              <a:t>Substituents also affect </a:t>
            </a:r>
            <a:r>
              <a:rPr lang="en-US" sz="2400" b="1" dirty="0" smtClean="0"/>
              <a:t>how fast the electrophile attacks </a:t>
            </a:r>
            <a:r>
              <a:rPr lang="en-US" sz="2400" dirty="0" smtClean="0"/>
              <a:t>the ring (reactivity).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42900"/>
            <a:ext cx="7200900" cy="1092200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Electrophilic Aromatic Substitution </a:t>
            </a:r>
            <a:r>
              <a:rPr lang="en-US" sz="2700" b="1" dirty="0" smtClean="0">
                <a:solidFill>
                  <a:srgbClr val="CC6600"/>
                </a:solidFill>
              </a:rPr>
              <a:t>Reactivity &amp; Orientation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5999"/>
            <a:ext cx="2028265" cy="3899647"/>
          </a:xfrm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169863" indent="-169863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Calibri" pitchFamily="34" charset="0"/>
              </a:rPr>
              <a:t>Bromination of a </a:t>
            </a:r>
            <a:r>
              <a:rPr lang="en-US" sz="1800" dirty="0">
                <a:latin typeface="Calibri" pitchFamily="34" charset="0"/>
              </a:rPr>
              <a:t>benzene ring containing an electron donating group (methyl group</a:t>
            </a:r>
            <a:r>
              <a:rPr lang="en-US" sz="1800" dirty="0" smtClean="0">
                <a:latin typeface="Calibri" pitchFamily="34" charset="0"/>
              </a:rPr>
              <a:t>) is faster than bromination of benzene itself.</a:t>
            </a:r>
            <a:endParaRPr lang="en-US" sz="1800" dirty="0">
              <a:latin typeface="Calibri" pitchFamily="34" charset="0"/>
            </a:endParaRPr>
          </a:p>
          <a:p>
            <a:pPr marL="169863" indent="-1698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en-US" sz="1800" dirty="0">
                <a:latin typeface="Calibri" pitchFamily="34" charset="0"/>
              </a:rPr>
              <a:t>Substitution of </a:t>
            </a:r>
            <a:r>
              <a:rPr lang="en-US" sz="1800" dirty="0" smtClean="0">
                <a:latin typeface="Calibri" pitchFamily="34" charset="0"/>
              </a:rPr>
              <a:t>bromine </a:t>
            </a:r>
            <a:r>
              <a:rPr lang="en-US" sz="1800" dirty="0">
                <a:latin typeface="Calibri" pitchFamily="34" charset="0"/>
              </a:rPr>
              <a:t>at the </a:t>
            </a:r>
            <a:r>
              <a:rPr lang="en-US" sz="1800" i="1" dirty="0">
                <a:latin typeface="Calibri" pitchFamily="34" charset="0"/>
              </a:rPr>
              <a:t>ortho/para</a:t>
            </a:r>
            <a:r>
              <a:rPr lang="en-US" sz="1800" dirty="0">
                <a:latin typeface="Calibri" pitchFamily="34" charset="0"/>
              </a:rPr>
              <a:t> positions is favored </a:t>
            </a:r>
            <a:r>
              <a:rPr lang="en-US" sz="1800" dirty="0" smtClean="0">
                <a:latin typeface="Calibri" pitchFamily="34" charset="0"/>
              </a:rPr>
              <a:t>.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8758" y="1654083"/>
            <a:ext cx="57435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95350" y="400050"/>
          <a:ext cx="7353300" cy="6057900"/>
        </p:xfrm>
        <a:graphic>
          <a:graphicData uri="http://schemas.openxmlformats.org/presentationml/2006/ole">
            <p:oleObj spid="_x0000_s1027" name="Document" r:id="rId3" imgW="7353360" imgH="6058080" progId="ChemWindow.Document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03852"/>
            <a:ext cx="7200900" cy="588894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Schedule of </a:t>
            </a:r>
            <a:r>
              <a:rPr lang="en-US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day</a:t>
            </a:r>
            <a:endParaRPr lang="en-US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4115"/>
            <a:ext cx="7200900" cy="3853188"/>
          </a:xfr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PPE </a:t>
            </a:r>
            <a:r>
              <a:rPr lang="en-US" sz="21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and Pre-lab check </a:t>
            </a:r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– at the door</a:t>
            </a:r>
          </a:p>
          <a:p>
            <a:r>
              <a:rPr lang="en-US" sz="21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Quiz</a:t>
            </a:r>
            <a:endParaRPr lang="en-US" sz="2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1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Recitation</a:t>
            </a:r>
          </a:p>
          <a:p>
            <a:r>
              <a:rPr lang="en-US" sz="21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Safety</a:t>
            </a:r>
            <a:endParaRPr lang="en-US" sz="2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Put bags away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Goggles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Gloves</a:t>
            </a:r>
          </a:p>
          <a:p>
            <a:pPr lvl="1"/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Lab Coat</a:t>
            </a:r>
          </a:p>
          <a:p>
            <a:r>
              <a:rPr lang="en-US" sz="21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Lab part 1</a:t>
            </a:r>
            <a:endParaRPr lang="en-US" sz="21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100" b="1" dirty="0">
                <a:solidFill>
                  <a:schemeClr val="tx2"/>
                </a:solidFill>
                <a:latin typeface="Garamond" panose="02020404030301010803" pitchFamily="18" charset="0"/>
              </a:rPr>
              <a:t>IR </a:t>
            </a:r>
            <a:r>
              <a:rPr lang="en-US" sz="21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Review</a:t>
            </a:r>
          </a:p>
          <a:p>
            <a:r>
              <a:rPr lang="en-US" sz="21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Lab part 2</a:t>
            </a:r>
            <a:endParaRPr lang="en-US" sz="21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09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03053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/>
              <a:t>Due </a:t>
            </a:r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8700" y="1664898"/>
            <a:ext cx="7200900" cy="4202502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sz="2900" dirty="0">
                <a:latin typeface="Calibri" pitchFamily="34" charset="0"/>
              </a:rPr>
              <a:t> </a:t>
            </a:r>
            <a:r>
              <a:rPr lang="en-US" sz="3000" b="1" dirty="0" smtClean="0">
                <a:latin typeface="Calibri" pitchFamily="34" charset="0"/>
              </a:rPr>
              <a:t>Today</a:t>
            </a:r>
            <a:endParaRPr lang="en-US" sz="2200" b="1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600" b="1" i="0" dirty="0" smtClean="0">
                <a:latin typeface="Calibri" pitchFamily="34" charset="0"/>
              </a:rPr>
              <a:t>Notebook </a:t>
            </a:r>
            <a:r>
              <a:rPr lang="en-US" sz="2600" b="1" i="0" dirty="0" smtClean="0">
                <a:latin typeface="Calibri" pitchFamily="34" charset="0"/>
              </a:rPr>
              <a:t>copies </a:t>
            </a:r>
            <a:r>
              <a:rPr lang="en-US" sz="2600" i="0" dirty="0" smtClean="0">
                <a:latin typeface="Calibri" pitchFamily="34" charset="0"/>
              </a:rPr>
              <a:t>of </a:t>
            </a:r>
            <a:r>
              <a:rPr lang="en-US" sz="2600" dirty="0" smtClean="0">
                <a:latin typeface="Calibri" pitchFamily="34" charset="0"/>
              </a:rPr>
              <a:t>Bromination of Toluene  </a:t>
            </a:r>
            <a:r>
              <a:rPr lang="en-US" sz="2600" i="0" dirty="0" smtClean="0">
                <a:latin typeface="Calibri" pitchFamily="34" charset="0"/>
              </a:rPr>
              <a:t>before leaving the lab</a:t>
            </a:r>
          </a:p>
          <a:p>
            <a:pPr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sz="3000" b="1" dirty="0" smtClean="0">
                <a:latin typeface="Calibri" pitchFamily="34" charset="0"/>
              </a:rPr>
              <a:t>Next Week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600" i="0" dirty="0" smtClean="0">
                <a:latin typeface="Calibri" pitchFamily="34" charset="0"/>
              </a:rPr>
              <a:t>Spectroscopy Problem Set (part I </a:t>
            </a:r>
            <a:r>
              <a:rPr lang="en-US" sz="2600" i="0" dirty="0" smtClean="0">
                <a:latin typeface="Calibri" pitchFamily="34" charset="0"/>
              </a:rPr>
              <a:t>&amp; </a:t>
            </a:r>
            <a:r>
              <a:rPr lang="en-US" sz="2600" i="0" dirty="0" smtClean="0">
                <a:latin typeface="Calibri" pitchFamily="34" charset="0"/>
              </a:rPr>
              <a:t>part </a:t>
            </a:r>
            <a:r>
              <a:rPr lang="en-US" sz="2600" i="0" dirty="0" smtClean="0">
                <a:latin typeface="Calibri" pitchFamily="34" charset="0"/>
              </a:rPr>
              <a:t>II #1)</a:t>
            </a:r>
            <a:endParaRPr lang="en-US" sz="2600" i="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600" i="0" dirty="0" smtClean="0">
                <a:latin typeface="Calibri" pitchFamily="34" charset="0"/>
              </a:rPr>
              <a:t>At beginning of lab – </a:t>
            </a:r>
            <a:r>
              <a:rPr lang="en-US" sz="2600" dirty="0" smtClean="0">
                <a:latin typeface="Calibri" pitchFamily="34" charset="0"/>
              </a:rPr>
              <a:t>Bromination of Toluene </a:t>
            </a:r>
            <a:r>
              <a:rPr lang="en-US" sz="2600" i="0" dirty="0" smtClean="0">
                <a:latin typeface="Calibri" pitchFamily="34" charset="0"/>
              </a:rPr>
              <a:t>Report</a:t>
            </a:r>
            <a:endParaRPr lang="en-US" sz="2200" i="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8932"/>
          </a:xfrm>
          <a:ln w="28575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n-US" dirty="0"/>
              <a:t>In Lab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08030"/>
            <a:ext cx="7200900" cy="415937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Review of </a:t>
            </a:r>
            <a:r>
              <a:rPr lang="en-US" sz="3200" i="1" dirty="0" smtClean="0">
                <a:latin typeface="Calibri" pitchFamily="34" charset="0"/>
              </a:rPr>
              <a:t>Electrophilic Aromatic Substitution</a:t>
            </a: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Bromination of toluene experiment</a:t>
            </a: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Review of IR Spectroscopy</a:t>
            </a: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Demonstration of FT-IR; salt plates; %Transmittance vs. Absorption mode</a:t>
            </a:r>
          </a:p>
          <a:p>
            <a:pPr>
              <a:defRPr/>
            </a:pPr>
            <a:endParaRPr lang="en-US" sz="3200" dirty="0" smtClean="0">
              <a:latin typeface="Calibri" pitchFamily="34" charset="0"/>
            </a:endParaRPr>
          </a:p>
          <a:p>
            <a:pPr marL="0" indent="0">
              <a:spcBef>
                <a:spcPts val="800"/>
              </a:spcBef>
              <a:buClr>
                <a:srgbClr val="6B6BCF"/>
              </a:buClr>
              <a:buNone/>
            </a:pPr>
            <a:endParaRPr lang="en-US" altLang="en-US" sz="3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Notebook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30392"/>
            <a:ext cx="7200900" cy="4237008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altLang="en-US" sz="2800" dirty="0">
                <a:latin typeface="Calibri" pitchFamily="34" charset="0"/>
                <a:cs typeface="Lucida Sans Unicode" pitchFamily="34" charset="0"/>
              </a:rPr>
              <a:t> Notebooks should be prepared according to the instructions in the Manual pp. 1 – </a:t>
            </a:r>
            <a:r>
              <a:rPr lang="en-US" altLang="en-US" sz="2800" dirty="0" smtClean="0">
                <a:latin typeface="Calibri" pitchFamily="34" charset="0"/>
                <a:cs typeface="Lucida Sans Unicode" pitchFamily="34" charset="0"/>
              </a:rPr>
              <a:t>20.</a:t>
            </a:r>
            <a:endParaRPr lang="en-US" altLang="en-US" sz="2800" dirty="0">
              <a:latin typeface="Calibri" pitchFamily="34" charset="0"/>
              <a:cs typeface="Lucida Sans Unicode" pitchFamily="34" charset="0"/>
            </a:endParaRPr>
          </a:p>
          <a:p>
            <a:pPr marL="0" indent="0">
              <a:spcBef>
                <a:spcPts val="800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altLang="en-US" sz="2800" dirty="0">
                <a:latin typeface="Calibri" pitchFamily="34" charset="0"/>
                <a:cs typeface="Lucida Sans Unicode" pitchFamily="34" charset="0"/>
              </a:rPr>
              <a:t> For this experiment, a Data Table that </a:t>
            </a:r>
            <a:r>
              <a:rPr lang="en-US" altLang="en-US" sz="2800" dirty="0" smtClean="0">
                <a:latin typeface="Calibri" pitchFamily="34" charset="0"/>
                <a:cs typeface="Lucida Sans Unicode" pitchFamily="34" charset="0"/>
              </a:rPr>
              <a:t>includes chemical safety notes, MW</a:t>
            </a:r>
            <a:r>
              <a:rPr lang="en-US" altLang="en-US" sz="2800" dirty="0">
                <a:latin typeface="Calibri" pitchFamily="34" charset="0"/>
                <a:cs typeface="Lucida Sans Unicode" pitchFamily="34" charset="0"/>
              </a:rPr>
              <a:t>, density, mass and calculated </a:t>
            </a:r>
            <a:r>
              <a:rPr lang="en-US" altLang="en-US" sz="2800" dirty="0" smtClean="0">
                <a:latin typeface="Calibri" pitchFamily="34" charset="0"/>
                <a:cs typeface="Lucida Sans Unicode" pitchFamily="34" charset="0"/>
              </a:rPr>
              <a:t>moles (as measured during lab) </a:t>
            </a:r>
            <a:r>
              <a:rPr lang="en-US" altLang="en-US" sz="2800" dirty="0">
                <a:latin typeface="Calibri" pitchFamily="34" charset="0"/>
                <a:cs typeface="Lucida Sans Unicode" pitchFamily="34" charset="0"/>
              </a:rPr>
              <a:t>is </a:t>
            </a:r>
            <a:r>
              <a:rPr lang="en-US" altLang="en-US" sz="2800" dirty="0" smtClean="0">
                <a:latin typeface="Calibri" pitchFamily="34" charset="0"/>
                <a:cs typeface="Lucida Sans Unicode" pitchFamily="34" charset="0"/>
              </a:rPr>
              <a:t>appropriate.</a:t>
            </a:r>
            <a:endParaRPr lang="en-US" altLang="en-US" sz="2800" dirty="0">
              <a:latin typeface="Calibri" pitchFamily="34" charset="0"/>
              <a:cs typeface="Lucida Sans Unicode" pitchFamily="34" charset="0"/>
            </a:endParaRPr>
          </a:p>
          <a:p>
            <a:pPr marL="400050" lvl="1" indent="0">
              <a:spcBef>
                <a:spcPts val="800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altLang="en-US" dirty="0">
                <a:latin typeface="Calibri" pitchFamily="34" charset="0"/>
                <a:cs typeface="Lucida Sans Unicode" pitchFamily="34" charset="0"/>
              </a:rPr>
              <a:t>Information </a:t>
            </a:r>
            <a:r>
              <a:rPr lang="en-US" altLang="en-US" dirty="0" smtClean="0">
                <a:latin typeface="Calibri" pitchFamily="34" charset="0"/>
                <a:cs typeface="Lucida Sans Unicode" pitchFamily="34" charset="0"/>
              </a:rPr>
              <a:t>such as </a:t>
            </a:r>
            <a:r>
              <a:rPr lang="en-US" altLang="en-US" dirty="0" err="1" smtClean="0">
                <a:latin typeface="Calibri" pitchFamily="34" charset="0"/>
                <a:cs typeface="Lucida Sans Unicode" pitchFamily="34" charset="0"/>
              </a:rPr>
              <a:t>bpt</a:t>
            </a:r>
            <a:r>
              <a:rPr lang="en-US" altLang="en-US" dirty="0" smtClean="0">
                <a:latin typeface="Calibri" pitchFamily="34" charset="0"/>
                <a:cs typeface="Lucida Sans Unicode" pitchFamily="34" charset="0"/>
              </a:rPr>
              <a:t>., </a:t>
            </a:r>
            <a:r>
              <a:rPr lang="en-US" altLang="en-US" dirty="0" err="1" smtClean="0">
                <a:latin typeface="Calibri" pitchFamily="34" charset="0"/>
                <a:cs typeface="Lucida Sans Unicode" pitchFamily="34" charset="0"/>
              </a:rPr>
              <a:t>mpt</a:t>
            </a:r>
            <a:r>
              <a:rPr lang="en-US" altLang="en-US" dirty="0" smtClean="0">
                <a:latin typeface="Calibri" pitchFamily="34" charset="0"/>
                <a:cs typeface="Lucida Sans Unicode" pitchFamily="34" charset="0"/>
              </a:rPr>
              <a:t>., density, MW</a:t>
            </a:r>
            <a:r>
              <a:rPr lang="en-US" altLang="en-US" dirty="0">
                <a:latin typeface="Calibri" pitchFamily="34" charset="0"/>
                <a:cs typeface="Lucida Sans Unicode" pitchFamily="34" charset="0"/>
              </a:rPr>
              <a:t>, </a:t>
            </a:r>
            <a:r>
              <a:rPr lang="en-US" altLang="en-US" dirty="0" smtClean="0">
                <a:latin typeface="Calibri" pitchFamily="34" charset="0"/>
                <a:cs typeface="Lucida Sans Unicode" pitchFamily="34" charset="0"/>
              </a:rPr>
              <a:t>etc. should </a:t>
            </a:r>
            <a:r>
              <a:rPr lang="en-US" altLang="en-US" dirty="0">
                <a:latin typeface="Calibri" pitchFamily="34" charset="0"/>
                <a:cs typeface="Lucida Sans Unicode" pitchFamily="34" charset="0"/>
              </a:rPr>
              <a:t>always be </a:t>
            </a:r>
            <a:r>
              <a:rPr lang="en-US" altLang="en-US" dirty="0" smtClean="0">
                <a:latin typeface="Calibri" pitchFamily="34" charset="0"/>
                <a:cs typeface="Lucida Sans Unicode" pitchFamily="34" charset="0"/>
              </a:rPr>
              <a:t>entered in your notebook as part of your </a:t>
            </a:r>
            <a:r>
              <a:rPr lang="en-US" altLang="en-US" b="1" dirty="0">
                <a:latin typeface="Calibri" pitchFamily="34" charset="0"/>
                <a:cs typeface="Lucida Sans Unicode" pitchFamily="34" charset="0"/>
              </a:rPr>
              <a:t>pre-lab</a:t>
            </a:r>
            <a:r>
              <a:rPr lang="en-US" altLang="en-US" dirty="0">
                <a:latin typeface="Calibri" pitchFamily="34" charset="0"/>
                <a:cs typeface="Lucida Sans Unicode" pitchFamily="34" charset="0"/>
              </a:rPr>
              <a:t> and obtained from </a:t>
            </a:r>
            <a:r>
              <a:rPr lang="en-US" altLang="en-US" dirty="0" smtClean="0">
                <a:latin typeface="Calibri" pitchFamily="34" charset="0"/>
                <a:cs typeface="Lucida Sans Unicode" pitchFamily="34" charset="0"/>
              </a:rPr>
              <a:t>approved sources. See the Lab Manual “Citation” section.</a:t>
            </a:r>
            <a:endParaRPr lang="en-US" altLang="en-US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0042" y="5265484"/>
            <a:ext cx="6709144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175" lvl="2">
              <a:spcBef>
                <a:spcPts val="800"/>
              </a:spcBef>
              <a:buNone/>
              <a:tabLst>
                <a:tab pos="3381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altLang="en-US" sz="2400" dirty="0" smtClean="0">
                <a:solidFill>
                  <a:schemeClr val="tx2"/>
                </a:solidFill>
                <a:latin typeface="Calibri" pitchFamily="34" charset="0"/>
                <a:cs typeface="Lucida Sans Unicode" pitchFamily="34" charset="0"/>
              </a:rPr>
              <a:t>No Wikipedia – No </a:t>
            </a:r>
            <a:r>
              <a:rPr lang="en-US" altLang="en-US" sz="2400" dirty="0" err="1" smtClean="0">
                <a:solidFill>
                  <a:schemeClr val="tx2"/>
                </a:solidFill>
                <a:latin typeface="Calibri" pitchFamily="34" charset="0"/>
                <a:cs typeface="Lucida Sans Unicode" pitchFamily="34" charset="0"/>
              </a:rPr>
              <a:t>Chembook</a:t>
            </a:r>
            <a:r>
              <a:rPr lang="en-US" altLang="en-US" sz="2400" dirty="0" smtClean="0">
                <a:solidFill>
                  <a:schemeClr val="tx2"/>
                </a:solidFill>
                <a:latin typeface="Calibri" pitchFamily="34" charset="0"/>
                <a:cs typeface="Lucida Sans Unicode" pitchFamily="34" charset="0"/>
              </a:rPr>
              <a:t> (the Wikipedia of the chemistry world) – no web-based information.</a:t>
            </a:r>
            <a:endParaRPr lang="en-US" altLang="en-US" sz="2400" dirty="0">
              <a:solidFill>
                <a:schemeClr val="tx2"/>
              </a:solidFill>
              <a:latin typeface="Calibri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68" y="685800"/>
            <a:ext cx="7358332" cy="685800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Notebook Keeping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98" y="1682151"/>
            <a:ext cx="7390681" cy="4597879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altLang="en-US" sz="3200" dirty="0">
                <a:latin typeface="Calibri" pitchFamily="34" charset="0"/>
                <a:cs typeface="Lucida Sans Unicode" pitchFamily="34" charset="0"/>
              </a:rPr>
              <a:t> Record all observations – everything you see, smell, feel (temperature changes), etc.  Be clear and specific in your </a:t>
            </a:r>
            <a:r>
              <a:rPr lang="en-US" altLang="en-US" sz="3200" dirty="0" smtClean="0">
                <a:latin typeface="Calibri" pitchFamily="34" charset="0"/>
                <a:cs typeface="Lucida Sans Unicode" pitchFamily="34" charset="0"/>
              </a:rPr>
              <a:t>descriptions. </a:t>
            </a:r>
            <a:endParaRPr lang="en-US" altLang="en-US" sz="3200" dirty="0">
              <a:latin typeface="Calibri" pitchFamily="34" charset="0"/>
              <a:cs typeface="Lucida Sans Unicode" pitchFamily="34" charset="0"/>
            </a:endParaRPr>
          </a:p>
          <a:p>
            <a:pPr marL="0" indent="0">
              <a:spcBef>
                <a:spcPts val="800"/>
              </a:spcBef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US" altLang="en-US" sz="3200" dirty="0">
              <a:latin typeface="Calibri" pitchFamily="34" charset="0"/>
              <a:cs typeface="Lucida Sans Unicode" pitchFamily="34" charset="0"/>
            </a:endParaRPr>
          </a:p>
          <a:p>
            <a:pPr marL="0" indent="0">
              <a:spcBef>
                <a:spcPts val="800"/>
              </a:spcBef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altLang="en-US" sz="3200" dirty="0">
                <a:latin typeface="Calibri" pitchFamily="34" charset="0"/>
                <a:cs typeface="Lucida Sans Unicode" pitchFamily="34" charset="0"/>
              </a:rPr>
              <a:t> All calculations </a:t>
            </a:r>
            <a:r>
              <a:rPr lang="en-US" altLang="en-US" sz="3200" dirty="0" smtClean="0">
                <a:latin typeface="Calibri" pitchFamily="34" charset="0"/>
                <a:cs typeface="Lucida Sans Unicode" pitchFamily="34" charset="0"/>
              </a:rPr>
              <a:t>(in your notebook and on your report) must </a:t>
            </a:r>
            <a:r>
              <a:rPr lang="en-US" altLang="en-US" sz="3200" dirty="0">
                <a:latin typeface="Calibri" pitchFamily="34" charset="0"/>
                <a:cs typeface="Lucida Sans Unicode" pitchFamily="34" charset="0"/>
              </a:rPr>
              <a:t>be clearly shown and labeled – show your work and </a:t>
            </a:r>
            <a:r>
              <a:rPr lang="en-US" altLang="en-US" sz="3200" dirty="0" smtClean="0">
                <a:latin typeface="Calibri" pitchFamily="34" charset="0"/>
                <a:cs typeface="Lucida Sans Unicode" pitchFamily="34" charset="0"/>
              </a:rPr>
              <a:t>pay attention to units </a:t>
            </a:r>
            <a:r>
              <a:rPr lang="en-US" altLang="en-US" sz="3200" dirty="0">
                <a:latin typeface="Calibri" pitchFamily="34" charset="0"/>
                <a:cs typeface="Lucida Sans Unicode" pitchFamily="34" charset="0"/>
              </a:rPr>
              <a:t>and significant </a:t>
            </a:r>
            <a:r>
              <a:rPr lang="en-US" altLang="en-US" sz="3200" dirty="0" smtClean="0">
                <a:latin typeface="Calibri" pitchFamily="34" charset="0"/>
                <a:cs typeface="Lucida Sans Unicode" pitchFamily="34" charset="0"/>
              </a:rPr>
              <a:t>digits.</a:t>
            </a:r>
            <a:endParaRPr lang="en-US" altLang="en-US" sz="3200" dirty="0">
              <a:latin typeface="Calibri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Experiment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47645"/>
            <a:ext cx="7200900" cy="4219755"/>
          </a:xfrm>
          <a:ln w="28575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buClr>
                <a:schemeClr val="tx2"/>
              </a:buClr>
              <a:buFont typeface="Wingdings" charset="2"/>
              <a:buChar char="n"/>
              <a:defRPr/>
            </a:pPr>
            <a:r>
              <a:rPr lang="en-US" sz="2700" dirty="0">
                <a:latin typeface="Calibri" pitchFamily="34" charset="0"/>
              </a:rPr>
              <a:t> Bromine (Br</a:t>
            </a:r>
            <a:r>
              <a:rPr lang="en-US" sz="2700" baseline="-25000" dirty="0">
                <a:latin typeface="Calibri" pitchFamily="34" charset="0"/>
              </a:rPr>
              <a:t>2</a:t>
            </a:r>
            <a:r>
              <a:rPr lang="en-US" sz="2700" dirty="0">
                <a:latin typeface="Calibri" pitchFamily="34" charset="0"/>
              </a:rPr>
              <a:t>) is a hazardous and extremely corrosive substance</a:t>
            </a:r>
          </a:p>
          <a:p>
            <a:pPr marL="334963" lvl="1" indent="0">
              <a:spcBef>
                <a:spcPts val="1200"/>
              </a:spcBef>
              <a:buClr>
                <a:schemeClr val="tx2"/>
              </a:buClr>
              <a:buFont typeface="Franklin Gothic Book" pitchFamily="34" charset="0"/>
              <a:buChar char="−"/>
              <a:defRPr/>
            </a:pPr>
            <a:r>
              <a:rPr lang="en-US" sz="2700" dirty="0">
                <a:latin typeface="Calibri" pitchFamily="34" charset="0"/>
              </a:rPr>
              <a:t> Lab coat, gloves, and goggles at all times</a:t>
            </a:r>
            <a:r>
              <a:rPr lang="en-US" sz="2700" dirty="0" smtClean="0">
                <a:latin typeface="Calibri" pitchFamily="34" charset="0"/>
              </a:rPr>
              <a:t>! Change gloves as necessary.</a:t>
            </a:r>
            <a:endParaRPr lang="en-US" sz="2700" dirty="0">
              <a:latin typeface="Calibri" pitchFamily="34" charset="0"/>
            </a:endParaRPr>
          </a:p>
          <a:p>
            <a:pPr marL="339725" lvl="1" indent="0">
              <a:spcBef>
                <a:spcPts val="1200"/>
              </a:spcBef>
              <a:buClr>
                <a:schemeClr val="tx2"/>
              </a:buClr>
              <a:buFont typeface="Franklin Gothic Book" pitchFamily="34" charset="0"/>
              <a:buChar char="−"/>
              <a:defRPr/>
            </a:pPr>
            <a:r>
              <a:rPr lang="en-US" sz="2700" dirty="0">
                <a:latin typeface="Calibri" pitchFamily="34" charset="0"/>
              </a:rPr>
              <a:t> </a:t>
            </a:r>
            <a:r>
              <a:rPr lang="en-US" sz="2700" dirty="0" smtClean="0">
                <a:latin typeface="Calibri" pitchFamily="34" charset="0"/>
              </a:rPr>
              <a:t>Keep vials in hood and prepare salt plates there</a:t>
            </a:r>
          </a:p>
          <a:p>
            <a:pPr marL="0" indent="0">
              <a:spcBef>
                <a:spcPts val="1200"/>
              </a:spcBef>
              <a:buClr>
                <a:schemeClr val="tx2"/>
              </a:buClr>
              <a:buFont typeface="Wingdings" charset="2"/>
              <a:buChar char="n"/>
              <a:defRPr/>
            </a:pPr>
            <a:r>
              <a:rPr lang="en-US" sz="2700" dirty="0" smtClean="0">
                <a:latin typeface="Calibri" pitchFamily="34" charset="0"/>
              </a:rPr>
              <a:t>Your </a:t>
            </a:r>
            <a:r>
              <a:rPr lang="en-US" sz="2700" dirty="0">
                <a:latin typeface="Calibri" pitchFamily="34" charset="0"/>
              </a:rPr>
              <a:t>instructor will handle the toluene and </a:t>
            </a:r>
            <a:r>
              <a:rPr lang="en-US" sz="2700" dirty="0" smtClean="0">
                <a:latin typeface="Calibri" pitchFamily="34" charset="0"/>
              </a:rPr>
              <a:t>bromine.</a:t>
            </a:r>
          </a:p>
          <a:p>
            <a:pPr marL="0" indent="0">
              <a:spcBef>
                <a:spcPts val="1200"/>
              </a:spcBef>
              <a:buClr>
                <a:schemeClr val="tx2"/>
              </a:buClr>
              <a:buFont typeface="Wingdings" charset="2"/>
              <a:buChar char="n"/>
              <a:defRPr/>
            </a:pPr>
            <a:r>
              <a:rPr lang="en-US" sz="2700" dirty="0" smtClean="0">
                <a:latin typeface="Calibri" pitchFamily="34" charset="0"/>
              </a:rPr>
              <a:t>Preparation of staple: </a:t>
            </a:r>
            <a:r>
              <a:rPr lang="en-US" sz="2700" u="sng" dirty="0" smtClean="0">
                <a:latin typeface="Calibri" pitchFamily="34" charset="0"/>
              </a:rPr>
              <a:t>sand it vigorously to remove plastic coating</a:t>
            </a:r>
            <a:r>
              <a:rPr lang="en-US" sz="2700" dirty="0" smtClean="0">
                <a:latin typeface="Calibri" pitchFamily="34" charset="0"/>
              </a:rPr>
              <a:t>. Bend to fit in bottom of vial.</a:t>
            </a:r>
          </a:p>
          <a:p>
            <a:pPr marL="0" indent="0">
              <a:spcBef>
                <a:spcPts val="1200"/>
              </a:spcBef>
              <a:buClr>
                <a:schemeClr val="tx2"/>
              </a:buClr>
              <a:buFont typeface="Wingdings" charset="2"/>
              <a:buChar char="n"/>
              <a:defRPr/>
            </a:pPr>
            <a:r>
              <a:rPr lang="en-US" sz="2700" dirty="0" smtClean="0">
                <a:latin typeface="Calibri" pitchFamily="34" charset="0"/>
              </a:rPr>
              <a:t>Moisten the pH paper before inserting it in the air space above the liquid in the vial. </a:t>
            </a:r>
            <a:endParaRPr lang="en-US" sz="27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77174"/>
          </a:xfrm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Experiment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47645"/>
            <a:ext cx="7200900" cy="4219755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lvl="1" indent="0">
              <a:spcBef>
                <a:spcPts val="2400"/>
              </a:spcBef>
              <a:buClr>
                <a:schemeClr val="tx2"/>
              </a:buClr>
              <a:buFont typeface="Wingdings" charset="2"/>
              <a:buChar char="n"/>
              <a:defRPr/>
            </a:pPr>
            <a:r>
              <a:rPr lang="en-US" sz="2700" i="0" dirty="0">
                <a:latin typeface="Calibri" pitchFamily="34" charset="0"/>
              </a:rPr>
              <a:t> </a:t>
            </a:r>
            <a:r>
              <a:rPr lang="en-US" sz="2700" i="0" dirty="0" smtClean="0">
                <a:latin typeface="Calibri" pitchFamily="34" charset="0"/>
              </a:rPr>
              <a:t>During the (forty-five minute) wait time we will review spectroscopy. </a:t>
            </a:r>
          </a:p>
          <a:p>
            <a:pPr marL="0" lvl="1" indent="0">
              <a:spcBef>
                <a:spcPts val="2400"/>
              </a:spcBef>
              <a:buClr>
                <a:schemeClr val="tx2"/>
              </a:buClr>
              <a:buFont typeface="Wingdings" charset="2"/>
              <a:buChar char="n"/>
              <a:defRPr/>
            </a:pPr>
            <a:r>
              <a:rPr lang="en-US" sz="2700" i="0" dirty="0" smtClean="0">
                <a:latin typeface="Calibri" pitchFamily="34" charset="0"/>
              </a:rPr>
              <a:t> Do </a:t>
            </a:r>
            <a:r>
              <a:rPr lang="en-US" sz="2700" i="0" dirty="0" smtClean="0">
                <a:latin typeface="Calibri" pitchFamily="34" charset="0"/>
              </a:rPr>
              <a:t>not change any setting on the IR.</a:t>
            </a:r>
          </a:p>
          <a:p>
            <a:pPr marL="0" lvl="1" indent="0">
              <a:spcBef>
                <a:spcPts val="2400"/>
              </a:spcBef>
              <a:buClr>
                <a:schemeClr val="tx2"/>
              </a:buClr>
              <a:buFont typeface="Wingdings" charset="2"/>
              <a:buChar char="n"/>
              <a:defRPr/>
            </a:pPr>
            <a:r>
              <a:rPr lang="en-US" sz="2700" i="0" dirty="0" smtClean="0">
                <a:latin typeface="Calibri" pitchFamily="34" charset="0"/>
              </a:rPr>
              <a:t> </a:t>
            </a:r>
            <a:r>
              <a:rPr lang="en-US" sz="2700" i="0" dirty="0" err="1" smtClean="0">
                <a:latin typeface="Calibri" pitchFamily="34" charset="0"/>
              </a:rPr>
              <a:t>NaCl</a:t>
            </a:r>
            <a:r>
              <a:rPr lang="en-US" sz="2700" i="0" dirty="0" smtClean="0">
                <a:latin typeface="Calibri" pitchFamily="34" charset="0"/>
              </a:rPr>
              <a:t> </a:t>
            </a:r>
            <a:r>
              <a:rPr lang="en-US" sz="2700" i="0" dirty="0" smtClean="0">
                <a:latin typeface="Calibri" pitchFamily="34" charset="0"/>
              </a:rPr>
              <a:t>plates are very fragile and expensive. Handle with great care and only by the edges.</a:t>
            </a:r>
          </a:p>
          <a:p>
            <a:pPr marL="0" indent="0">
              <a:spcBef>
                <a:spcPts val="700"/>
              </a:spcBef>
              <a:buClr>
                <a:schemeClr val="tx2"/>
              </a:buClr>
              <a:buNone/>
              <a:defRPr/>
            </a:pPr>
            <a:endParaRPr lang="en-US" sz="27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8">
      <a:dk1>
        <a:srgbClr val="006600"/>
      </a:dk1>
      <a:lt1>
        <a:srgbClr val="006600"/>
      </a:lt1>
      <a:dk2>
        <a:srgbClr val="FFC000"/>
      </a:dk2>
      <a:lt2>
        <a:srgbClr val="006600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ustom 23">
      <a:dk1>
        <a:srgbClr val="FFFFFF"/>
      </a:dk1>
      <a:lt1>
        <a:srgbClr val="FFFFFF"/>
      </a:lt1>
      <a:dk2>
        <a:srgbClr val="006600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977</Words>
  <Application>Microsoft Office PowerPoint</Application>
  <PresentationFormat>On-screen Show (4:3)</PresentationFormat>
  <Paragraphs>105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Crop</vt:lpstr>
      <vt:lpstr>1_Crop</vt:lpstr>
      <vt:lpstr>Document</vt:lpstr>
      <vt:lpstr>Bromination of Toluene</vt:lpstr>
      <vt:lpstr>Slide 2</vt:lpstr>
      <vt:lpstr>Schedule of day</vt:lpstr>
      <vt:lpstr>Due Dates</vt:lpstr>
      <vt:lpstr>In Lab Today</vt:lpstr>
      <vt:lpstr>Notebook Keeping</vt:lpstr>
      <vt:lpstr>Notebook Keeping (cont.)</vt:lpstr>
      <vt:lpstr>Experiment Notes</vt:lpstr>
      <vt:lpstr>Experiment Notes</vt:lpstr>
      <vt:lpstr>IR of Product</vt:lpstr>
      <vt:lpstr>Peak Area by Triangulation</vt:lpstr>
      <vt:lpstr>Lab Report &amp; Forms</vt:lpstr>
      <vt:lpstr>Electrophilic Aromatic Substitution</vt:lpstr>
      <vt:lpstr>Electrophilic Aromatic Substitution (Overall Reaction)</vt:lpstr>
      <vt:lpstr>Electrophilic Aromatic Substitution (mechanism)</vt:lpstr>
      <vt:lpstr>Electrophilic Aromatic Substitution (mechanism)</vt:lpstr>
      <vt:lpstr>Electrophilic Aromatic Substitution  Bromination</vt:lpstr>
      <vt:lpstr>Electrophilic Aromatic Substitution Reactivity &amp; Orientation </vt:lpstr>
      <vt:lpstr>Electrophilic Aromatic Substitution Reactivity &amp; Orientation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Ross, Arion E;Elizabeth Lang</dc:creator>
  <cp:lastModifiedBy>user</cp:lastModifiedBy>
  <cp:revision>120</cp:revision>
  <dcterms:created xsi:type="dcterms:W3CDTF">2016-08-04T16:44:57Z</dcterms:created>
  <dcterms:modified xsi:type="dcterms:W3CDTF">2018-09-11T22:10:46Z</dcterms:modified>
</cp:coreProperties>
</file>