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 id="2147483684" r:id="rId2"/>
  </p:sldMasterIdLst>
  <p:notesMasterIdLst>
    <p:notesMasterId r:id="rId44"/>
  </p:notesMasterIdLst>
  <p:sldIdLst>
    <p:sldId id="256" r:id="rId3"/>
    <p:sldId id="270" r:id="rId4"/>
    <p:sldId id="300" r:id="rId5"/>
    <p:sldId id="299" r:id="rId6"/>
    <p:sldId id="258" r:id="rId7"/>
    <p:sldId id="301" r:id="rId8"/>
    <p:sldId id="259" r:id="rId9"/>
    <p:sldId id="302" r:id="rId10"/>
    <p:sldId id="261" r:id="rId11"/>
    <p:sldId id="272" r:id="rId12"/>
    <p:sldId id="271" r:id="rId13"/>
    <p:sldId id="262" r:id="rId14"/>
    <p:sldId id="307" r:id="rId15"/>
    <p:sldId id="283" r:id="rId16"/>
    <p:sldId id="280" r:id="rId17"/>
    <p:sldId id="273" r:id="rId18"/>
    <p:sldId id="274" r:id="rId19"/>
    <p:sldId id="275" r:id="rId20"/>
    <p:sldId id="276" r:id="rId21"/>
    <p:sldId id="277" r:id="rId22"/>
    <p:sldId id="279" r:id="rId23"/>
    <p:sldId id="285" r:id="rId24"/>
    <p:sldId id="289" r:id="rId25"/>
    <p:sldId id="288" r:id="rId26"/>
    <p:sldId id="290" r:id="rId27"/>
    <p:sldId id="291" r:id="rId28"/>
    <p:sldId id="292" r:id="rId29"/>
    <p:sldId id="263" r:id="rId30"/>
    <p:sldId id="295" r:id="rId31"/>
    <p:sldId id="264" r:id="rId32"/>
    <p:sldId id="265" r:id="rId33"/>
    <p:sldId id="266" r:id="rId34"/>
    <p:sldId id="267" r:id="rId35"/>
    <p:sldId id="296" r:id="rId36"/>
    <p:sldId id="297" r:id="rId37"/>
    <p:sldId id="303" r:id="rId38"/>
    <p:sldId id="305" r:id="rId39"/>
    <p:sldId id="287" r:id="rId40"/>
    <p:sldId id="306" r:id="rId41"/>
    <p:sldId id="308" r:id="rId42"/>
    <p:sldId id="309"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2912"/>
    <a:srgbClr val="D138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67391" autoAdjust="0"/>
  </p:normalViewPr>
  <p:slideViewPr>
    <p:cSldViewPr snapToGrid="0">
      <p:cViewPr varScale="1">
        <p:scale>
          <a:sx n="55" d="100"/>
          <a:sy n="55" d="100"/>
        </p:scale>
        <p:origin x="-509" y="-77"/>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3091" y="-77"/>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D52D05-40A0-47E6-B7FE-C9F1AD48AD7E}" type="datetimeFigureOut">
              <a:rPr lang="en-US" smtClean="0"/>
              <a:pPr/>
              <a:t>9/3/2018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404A77-7896-44BD-837E-D8DE3802F3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404A77-7896-44BD-837E-D8DE3802F3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for the organic</a:t>
            </a:r>
            <a:r>
              <a:rPr lang="en-US" baseline="0" dirty="0" smtClean="0"/>
              <a:t> compound structures that will be shown on the following slides that you </a:t>
            </a:r>
            <a:r>
              <a:rPr lang="en-US" b="1" i="1" u="sng" baseline="0" dirty="0" smtClean="0"/>
              <a:t>draw in all carbon and hydrogen atoms</a:t>
            </a:r>
            <a:r>
              <a:rPr lang="en-US" b="1" baseline="0" dirty="0" smtClean="0"/>
              <a:t>.</a:t>
            </a:r>
          </a:p>
          <a:p>
            <a:r>
              <a:rPr lang="en-US" b="0" baseline="0" dirty="0" smtClean="0"/>
              <a:t>See Figure 23.4 and Table 23.3 in Mohrig.</a:t>
            </a:r>
            <a:endParaRPr lang="en-US" b="0"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It is important for the organic</a:t>
            </a:r>
            <a:r>
              <a:rPr lang="en-US" baseline="0" dirty="0" smtClean="0"/>
              <a:t> compound structures that will be shown on the following slides that you </a:t>
            </a:r>
            <a:r>
              <a:rPr lang="en-US" b="1" i="1" u="sng" baseline="0" dirty="0" smtClean="0"/>
              <a:t>draw in all carbon and hydrogen atoms</a:t>
            </a:r>
            <a:r>
              <a:rPr lang="en-US" b="1" baseline="0" dirty="0" smtClean="0"/>
              <a:t>.</a:t>
            </a:r>
          </a:p>
          <a:p>
            <a:pPr eaLnBrk="1" hangingPunct="1">
              <a:spcBef>
                <a:spcPct val="0"/>
              </a:spcBef>
            </a:pPr>
            <a:endParaRPr lang="en-US" dirty="0" smtClean="0"/>
          </a:p>
          <a:p>
            <a:pPr eaLnBrk="1" hangingPunct="1">
              <a:spcBef>
                <a:spcPct val="0"/>
              </a:spcBef>
            </a:pPr>
            <a:r>
              <a:rPr lang="en-US" dirty="0" smtClean="0"/>
              <a:t>The </a:t>
            </a:r>
            <a:r>
              <a:rPr lang="en-US" b="1" dirty="0" smtClean="0"/>
              <a:t>signal peak intensity</a:t>
            </a:r>
            <a:r>
              <a:rPr lang="en-US" dirty="0" smtClean="0"/>
              <a:t> has no meaning, except that carbons bonded to no protons may be disproportionately smaller. </a:t>
            </a:r>
          </a:p>
          <a:p>
            <a:pPr eaLnBrk="1" hangingPunct="1">
              <a:spcBef>
                <a:spcPct val="0"/>
              </a:spcBef>
            </a:pPr>
            <a:endParaRPr lang="en-US" dirty="0" smtClean="0"/>
          </a:p>
          <a:p>
            <a:pPr eaLnBrk="1" hangingPunct="1">
              <a:spcBef>
                <a:spcPct val="0"/>
              </a:spcBef>
            </a:pPr>
            <a:r>
              <a:rPr lang="en-US" dirty="0" smtClean="0"/>
              <a:t>1st: Look at the spectrum. There are three resonance peaks. If no peaks are overlapping (not likely), then there are three different kinds of C’s in the molecule. Note that hexane has 2 identical methyl</a:t>
            </a:r>
            <a:r>
              <a:rPr lang="en-US" baseline="0" dirty="0" smtClean="0"/>
              <a:t> groups; 2 identical methylene groups adjacent to the methyl groups; and 2 identical methylene groups in the middle of the molecule.</a:t>
            </a:r>
            <a:endParaRPr lang="en-US" dirty="0" smtClean="0"/>
          </a:p>
          <a:p>
            <a:pPr eaLnBrk="1" hangingPunct="1">
              <a:spcBef>
                <a:spcPct val="0"/>
              </a:spcBef>
            </a:pPr>
            <a:endParaRPr lang="en-US" dirty="0" smtClean="0"/>
          </a:p>
          <a:p>
            <a:pPr eaLnBrk="1" hangingPunct="1">
              <a:spcBef>
                <a:spcPct val="0"/>
              </a:spcBef>
            </a:pPr>
            <a:r>
              <a:rPr lang="en-US" dirty="0" smtClean="0"/>
              <a:t>2</a:t>
            </a:r>
            <a:r>
              <a:rPr lang="en-US" baseline="30000" dirty="0" smtClean="0"/>
              <a:t>nd</a:t>
            </a:r>
            <a:r>
              <a:rPr lang="en-US" dirty="0" smtClean="0"/>
              <a:t>: Look at the chemical shift chart on a previous slide. All the peaks in this spectrum are in the upfield area expected for saturated carbons (0-40 </a:t>
            </a:r>
            <a:r>
              <a:rPr lang="en-US" dirty="0" err="1" smtClean="0"/>
              <a:t>ppm</a:t>
            </a:r>
            <a:r>
              <a:rPr lang="en-US" dirty="0" smtClean="0"/>
              <a:t>). Generally, </a:t>
            </a:r>
            <a:r>
              <a:rPr lang="en-US" dirty="0" err="1" smtClean="0"/>
              <a:t>methyls</a:t>
            </a:r>
            <a:r>
              <a:rPr lang="en-US" dirty="0" smtClean="0"/>
              <a:t> absorb upfield from </a:t>
            </a:r>
            <a:r>
              <a:rPr lang="en-US" dirty="0" err="1" smtClean="0"/>
              <a:t>methylenes</a:t>
            </a:r>
            <a:r>
              <a:rPr lang="en-US" dirty="0" smtClean="0"/>
              <a:t>. (quaternary &gt; tertiary &gt; secondary &gt; primary, as long as there are no nearby electronegative atoms). </a:t>
            </a:r>
          </a:p>
          <a:p>
            <a:pPr eaLnBrk="1" hangingPunct="1">
              <a:spcBef>
                <a:spcPct val="0"/>
              </a:spcBef>
            </a:pPr>
            <a:endParaRPr lang="en-US" dirty="0" smtClean="0"/>
          </a:p>
          <a:p>
            <a:pPr eaLnBrk="1" hangingPunct="1">
              <a:spcBef>
                <a:spcPct val="0"/>
              </a:spcBef>
            </a:pPr>
            <a:r>
              <a:rPr lang="en-US" dirty="0" smtClean="0"/>
              <a:t>3</a:t>
            </a:r>
            <a:r>
              <a:rPr lang="en-US" baseline="30000" dirty="0" smtClean="0"/>
              <a:t>rd</a:t>
            </a:r>
            <a:r>
              <a:rPr lang="en-US" dirty="0" smtClean="0"/>
              <a:t>:Look at the molecular structure. How many _different_ carbons are there in the molecule? There are 3: the two </a:t>
            </a:r>
            <a:r>
              <a:rPr lang="en-US" b="1" dirty="0" smtClean="0"/>
              <a:t>equivalent</a:t>
            </a:r>
            <a:r>
              <a:rPr lang="en-US" dirty="0" smtClean="0"/>
              <a:t> Me’s, the two </a:t>
            </a:r>
            <a:r>
              <a:rPr lang="en-US" b="1" dirty="0" smtClean="0"/>
              <a:t>equivalent</a:t>
            </a:r>
            <a:r>
              <a:rPr lang="en-US" dirty="0" smtClean="0"/>
              <a:t> </a:t>
            </a:r>
            <a:r>
              <a:rPr lang="en-US" dirty="0" err="1" smtClean="0"/>
              <a:t>methylenes</a:t>
            </a:r>
            <a:r>
              <a:rPr lang="en-US" dirty="0" smtClean="0"/>
              <a:t> (C2 and C5), and the </a:t>
            </a:r>
            <a:r>
              <a:rPr lang="en-US" b="1" dirty="0" smtClean="0"/>
              <a:t>two equivalent</a:t>
            </a:r>
            <a:r>
              <a:rPr lang="en-US" dirty="0" smtClean="0"/>
              <a:t> </a:t>
            </a:r>
            <a:r>
              <a:rPr lang="en-US" dirty="0" err="1" smtClean="0"/>
              <a:t>methylenes</a:t>
            </a:r>
            <a:r>
              <a:rPr lang="en-US" dirty="0" smtClean="0"/>
              <a:t> in the center (C3 and C4).</a:t>
            </a:r>
          </a:p>
          <a:p>
            <a:pPr eaLnBrk="1" hangingPunct="1">
              <a:spcBef>
                <a:spcPct val="0"/>
              </a:spcBef>
            </a:pPr>
            <a:endParaRPr lang="en-US" dirty="0" smtClean="0"/>
          </a:p>
          <a:p>
            <a:pPr eaLnBrk="1" hangingPunct="1">
              <a:spcBef>
                <a:spcPct val="0"/>
              </a:spcBef>
            </a:pPr>
            <a:r>
              <a:rPr lang="en-US" dirty="0" smtClean="0"/>
              <a:t>Are there any electronegative atoms in the molecule? No.</a:t>
            </a:r>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It is helpful to have the </a:t>
            </a:r>
            <a:r>
              <a:rPr lang="en-US" b="1" dirty="0" smtClean="0"/>
              <a:t>proton coupled</a:t>
            </a:r>
            <a:r>
              <a:rPr lang="en-US" dirty="0" smtClean="0"/>
              <a:t> spectrum, and these are usually available. See next slide for explanation.</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67EC3D-A6BF-4066-933E-27FCAD0D67BA}"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split peaks are not usually shown. Rather, the abbreviations q, t, d, and s are printed on the spectrum.</a:t>
            </a:r>
            <a:endParaRPr lang="en-US" dirty="0" smtClean="0"/>
          </a:p>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Now it can be seen that the upfield resonance, which is a quartet, must belong to the terminal methyl groups (C</a:t>
            </a:r>
            <a:r>
              <a:rPr lang="en-US" baseline="0" dirty="0" smtClean="0"/>
              <a:t> attached to 3 H’s)</a:t>
            </a:r>
            <a:r>
              <a:rPr lang="en-US" dirty="0" smtClean="0"/>
              <a:t>. Splitting would still not differentiate between the two sets of </a:t>
            </a:r>
            <a:r>
              <a:rPr lang="en-US" dirty="0" err="1" smtClean="0"/>
              <a:t>methylenes</a:t>
            </a:r>
            <a:r>
              <a:rPr lang="en-US" dirty="0" smtClean="0"/>
              <a:t>. </a:t>
            </a:r>
          </a:p>
        </p:txBody>
      </p:sp>
      <p:sp>
        <p:nvSpPr>
          <p:cNvPr id="4" name="Slide Number Placeholder 3"/>
          <p:cNvSpPr>
            <a:spLocks noGrp="1"/>
          </p:cNvSpPr>
          <p:nvPr>
            <p:ph type="sldNum" sz="quarter" idx="10"/>
          </p:nvPr>
        </p:nvSpPr>
        <p:spPr/>
        <p:txBody>
          <a:bodyPr/>
          <a:lstStyle/>
          <a:p>
            <a:fld id="{CB404A77-7896-44BD-837E-D8DE3802F3D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1st: Look at the spectrum. There are four resonance peaks. If no peaks are overlapping (not likely), then there are four different kinds of C’s in the molecule. </a:t>
            </a:r>
          </a:p>
          <a:p>
            <a:pPr eaLnBrk="1" hangingPunct="1">
              <a:spcBef>
                <a:spcPct val="0"/>
              </a:spcBef>
            </a:pPr>
            <a:endParaRPr lang="en-US" dirty="0" smtClean="0"/>
          </a:p>
          <a:p>
            <a:pPr eaLnBrk="1" hangingPunct="1">
              <a:spcBef>
                <a:spcPct val="0"/>
              </a:spcBef>
            </a:pPr>
            <a:r>
              <a:rPr lang="en-US" dirty="0" smtClean="0"/>
              <a:t>2</a:t>
            </a:r>
            <a:r>
              <a:rPr lang="en-US" baseline="30000" dirty="0" smtClean="0"/>
              <a:t>nd</a:t>
            </a:r>
            <a:r>
              <a:rPr lang="en-US" dirty="0" smtClean="0"/>
              <a:t>: look at the chemical shift chart on a previous slide. All the peaks in this spectrum are in the area expected for saturated carbons (0-40 </a:t>
            </a:r>
            <a:r>
              <a:rPr lang="en-US" dirty="0" err="1" smtClean="0"/>
              <a:t>ppm</a:t>
            </a:r>
            <a:r>
              <a:rPr lang="en-US" dirty="0" smtClean="0"/>
              <a:t>). quaternary &gt; tertiary &gt; secondary &gt; primary, as long as there are no nearby electronegative atoms). </a:t>
            </a:r>
          </a:p>
          <a:p>
            <a:pPr eaLnBrk="1" hangingPunct="1">
              <a:spcBef>
                <a:spcPct val="0"/>
              </a:spcBef>
            </a:pPr>
            <a:endParaRPr lang="en-US" dirty="0" smtClean="0"/>
          </a:p>
          <a:p>
            <a:pPr eaLnBrk="1" hangingPunct="1">
              <a:spcBef>
                <a:spcPct val="0"/>
              </a:spcBef>
            </a:pPr>
            <a:r>
              <a:rPr lang="en-US" dirty="0" smtClean="0"/>
              <a:t>3</a:t>
            </a:r>
            <a:r>
              <a:rPr lang="en-US" baseline="30000" dirty="0" smtClean="0"/>
              <a:t>rd</a:t>
            </a:r>
            <a:r>
              <a:rPr lang="en-US" dirty="0" smtClean="0"/>
              <a:t>:Look at the </a:t>
            </a:r>
            <a:r>
              <a:rPr lang="en-US" u="sng" dirty="0" smtClean="0"/>
              <a:t>molecular structure (draw in the missing C’s and H’s</a:t>
            </a:r>
            <a:r>
              <a:rPr lang="en-US" dirty="0" smtClean="0"/>
              <a:t>. How many _different_ carbons are there in the molecule? There are 4: the three </a:t>
            </a:r>
            <a:r>
              <a:rPr lang="en-US" b="1" dirty="0" smtClean="0"/>
              <a:t>equivalent</a:t>
            </a:r>
            <a:r>
              <a:rPr lang="en-US" dirty="0" smtClean="0"/>
              <a:t> Me’s, the </a:t>
            </a:r>
            <a:r>
              <a:rPr lang="en-US" b="1" dirty="0" smtClean="0"/>
              <a:t>non-equivalent</a:t>
            </a:r>
            <a:r>
              <a:rPr lang="en-US" dirty="0" smtClean="0"/>
              <a:t> Me, the methylene, and the </a:t>
            </a:r>
            <a:r>
              <a:rPr lang="en-US" b="1" dirty="0" smtClean="0"/>
              <a:t>quaternary</a:t>
            </a:r>
            <a:r>
              <a:rPr lang="en-US" dirty="0" smtClean="0"/>
              <a:t> C.</a:t>
            </a:r>
          </a:p>
          <a:p>
            <a:pPr eaLnBrk="1" hangingPunct="1">
              <a:spcBef>
                <a:spcPct val="0"/>
              </a:spcBef>
            </a:pPr>
            <a:endParaRPr lang="en-US" dirty="0" smtClean="0"/>
          </a:p>
          <a:p>
            <a:pPr eaLnBrk="1" hangingPunct="1">
              <a:spcBef>
                <a:spcPct val="0"/>
              </a:spcBef>
            </a:pPr>
            <a:r>
              <a:rPr lang="en-US" dirty="0" smtClean="0"/>
              <a:t>Are there any electronegative atoms in the molecule? No.</a:t>
            </a:r>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4</a:t>
            </a:r>
            <a:r>
              <a:rPr lang="en-US" baseline="30000" dirty="0" smtClean="0"/>
              <a:t>th</a:t>
            </a:r>
            <a:r>
              <a:rPr lang="en-US" dirty="0" smtClean="0"/>
              <a:t>: Can tell the difference between the CH3,</a:t>
            </a:r>
            <a:r>
              <a:rPr lang="en-US" baseline="0" dirty="0" smtClean="0"/>
              <a:t> CH2, and quaternary C </a:t>
            </a:r>
            <a:r>
              <a:rPr lang="en-US" dirty="0" smtClean="0"/>
              <a:t>with the proton-coupled spectrum  – see</a:t>
            </a:r>
            <a:r>
              <a:rPr lang="en-US" baseline="0" dirty="0" smtClean="0"/>
              <a:t> results in box. However, you can’t tell the difference between the three equivalent CH3’s bonded to the quaternary C and the CH3 bonded to CH2. More experience reveals the three equivalent CH3’s are downfield at 28.96 </a:t>
            </a:r>
            <a:r>
              <a:rPr lang="en-US" baseline="0" dirty="0" err="1" smtClean="0"/>
              <a:t>ppm</a:t>
            </a:r>
            <a:r>
              <a:rPr lang="en-US" baseline="0" dirty="0" smtClean="0"/>
              <a:t>.</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The singlet (s) shows there are n-1=0 hydrogens attached to the C.</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r>
              <a:rPr lang="en-US" dirty="0" smtClean="0"/>
              <a:t>Might expect that the quaternary is the most downfield resonance. However, this is the assignment:</a:t>
            </a:r>
          </a:p>
          <a:p>
            <a:pPr eaLnBrk="1" hangingPunct="1">
              <a:spcBef>
                <a:spcPct val="0"/>
              </a:spcBef>
            </a:pPr>
            <a:r>
              <a:rPr lang="en-US" dirty="0" smtClean="0"/>
              <a:t>36.49       (-CH2-)       30.42       (quaternary)       28.96       (3 equiv. Me’s)        8.88       (single Me)</a:t>
            </a:r>
          </a:p>
          <a:p>
            <a:pPr eaLnBrk="1" hangingPunct="1">
              <a:spcBef>
                <a:spcPct val="0"/>
              </a:spcBef>
            </a:pPr>
            <a:r>
              <a:rPr lang="en-US" dirty="0" smtClean="0"/>
              <a:t>Might also have guessed because the quaternary signal is disproportionately smaller (no protons attached to C).</a:t>
            </a:r>
          </a:p>
          <a:p>
            <a:pPr eaLnBrk="1" hangingPunct="1">
              <a:spcBef>
                <a:spcPct val="0"/>
              </a:spcBef>
            </a:pPr>
            <a:endParaRPr lang="en-US" dirty="0" smtClean="0"/>
          </a:p>
          <a:p>
            <a:pPr eaLnBrk="1" hangingPunct="1">
              <a:spcBef>
                <a:spcPct val="0"/>
              </a:spcBef>
            </a:pPr>
            <a:endParaRPr lang="en-US" dirty="0" smtClean="0"/>
          </a:p>
          <a:p>
            <a:pPr>
              <a:spcBef>
                <a:spcPct val="0"/>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dirty="0">
              <a:latin typeface="Calibri" pitchFamily="32" charset="0"/>
              <a:ea typeface="Lucida Sans Unicode" charset="0"/>
              <a:cs typeface="Lucida Sans Unicode" charset="0"/>
            </a:endParaRPr>
          </a:p>
        </p:txBody>
      </p:sp>
      <p:sp>
        <p:nvSpPr>
          <p:cNvPr id="4" name="Slide Number Placeholder 3"/>
          <p:cNvSpPr>
            <a:spLocks noGrp="1"/>
          </p:cNvSpPr>
          <p:nvPr>
            <p:ph type="sldNum" sz="quarter" idx="10"/>
          </p:nvPr>
        </p:nvSpPr>
        <p:spPr/>
        <p:txBody>
          <a:bodyPr/>
          <a:lstStyle/>
          <a:p>
            <a:fld id="{CB404A77-7896-44BD-837E-D8DE3802F3D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1</a:t>
            </a:r>
            <a:r>
              <a:rPr lang="en-US" baseline="30000" dirty="0" smtClean="0"/>
              <a:t>st</a:t>
            </a:r>
            <a:r>
              <a:rPr lang="en-US" dirty="0" smtClean="0"/>
              <a:t>: Look at the spectrum. There are two signals and thus two different C’s.</a:t>
            </a:r>
          </a:p>
          <a:p>
            <a:pPr eaLnBrk="1" hangingPunct="1">
              <a:spcBef>
                <a:spcPct val="0"/>
              </a:spcBef>
            </a:pPr>
            <a:endParaRPr lang="en-US" dirty="0" smtClean="0"/>
          </a:p>
          <a:p>
            <a:pPr eaLnBrk="1" hangingPunct="1">
              <a:spcBef>
                <a:spcPct val="0"/>
              </a:spcBef>
            </a:pPr>
            <a:r>
              <a:rPr lang="en-US" dirty="0" smtClean="0"/>
              <a:t>2</a:t>
            </a:r>
            <a:r>
              <a:rPr lang="en-US" baseline="30000" dirty="0" smtClean="0"/>
              <a:t>nd</a:t>
            </a:r>
            <a:r>
              <a:rPr lang="en-US" dirty="0" smtClean="0"/>
              <a:t>: Look at the chemical shift chart. One peak is in the upfield area expected for saturated carbons. The other peak downfield at 200 </a:t>
            </a:r>
            <a:r>
              <a:rPr lang="en-US" dirty="0" err="1" smtClean="0"/>
              <a:t>ppm</a:t>
            </a:r>
            <a:r>
              <a:rPr lang="en-US" dirty="0" smtClean="0"/>
              <a:t> is exactly where we expect to find a carbonyl C (nothing else absorbs this far downfield). </a:t>
            </a:r>
          </a:p>
          <a:p>
            <a:pPr eaLnBrk="1" hangingPunct="1">
              <a:spcBef>
                <a:spcPct val="0"/>
              </a:spcBef>
            </a:pPr>
            <a:endParaRPr lang="en-US" dirty="0" smtClean="0"/>
          </a:p>
          <a:p>
            <a:pPr eaLnBrk="1" hangingPunct="1">
              <a:spcBef>
                <a:spcPct val="0"/>
              </a:spcBef>
            </a:pPr>
            <a:r>
              <a:rPr lang="en-US" dirty="0" smtClean="0"/>
              <a:t>3rd: Look at the molecule. How many _different_ carbons are there in the molecule? There are 2: the Me carbon and the carbonyl C.</a:t>
            </a:r>
          </a:p>
          <a:p>
            <a:pPr eaLnBrk="1" hangingPunct="1">
              <a:spcBef>
                <a:spcPct val="0"/>
              </a:spcBef>
            </a:pPr>
            <a:endParaRPr lang="en-US" dirty="0" smtClean="0"/>
          </a:p>
          <a:p>
            <a:pPr eaLnBrk="1" hangingPunct="1">
              <a:spcBef>
                <a:spcPct val="0"/>
              </a:spcBef>
            </a:pPr>
            <a:r>
              <a:rPr lang="en-US" dirty="0" smtClean="0"/>
              <a:t>4</a:t>
            </a:r>
            <a:r>
              <a:rPr lang="en-US" baseline="30000" dirty="0" smtClean="0"/>
              <a:t>th</a:t>
            </a:r>
            <a:r>
              <a:rPr lang="en-US" dirty="0" smtClean="0"/>
              <a:t>: The proton coupled spectrum would give what kind of splitting? </a:t>
            </a:r>
          </a:p>
          <a:p>
            <a:pPr eaLnBrk="1" hangingPunct="1">
              <a:spcBef>
                <a:spcPct val="0"/>
              </a:spcBef>
            </a:pPr>
            <a:endParaRPr lang="en-US" dirty="0" smtClean="0"/>
          </a:p>
          <a:p>
            <a:pPr eaLnBrk="1" hangingPunct="1">
              <a:spcBef>
                <a:spcPct val="0"/>
              </a:spcBef>
            </a:pPr>
            <a:r>
              <a:rPr lang="en-US" dirty="0" smtClean="0"/>
              <a:t> Answer: q for CH3 and d for carbonyl C bonded to aldehyde H.</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i="1" dirty="0" smtClean="0"/>
              <a:t>Proceed analyzing spectra as previously.</a:t>
            </a:r>
          </a:p>
          <a:p>
            <a:pPr eaLnBrk="1" hangingPunct="1">
              <a:spcBef>
                <a:spcPct val="0"/>
              </a:spcBef>
              <a:defRPr/>
            </a:pPr>
            <a:endParaRPr lang="en-US" dirty="0" smtClean="0"/>
          </a:p>
          <a:p>
            <a:pPr eaLnBrk="1" hangingPunct="1">
              <a:spcBef>
                <a:spcPct val="0"/>
              </a:spcBef>
              <a:defRPr/>
            </a:pPr>
            <a:r>
              <a:rPr lang="en-US" dirty="0" smtClean="0"/>
              <a:t>In the ethyl </a:t>
            </a:r>
            <a:r>
              <a:rPr lang="en-US" dirty="0" err="1" smtClean="0"/>
              <a:t>proprionate</a:t>
            </a:r>
            <a:r>
              <a:rPr lang="en-US" dirty="0" smtClean="0"/>
              <a:t> molecule, there are two non-equivalent Me’s and two non-equivalent </a:t>
            </a:r>
            <a:r>
              <a:rPr lang="en-US" dirty="0" err="1" smtClean="0"/>
              <a:t>methylenes</a:t>
            </a:r>
            <a:r>
              <a:rPr lang="en-US" dirty="0" smtClean="0"/>
              <a:t> and a C=O. The CH3CH2 carbons bonded closer to O are expected to absorb further downfield than the CH3CH2 carbons bonded to the less electronegative C of C=O. </a:t>
            </a:r>
          </a:p>
          <a:p>
            <a:pPr eaLnBrk="1" hangingPunct="1">
              <a:spcBef>
                <a:spcPct val="0"/>
              </a:spcBef>
              <a:defRPr/>
            </a:pPr>
            <a:endParaRPr lang="en-US" dirty="0" smtClean="0"/>
          </a:p>
          <a:p>
            <a:pPr eaLnBrk="1" hangingPunct="1">
              <a:spcBef>
                <a:spcPct val="0"/>
              </a:spcBef>
              <a:defRPr/>
            </a:pPr>
            <a:r>
              <a:rPr lang="en-US" dirty="0" smtClean="0"/>
              <a:t>Again, almost any methylene will be further downfield than any methyl, so the two upfield peaks are CH3’s (q) and the next two are –CH2-’s and the furthest downfield is the carbon of the carbonyl,</a:t>
            </a:r>
            <a:r>
              <a:rPr lang="en-US" baseline="0" dirty="0" smtClean="0"/>
              <a:t> </a:t>
            </a:r>
            <a:r>
              <a:rPr lang="en-US" dirty="0" smtClean="0"/>
              <a:t>C=O. </a:t>
            </a:r>
          </a:p>
          <a:p>
            <a:pPr eaLnBrk="1" hangingPunct="1">
              <a:spcBef>
                <a:spcPct val="0"/>
              </a:spcBef>
              <a:defRPr/>
            </a:pPr>
            <a:endParaRPr lang="en-US" dirty="0" smtClean="0"/>
          </a:p>
          <a:p>
            <a:pPr eaLnBrk="1" hangingPunct="1">
              <a:spcBef>
                <a:spcPct val="0"/>
              </a:spcBef>
              <a:defRPr/>
            </a:pPr>
            <a:r>
              <a:rPr lang="en-US" dirty="0" smtClean="0"/>
              <a:t>Note that the C=O in esters absorbs upfield from aldehydes and ketones. </a:t>
            </a:r>
            <a:r>
              <a:rPr lang="en-US" dirty="0" smtClean="0">
                <a:solidFill>
                  <a:schemeClr val="tx2">
                    <a:lumMod val="60000"/>
                    <a:lumOff val="40000"/>
                  </a:schemeClr>
                </a:solidFill>
              </a:rPr>
              <a:t>Unless you have access to the correlation chart, and if the structure were unknown, it might not be obvious which C=O functional group is present (ester, amide, for example). </a:t>
            </a:r>
          </a:p>
          <a:p>
            <a:pPr eaLnBrk="1" hangingPunct="1">
              <a:spcBef>
                <a:spcPct val="0"/>
              </a:spcBef>
              <a:defRPr/>
            </a:pPr>
            <a:endParaRPr lang="en-US" dirty="0" smtClean="0"/>
          </a:p>
        </p:txBody>
      </p:sp>
      <p:sp>
        <p:nvSpPr>
          <p:cNvPr id="4" name="Slide Number Placeholder 3"/>
          <p:cNvSpPr>
            <a:spLocks noGrp="1"/>
          </p:cNvSpPr>
          <p:nvPr>
            <p:ph type="sldNum" sz="quarter" idx="10"/>
          </p:nvPr>
        </p:nvSpPr>
        <p:spPr/>
        <p:txBody>
          <a:bodyPr/>
          <a:lstStyle/>
          <a:p>
            <a:fld id="{CB404A77-7896-44BD-837E-D8DE3802F3D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The two </a:t>
            </a:r>
            <a:r>
              <a:rPr lang="en-US" dirty="0" err="1" smtClean="0"/>
              <a:t>methyls</a:t>
            </a:r>
            <a:r>
              <a:rPr lang="en-US" dirty="0" smtClean="0"/>
              <a:t> are equivalent.  C1 and C2 of the ring are equiv., C3 and C6 of the ring are equiv., and C4 and C5 are equivalent. </a:t>
            </a:r>
          </a:p>
          <a:p>
            <a:pPr eaLnBrk="1" hangingPunct="1">
              <a:spcBef>
                <a:spcPct val="0"/>
              </a:spcBef>
            </a:pPr>
            <a:endParaRPr lang="en-US" dirty="0" smtClean="0"/>
          </a:p>
          <a:p>
            <a:pPr eaLnBrk="1" hangingPunct="1">
              <a:spcBef>
                <a:spcPct val="0"/>
              </a:spcBef>
            </a:pPr>
            <a:r>
              <a:rPr lang="en-US" dirty="0" smtClean="0"/>
              <a:t>Spectrum shows two markedly different environments: upfield for saturated C’s and near-middle for unsaturated. </a:t>
            </a:r>
          </a:p>
          <a:p>
            <a:pPr eaLnBrk="1" hangingPunct="1">
              <a:spcBef>
                <a:spcPct val="0"/>
              </a:spcBef>
            </a:pPr>
            <a:endParaRPr lang="en-US" dirty="0" smtClean="0"/>
          </a:p>
          <a:p>
            <a:pPr eaLnBrk="1" hangingPunct="1">
              <a:spcBef>
                <a:spcPct val="0"/>
              </a:spcBef>
            </a:pPr>
            <a:r>
              <a:rPr lang="en-US" dirty="0" smtClean="0"/>
              <a:t>How to tell aromatic from vinyl? Usually there will be other info such as IR, </a:t>
            </a:r>
            <a:r>
              <a:rPr lang="en-US" baseline="30000" dirty="0" smtClean="0"/>
              <a:t>1</a:t>
            </a:r>
            <a:r>
              <a:rPr lang="en-US" dirty="0" smtClean="0"/>
              <a:t>H-NMR and M.W. Also, if there are several peaks, chances are it is an aromatic ring. If the problem gives a molecular formula, can calculate the index of hydrogen deficiency, which would most likely reveal the aromatic ring. </a:t>
            </a:r>
          </a:p>
          <a:p>
            <a:pPr eaLnBrk="1" hangingPunct="1">
              <a:spcBef>
                <a:spcPct val="0"/>
              </a:spcBef>
            </a:pPr>
            <a:endParaRPr lang="en-US" dirty="0" smtClean="0"/>
          </a:p>
          <a:p>
            <a:pPr eaLnBrk="1" hangingPunct="1">
              <a:spcBef>
                <a:spcPct val="0"/>
              </a:spcBef>
            </a:pPr>
            <a:r>
              <a:rPr lang="en-US" dirty="0" smtClean="0"/>
              <a:t>When actually solving problems, may have to double the number of carbons to fit the M.W., as in this example. 4 peaks but 8 C’s.</a:t>
            </a:r>
          </a:p>
          <a:p>
            <a:pPr eaLnBrk="1" hangingPunct="1">
              <a:spcBef>
                <a:spcPct val="0"/>
              </a:spcBef>
            </a:pPr>
            <a:endParaRPr lang="en-US" dirty="0" smtClean="0"/>
          </a:p>
          <a:p>
            <a:pPr eaLnBrk="1" hangingPunct="1">
              <a:spcBef>
                <a:spcPct val="0"/>
              </a:spcBef>
            </a:pPr>
            <a:r>
              <a:rPr lang="en-US" dirty="0" smtClean="0"/>
              <a:t>Which peaks correspond to which aromatic ring carbon? Can differentiate C1 and C2 because they will be singlet and the others doublets. Also, the ring C bonded to the  CH3 is smaller than the others. Other than that, it doesn’t really matter. [The </a:t>
            </a:r>
            <a:r>
              <a:rPr lang="en-US" i="1" dirty="0" err="1" smtClean="0"/>
              <a:t>ortho</a:t>
            </a:r>
            <a:r>
              <a:rPr lang="en-US" dirty="0" smtClean="0"/>
              <a:t> C is downfield from the </a:t>
            </a:r>
            <a:r>
              <a:rPr lang="en-US" i="1" dirty="0" smtClean="0"/>
              <a:t>meta</a:t>
            </a:r>
            <a:r>
              <a:rPr lang="en-US" dirty="0" smtClean="0"/>
              <a:t> C.]</a:t>
            </a:r>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b="1" dirty="0" smtClean="0"/>
          </a:p>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Two equivalent Me’s; one methine; 4 different types of ring carbons: C bonded to </a:t>
            </a:r>
            <a:r>
              <a:rPr lang="en-US" dirty="0" err="1" smtClean="0"/>
              <a:t>iPr</a:t>
            </a:r>
            <a:r>
              <a:rPr lang="en-US" dirty="0" smtClean="0"/>
              <a:t> (known</a:t>
            </a:r>
            <a:r>
              <a:rPr lang="en-US" baseline="0" dirty="0" smtClean="0"/>
              <a:t> as the </a:t>
            </a:r>
            <a:r>
              <a:rPr lang="en-US" i="1" baseline="0" dirty="0" smtClean="0"/>
              <a:t>ipso</a:t>
            </a:r>
            <a:r>
              <a:rPr lang="en-US" baseline="0" dirty="0" smtClean="0"/>
              <a:t> carbon)</a:t>
            </a:r>
            <a:r>
              <a:rPr lang="en-US" dirty="0" smtClean="0"/>
              <a:t>; two equiv. </a:t>
            </a:r>
            <a:r>
              <a:rPr lang="en-US" i="1" dirty="0" err="1" smtClean="0"/>
              <a:t>ortho</a:t>
            </a:r>
            <a:r>
              <a:rPr lang="en-US" dirty="0" smtClean="0"/>
              <a:t> C’s; two equiv. </a:t>
            </a:r>
            <a:r>
              <a:rPr lang="en-US" i="1" dirty="0" smtClean="0"/>
              <a:t>meta</a:t>
            </a:r>
            <a:r>
              <a:rPr lang="en-US" baseline="0" dirty="0" smtClean="0"/>
              <a:t> C’s; one </a:t>
            </a:r>
            <a:r>
              <a:rPr lang="en-US" i="1" baseline="0" dirty="0" err="1" smtClean="0"/>
              <a:t>para</a:t>
            </a:r>
            <a:r>
              <a:rPr lang="en-US" baseline="0" dirty="0" smtClean="0"/>
              <a:t> C</a:t>
            </a:r>
            <a:r>
              <a:rPr lang="en-US" dirty="0" smtClean="0"/>
              <a:t>.</a:t>
            </a:r>
          </a:p>
          <a:p>
            <a:pPr eaLnBrk="1" hangingPunct="1">
              <a:spcBef>
                <a:spcPct val="0"/>
              </a:spcBef>
            </a:pPr>
            <a:endParaRPr lang="en-US" dirty="0" smtClean="0"/>
          </a:p>
          <a:p>
            <a:pPr eaLnBrk="1" hangingPunct="1">
              <a:spcBef>
                <a:spcPct val="0"/>
              </a:spcBef>
            </a:pPr>
            <a:r>
              <a:rPr lang="en-US" dirty="0" smtClean="0"/>
              <a:t>No electronegative atoms.</a:t>
            </a:r>
          </a:p>
          <a:p>
            <a:pPr eaLnBrk="1" hangingPunct="1">
              <a:spcBef>
                <a:spcPct val="0"/>
              </a:spcBef>
            </a:pPr>
            <a:endParaRPr lang="en-US" dirty="0" smtClean="0"/>
          </a:p>
          <a:p>
            <a:pPr eaLnBrk="1" hangingPunct="1">
              <a:spcBef>
                <a:spcPct val="0"/>
              </a:spcBef>
            </a:pPr>
            <a:r>
              <a:rPr lang="en-US" dirty="0" smtClean="0"/>
              <a:t>Clearly two areas of the spectrum: saturated and unsaturated.</a:t>
            </a:r>
          </a:p>
          <a:p>
            <a:pPr eaLnBrk="1" hangingPunct="1">
              <a:spcBef>
                <a:spcPct val="0"/>
              </a:spcBef>
            </a:pPr>
            <a:endParaRPr lang="en-US" dirty="0" smtClean="0"/>
          </a:p>
          <a:p>
            <a:pPr eaLnBrk="1" hangingPunct="1">
              <a:spcBef>
                <a:spcPct val="0"/>
              </a:spcBef>
            </a:pPr>
            <a:r>
              <a:rPr lang="en-US" dirty="0" smtClean="0"/>
              <a:t>Furthest downfield is the substituted ring C, the smallest. Could partly differentiate with proton-coupled spectrum. </a:t>
            </a:r>
            <a:r>
              <a:rPr lang="en-US" i="1" dirty="0" smtClean="0"/>
              <a:t>Meta</a:t>
            </a:r>
            <a:r>
              <a:rPr lang="en-US" dirty="0" smtClean="0"/>
              <a:t> &gt; </a:t>
            </a:r>
            <a:r>
              <a:rPr lang="en-US" i="1" dirty="0" err="1" smtClean="0"/>
              <a:t>ortho</a:t>
            </a:r>
            <a:r>
              <a:rPr lang="en-US" dirty="0" smtClean="0"/>
              <a:t> &gt; </a:t>
            </a:r>
            <a:r>
              <a:rPr lang="en-US" i="1" dirty="0" err="1" smtClean="0"/>
              <a:t>para</a:t>
            </a:r>
            <a:r>
              <a:rPr lang="en-US" dirty="0" smtClean="0"/>
              <a:t> downfield order. We will not emphasize how</a:t>
            </a:r>
            <a:r>
              <a:rPr lang="en-US" baseline="0" dirty="0" smtClean="0"/>
              <a:t> to</a:t>
            </a:r>
            <a:r>
              <a:rPr lang="en-US" dirty="0" smtClean="0"/>
              <a:t> sort these out. </a:t>
            </a:r>
          </a:p>
          <a:p>
            <a:pPr eaLnBrk="1" hangingPunct="1">
              <a:spcBef>
                <a:spcPct val="0"/>
              </a:spcBef>
            </a:pPr>
            <a:endParaRPr lang="en-US" dirty="0" smtClean="0"/>
          </a:p>
          <a:p>
            <a:pPr eaLnBrk="1" hangingPunct="1">
              <a:spcBef>
                <a:spcPct val="0"/>
              </a:spcBef>
            </a:pPr>
            <a:r>
              <a:rPr lang="en-US" dirty="0" smtClean="0">
                <a:solidFill>
                  <a:srgbClr val="9A2912"/>
                </a:solidFill>
              </a:rPr>
              <a:t>What is the predicted splitting of each of these signals?</a:t>
            </a:r>
          </a:p>
          <a:p>
            <a:pPr>
              <a:spcBef>
                <a:spcPct val="0"/>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dirty="0">
              <a:solidFill>
                <a:srgbClr val="9A2912"/>
              </a:solidFill>
            </a:endParaRPr>
          </a:p>
        </p:txBody>
      </p:sp>
      <p:sp>
        <p:nvSpPr>
          <p:cNvPr id="4" name="Slide Number Placeholder 3"/>
          <p:cNvSpPr>
            <a:spLocks noGrp="1"/>
          </p:cNvSpPr>
          <p:nvPr>
            <p:ph type="sldNum" sz="quarter" idx="10"/>
          </p:nvPr>
        </p:nvSpPr>
        <p:spPr/>
        <p:txBody>
          <a:bodyPr/>
          <a:lstStyle/>
          <a:p>
            <a:fld id="{CB404A77-7896-44BD-837E-D8DE3802F3D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exception of integration</a:t>
            </a:r>
            <a:r>
              <a:rPr lang="en-US" baseline="0" dirty="0" smtClean="0"/>
              <a:t> of peak area, this is the same information gained from </a:t>
            </a:r>
            <a:r>
              <a:rPr lang="en-US" baseline="30000" dirty="0" smtClean="0"/>
              <a:t>13</a:t>
            </a:r>
            <a:r>
              <a:rPr lang="en-US" baseline="0" dirty="0" smtClean="0"/>
              <a:t>C-NMR with respect to C atoms.</a:t>
            </a:r>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Table</a:t>
            </a:r>
            <a:r>
              <a:rPr lang="en-US" baseline="0" dirty="0" smtClean="0"/>
              <a:t> 22.3 in Mohrig. </a:t>
            </a:r>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For a molecule such as ethyl iodide, CH</a:t>
            </a:r>
            <a:r>
              <a:rPr lang="en-US" baseline="-25000" dirty="0" smtClean="0"/>
              <a:t>3</a:t>
            </a:r>
            <a:r>
              <a:rPr lang="en-US" dirty="0" smtClean="0"/>
              <a:t>CH</a:t>
            </a:r>
            <a:r>
              <a:rPr lang="en-US" baseline="-25000" dirty="0" smtClean="0"/>
              <a:t>2</a:t>
            </a:r>
            <a:r>
              <a:rPr lang="en-US" dirty="0" smtClean="0"/>
              <a:t>I, two types of protons would be predicted to appear in the NMR spectrum; a 'simple' CH</a:t>
            </a:r>
            <a:r>
              <a:rPr lang="en-US" baseline="-25000" dirty="0" smtClean="0"/>
              <a:t>3</a:t>
            </a:r>
            <a:r>
              <a:rPr lang="en-US" dirty="0" smtClean="0"/>
              <a:t> in the area of </a:t>
            </a:r>
            <a:r>
              <a:rPr lang="en-US" dirty="0" smtClean="0">
                <a:latin typeface="Symbol" pitchFamily="18" charset="2"/>
              </a:rPr>
              <a:t>d</a:t>
            </a:r>
            <a:r>
              <a:rPr lang="en-US" dirty="0" smtClean="0"/>
              <a:t> 1, and a CH</a:t>
            </a:r>
            <a:r>
              <a:rPr lang="en-US" baseline="-25000" dirty="0" smtClean="0"/>
              <a:t>2</a:t>
            </a:r>
            <a:r>
              <a:rPr lang="en-US" dirty="0" smtClean="0"/>
              <a:t> shifted down to about d 3 by the electronegative iodine. The NMR spectrum, however, displays </a:t>
            </a:r>
            <a:r>
              <a:rPr lang="en-US" i="1" dirty="0" smtClean="0"/>
              <a:t>seven</a:t>
            </a:r>
            <a:r>
              <a:rPr lang="en-US" dirty="0" smtClean="0"/>
              <a:t> peaks due to spin coupling of the protons on </a:t>
            </a:r>
            <a:r>
              <a:rPr lang="en-US" b="1" dirty="0" smtClean="0"/>
              <a:t>adjacent carbons</a:t>
            </a:r>
            <a:r>
              <a:rPr lang="en-US" dirty="0" smtClean="0"/>
              <a:t>. </a:t>
            </a:r>
          </a:p>
          <a:p>
            <a:pPr eaLnBrk="1" hangingPunct="1"/>
            <a:endParaRPr lang="en-US" dirty="0" smtClean="0"/>
          </a:p>
          <a:p>
            <a:pPr eaLnBrk="1" hangingPunct="1"/>
            <a:r>
              <a:rPr lang="en-US" dirty="0" smtClean="0"/>
              <a:t>CH3 is upfield and is a </a:t>
            </a:r>
            <a:r>
              <a:rPr lang="en-US" b="1" dirty="0" smtClean="0"/>
              <a:t>triplet</a:t>
            </a:r>
            <a:r>
              <a:rPr lang="en-US" dirty="0" smtClean="0"/>
              <a:t> and integrates for 3 protons. CH2 is downfield and is a </a:t>
            </a:r>
            <a:r>
              <a:rPr lang="en-US" b="1" dirty="0" smtClean="0"/>
              <a:t>quartet</a:t>
            </a:r>
            <a:r>
              <a:rPr lang="en-US" dirty="0" smtClean="0"/>
              <a:t> and integrates for 2 protons. </a:t>
            </a:r>
          </a:p>
          <a:p>
            <a:pPr eaLnBrk="1" hangingPunct="1"/>
            <a:r>
              <a:rPr lang="en-US" dirty="0" smtClean="0"/>
              <a:t>It is unfortunate, and</a:t>
            </a:r>
            <a:r>
              <a:rPr lang="en-US" u="sng" dirty="0" smtClean="0"/>
              <a:t> coincidental</a:t>
            </a:r>
            <a:r>
              <a:rPr lang="en-US" dirty="0" smtClean="0"/>
              <a:t>, that this triplet integrates for 3 protons!</a:t>
            </a:r>
          </a:p>
          <a:p>
            <a:pPr eaLnBrk="1" hangingPunct="1"/>
            <a:endParaRPr lang="en-US" dirty="0" smtClean="0"/>
          </a:p>
          <a:p>
            <a:pPr eaLnBrk="1" hangingPunct="1"/>
            <a:r>
              <a:rPr lang="en-US" dirty="0" smtClean="0"/>
              <a:t>The </a:t>
            </a:r>
            <a:r>
              <a:rPr lang="en-US" dirty="0" err="1" smtClean="0"/>
              <a:t>ppm</a:t>
            </a:r>
            <a:r>
              <a:rPr lang="en-US" dirty="0" smtClean="0"/>
              <a:t> is reported as the center of the </a:t>
            </a:r>
            <a:r>
              <a:rPr lang="en-US" dirty="0" err="1" smtClean="0"/>
              <a:t>multiplet</a:t>
            </a:r>
            <a:r>
              <a:rPr lang="en-US" dirty="0" smtClean="0"/>
              <a:t>. </a:t>
            </a:r>
          </a:p>
          <a:p>
            <a:pPr eaLnBrk="1" hangingPunct="1"/>
            <a:endParaRPr lang="en-US" dirty="0" smtClean="0"/>
          </a:p>
          <a:p>
            <a:pPr eaLnBrk="1" hangingPunct="1"/>
            <a:r>
              <a:rPr lang="en-US" dirty="0" smtClean="0"/>
              <a:t>Refer to textbook for reasons the splitting occurs. </a:t>
            </a:r>
          </a:p>
          <a:p>
            <a:pPr eaLnBrk="1" hangingPunct="1"/>
            <a:endParaRPr lang="en-US" dirty="0" smtClean="0"/>
          </a:p>
          <a:p>
            <a:pPr eaLnBrk="1" hangingPunct="1"/>
            <a:r>
              <a:rPr lang="en-US" dirty="0" smtClean="0"/>
              <a:t>Equivalent Hydrogens on the same atom do not interact with/split each other. Only hydrogens on </a:t>
            </a:r>
            <a:r>
              <a:rPr lang="en-US" b="1" dirty="0" smtClean="0"/>
              <a:t>adjacent</a:t>
            </a:r>
            <a:r>
              <a:rPr lang="en-US" dirty="0" smtClean="0"/>
              <a:t> atoms   </a:t>
            </a:r>
            <a:r>
              <a:rPr lang="en-US" b="1" dirty="0" smtClean="0"/>
              <a:t>H</a:t>
            </a:r>
            <a:r>
              <a:rPr lang="en-US" dirty="0" smtClean="0"/>
              <a:t>-X-Y-</a:t>
            </a:r>
            <a:r>
              <a:rPr lang="en-US" b="1" dirty="0" smtClean="0"/>
              <a:t>H</a:t>
            </a:r>
            <a:r>
              <a:rPr lang="en-US" dirty="0" smtClean="0"/>
              <a:t>. </a:t>
            </a:r>
          </a:p>
          <a:p>
            <a:pPr eaLnBrk="1" hangingPunct="1"/>
            <a:r>
              <a:rPr lang="en-US" dirty="0" smtClean="0"/>
              <a:t>It gets complicated though, with </a:t>
            </a:r>
            <a:r>
              <a:rPr lang="en-US" dirty="0" err="1" smtClean="0"/>
              <a:t>enantiotrophs</a:t>
            </a:r>
            <a:r>
              <a:rPr lang="en-US" dirty="0" smtClean="0"/>
              <a:t> and </a:t>
            </a:r>
            <a:r>
              <a:rPr lang="en-US" dirty="0" err="1" smtClean="0"/>
              <a:t>diasteromeric</a:t>
            </a:r>
            <a:r>
              <a:rPr lang="en-US" dirty="0" smtClean="0"/>
              <a:t> protons. We will not discuss these!</a:t>
            </a:r>
          </a:p>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What would a </a:t>
            </a:r>
            <a:r>
              <a:rPr lang="en-US" i="1" dirty="0" err="1" smtClean="0"/>
              <a:t>tert</a:t>
            </a:r>
            <a:r>
              <a:rPr lang="en-US" dirty="0" smtClean="0"/>
              <a:t>-butyl give?  (CH</a:t>
            </a:r>
            <a:r>
              <a:rPr lang="en-US" baseline="-25000" dirty="0" smtClean="0"/>
              <a:t>3</a:t>
            </a:r>
            <a:r>
              <a:rPr lang="en-US" dirty="0" smtClean="0"/>
              <a:t>)</a:t>
            </a:r>
            <a:r>
              <a:rPr lang="en-US" baseline="-25000" dirty="0" smtClean="0"/>
              <a:t>3</a:t>
            </a:r>
            <a:r>
              <a:rPr lang="en-US" dirty="0" smtClean="0"/>
              <a:t>C-X where X is not H?  </a:t>
            </a:r>
          </a:p>
          <a:p>
            <a:pPr eaLnBrk="1" hangingPunct="1"/>
            <a:r>
              <a:rPr lang="en-US" dirty="0" smtClean="0"/>
              <a:t>Answer: A singlet integrating for 9 protons. </a:t>
            </a:r>
          </a:p>
          <a:p>
            <a:pPr eaLnBrk="1" hangingPunct="1"/>
            <a:endParaRPr lang="en-US" dirty="0" smtClean="0"/>
          </a:p>
          <a:p>
            <a:pPr eaLnBrk="1" hangingPunct="1"/>
            <a:r>
              <a:rPr lang="en-US" dirty="0" smtClean="0"/>
              <a:t>Split peak height ratios: </a:t>
            </a:r>
          </a:p>
          <a:p>
            <a:pPr eaLnBrk="1" hangingPunct="1"/>
            <a:r>
              <a:rPr lang="en-US" dirty="0" smtClean="0"/>
              <a:t>1:1          1:2:1       1:3:3:1       1:4:6:4:1   etc  (Pascal’s triangle)</a:t>
            </a:r>
          </a:p>
          <a:p>
            <a:pPr eaLnBrk="1" hangingPunct="1"/>
            <a:endParaRPr lang="en-US" dirty="0" smtClean="0"/>
          </a:p>
          <a:p>
            <a:pPr eaLnBrk="1" hangingPunct="1"/>
            <a:r>
              <a:rPr lang="en-US" dirty="0" smtClean="0"/>
              <a:t>But they will be a bit off. Resonances that split each other, “cant” toward each other.  Draw a slope line from the slightly lower to the slightly higher </a:t>
            </a:r>
            <a:r>
              <a:rPr lang="en-US" u="sng" dirty="0" smtClean="0"/>
              <a:t>outside</a:t>
            </a:r>
            <a:r>
              <a:rPr lang="en-US" dirty="0" smtClean="0"/>
              <a:t> peaks. </a:t>
            </a:r>
          </a:p>
          <a:p>
            <a:pPr eaLnBrk="1" hangingPunct="1"/>
            <a:endParaRPr lang="en-US" dirty="0" smtClean="0"/>
          </a:p>
          <a:p>
            <a:pPr eaLnBrk="1" hangingPunct="1"/>
            <a:r>
              <a:rPr lang="en-US" dirty="0" smtClean="0"/>
              <a:t>The high points will be pointing at each other.                 /    \</a:t>
            </a:r>
          </a:p>
          <a:p>
            <a:pPr>
              <a:spcBef>
                <a:spcPts val="459"/>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endParaRPr lang="en-US" dirty="0">
              <a:latin typeface="Calibri" pitchFamily="32" charset="0"/>
              <a:ea typeface="Lucida Sans Unicode" charset="0"/>
              <a:cs typeface="Lucida Sans Unicode" charset="0"/>
            </a:endParaRPr>
          </a:p>
        </p:txBody>
      </p:sp>
      <p:sp>
        <p:nvSpPr>
          <p:cNvPr id="4" name="Slide Number Placeholder 3"/>
          <p:cNvSpPr>
            <a:spLocks noGrp="1"/>
          </p:cNvSpPr>
          <p:nvPr>
            <p:ph type="sldNum" sz="quarter" idx="10"/>
          </p:nvPr>
        </p:nvSpPr>
        <p:spPr/>
        <p:txBody>
          <a:bodyPr/>
          <a:lstStyle/>
          <a:p>
            <a:fld id="{CB404A77-7896-44BD-837E-D8DE3802F3D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1. Look at spectrum. Learn to see _groups_ of peaks, unlike in C-13. There are 3 groups, so three different types of H’s. Learn to look for and recognize peaks for aromatic ring – a </a:t>
            </a:r>
            <a:r>
              <a:rPr lang="en-US" dirty="0" err="1" smtClean="0"/>
              <a:t>monosubstituted</a:t>
            </a:r>
            <a:r>
              <a:rPr lang="en-US" dirty="0" smtClean="0"/>
              <a:t> ring is typical, and shown above.  Here you can see the suggestion of non-equivalent aromatic protons splitting each other. </a:t>
            </a:r>
          </a:p>
          <a:p>
            <a:pPr eaLnBrk="1" hangingPunct="1">
              <a:spcBef>
                <a:spcPct val="0"/>
              </a:spcBef>
            </a:pPr>
            <a:endParaRPr lang="en-US" dirty="0" smtClean="0"/>
          </a:p>
          <a:p>
            <a:pPr eaLnBrk="1" hangingPunct="1">
              <a:spcBef>
                <a:spcPct val="0"/>
              </a:spcBef>
            </a:pPr>
            <a:r>
              <a:rPr lang="en-US" dirty="0" smtClean="0"/>
              <a:t>Upfield, there are two different kinds of Hydrogens bonded to saturated C’s. </a:t>
            </a:r>
          </a:p>
          <a:p>
            <a:pPr eaLnBrk="1" hangingPunct="1">
              <a:spcBef>
                <a:spcPct val="0"/>
              </a:spcBef>
            </a:pPr>
            <a:r>
              <a:rPr lang="en-US" dirty="0" smtClean="0"/>
              <a:t>      </a:t>
            </a:r>
          </a:p>
          <a:p>
            <a:pPr eaLnBrk="1" hangingPunct="1">
              <a:spcBef>
                <a:spcPct val="0"/>
              </a:spcBef>
            </a:pPr>
            <a:r>
              <a:rPr lang="en-US" dirty="0" smtClean="0"/>
              <a:t>2. Confirm this so far by looking at the structure given (DRAW IN ALL HYDROGEN ATOMS). Two equivalent sets of H’s on Me’s; one H on methine; 3 non-equiv. types of ring hydrogens.</a:t>
            </a:r>
          </a:p>
          <a:p>
            <a:pPr eaLnBrk="1" hangingPunct="1">
              <a:spcBef>
                <a:spcPct val="0"/>
              </a:spcBef>
            </a:pPr>
            <a:endParaRPr lang="en-US" dirty="0" smtClean="0"/>
          </a:p>
          <a:p>
            <a:pPr eaLnBrk="1" hangingPunct="1">
              <a:spcBef>
                <a:spcPct val="0"/>
              </a:spcBef>
            </a:pPr>
            <a:r>
              <a:rPr lang="en-US" dirty="0" smtClean="0"/>
              <a:t>No electronegative atoms.</a:t>
            </a:r>
          </a:p>
          <a:p>
            <a:pPr eaLnBrk="1" hangingPunct="1">
              <a:spcBef>
                <a:spcPct val="0"/>
              </a:spcBef>
            </a:pPr>
            <a:endParaRPr lang="en-US" dirty="0" smtClean="0"/>
          </a:p>
          <a:p>
            <a:pPr eaLnBrk="1" hangingPunct="1">
              <a:spcBef>
                <a:spcPct val="0"/>
              </a:spcBef>
            </a:pPr>
            <a:r>
              <a:rPr lang="en-US" dirty="0" smtClean="0"/>
              <a:t>3. Back to spectrum and splitting. Learn to recognize the (almost) septet/doublet combination of an isopropyl group. Confirm that integration is 1:6. The benzene’s  5 hydrogens are not equiv. but for mono-substituted, the resonance “always” looks like this, just downfield from 7 </a:t>
            </a:r>
            <a:r>
              <a:rPr lang="en-US" dirty="0" err="1" smtClean="0"/>
              <a:t>ppm</a:t>
            </a:r>
            <a:r>
              <a:rPr lang="en-US" dirty="0" smtClean="0"/>
              <a:t>. Integrates for 5 protons.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methyl groups are equivalent. The C’s of the methyl groups are bonded to a C that is not bonded to any H’s. Therefore, the three Me</a:t>
            </a:r>
            <a:r>
              <a:rPr lang="en-US" baseline="0" dirty="0" smtClean="0"/>
              <a:t> group hydrogen resonances (upfield) are not split and appear as a singlet. This </a:t>
            </a:r>
            <a:r>
              <a:rPr lang="en-US" i="1" baseline="0" dirty="0" err="1" smtClean="0"/>
              <a:t>tert</a:t>
            </a:r>
            <a:r>
              <a:rPr lang="en-US" baseline="0" dirty="0" smtClean="0"/>
              <a:t>-butyl group integrates for 9 protons, which is usually a give-away for its presence. </a:t>
            </a:r>
          </a:p>
          <a:p>
            <a:endParaRPr lang="en-US" baseline="0" dirty="0" smtClean="0"/>
          </a:p>
          <a:p>
            <a:r>
              <a:rPr lang="en-US" baseline="0" dirty="0" smtClean="0"/>
              <a:t>The H bonded to the carbonyl appears as a singlet (downfield) because the carbon of C=O is not bonded to a C that is bonded to H’s. </a:t>
            </a:r>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This example illustrates an OH group. It will integrate for 1 H (at 3.6 </a:t>
            </a:r>
            <a:r>
              <a:rPr lang="en-US" dirty="0" err="1" smtClean="0"/>
              <a:t>ppm</a:t>
            </a:r>
            <a:r>
              <a:rPr lang="en-US" dirty="0" smtClean="0"/>
              <a:t>). It is usually a bit broad, and since it exchanges in the solvent, it does not split and is not split.</a:t>
            </a:r>
          </a:p>
          <a:p>
            <a:pPr eaLnBrk="1" hangingPunct="1">
              <a:spcBef>
                <a:spcPct val="0"/>
              </a:spcBef>
            </a:pPr>
            <a:endParaRPr lang="en-US" dirty="0" smtClean="0"/>
          </a:p>
          <a:p>
            <a:pPr eaLnBrk="1" hangingPunct="1">
              <a:spcBef>
                <a:spcPct val="0"/>
              </a:spcBef>
            </a:pPr>
            <a:r>
              <a:rPr lang="en-US" dirty="0" smtClean="0"/>
              <a:t>There is a singlet integrating for 3 H’s, a doublet integrating for 3 H’s, and a quartet integrating for 1 H. </a:t>
            </a:r>
          </a:p>
          <a:p>
            <a:pPr eaLnBrk="1" hangingPunct="1">
              <a:spcBef>
                <a:spcPct val="0"/>
              </a:spcBef>
            </a:pPr>
            <a:endParaRPr lang="en-US" dirty="0" smtClean="0"/>
          </a:p>
          <a:p>
            <a:pPr eaLnBrk="1" hangingPunct="1">
              <a:spcBef>
                <a:spcPct val="0"/>
              </a:spcBef>
            </a:pPr>
            <a:r>
              <a:rPr lang="en-US" dirty="0" smtClean="0"/>
              <a:t>The singlet must be a CH3 that is next to a non-H bearing atom. Since it is in the region for </a:t>
            </a:r>
            <a:r>
              <a:rPr lang="en-US" dirty="0" err="1" smtClean="0"/>
              <a:t>methyls</a:t>
            </a:r>
            <a:r>
              <a:rPr lang="en-US" dirty="0" smtClean="0"/>
              <a:t> bonded to C=O (look at many examples), we have the substructure CH3-C=O.</a:t>
            </a:r>
          </a:p>
          <a:p>
            <a:pPr eaLnBrk="1" hangingPunct="1">
              <a:spcBef>
                <a:spcPct val="0"/>
              </a:spcBef>
            </a:pPr>
            <a:endParaRPr lang="en-US" dirty="0" smtClean="0"/>
          </a:p>
          <a:p>
            <a:pPr eaLnBrk="1" hangingPunct="1">
              <a:spcBef>
                <a:spcPct val="0"/>
              </a:spcBef>
            </a:pPr>
            <a:r>
              <a:rPr lang="en-US" dirty="0" smtClean="0"/>
              <a:t>The remaining two signals are split, and so they must be splitting each other and so must be adjacent to each other. Because of the integration, the substructure is CH-CH3. Now confirm the splitting pattern. The CH is split into n+1 = 3+1 = 4 peaks by the adjacent methyl. The CH3 signal is split into n+1 = 1+1 = 2 doublet by the adjacent methine. </a:t>
            </a:r>
          </a:p>
          <a:p>
            <a:pPr eaLnBrk="1" hangingPunct="1">
              <a:spcBef>
                <a:spcPct val="0"/>
              </a:spcBef>
            </a:pPr>
            <a:endParaRPr lang="en-US" dirty="0" smtClean="0"/>
          </a:p>
          <a:p>
            <a:pPr eaLnBrk="1" hangingPunct="1">
              <a:spcBef>
                <a:spcPct val="0"/>
              </a:spcBef>
            </a:pPr>
            <a:r>
              <a:rPr lang="en-US" dirty="0" smtClean="0"/>
              <a:t>Even if you don’t have the integration, the splitting pattern tells the story. The only way to get a quartet signal is if a proton-producing signal  is adjacent to a methyl. So there is a CH3 next to that proton(s). And the only way to get a doublet is if the proton(s) producing the signal are next to a methine. So the combination has to be CH-CH3.</a:t>
            </a:r>
          </a:p>
          <a:p>
            <a:pPr eaLnBrk="1" hangingPunct="1">
              <a:spcBef>
                <a:spcPct val="0"/>
              </a:spcBef>
            </a:pPr>
            <a:endParaRPr lang="en-US" dirty="0" smtClean="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Singlet for the acidic proton – there are no H’s on adjacent atoms.</a:t>
            </a:r>
          </a:p>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This spectrum illustrates a sad fact. The absorbance of the acidic H on O is vanishingly small, but you can see a suggestion of it at about 12.5.  Compare with an aliphatic acid, </a:t>
            </a:r>
            <a:r>
              <a:rPr lang="en-US" dirty="0" err="1" smtClean="0"/>
              <a:t>propanoic</a:t>
            </a:r>
            <a:r>
              <a:rPr lang="en-US" dirty="0" smtClean="0"/>
              <a:t> acid, previous slide.</a:t>
            </a:r>
          </a:p>
          <a:p>
            <a:pPr eaLnBrk="1" hangingPunct="1">
              <a:spcBef>
                <a:spcPct val="0"/>
              </a:spcBef>
            </a:pPr>
            <a:endParaRPr lang="en-US" dirty="0" smtClean="0"/>
          </a:p>
          <a:p>
            <a:pPr eaLnBrk="1" hangingPunct="1">
              <a:spcBef>
                <a:spcPct val="0"/>
              </a:spcBef>
            </a:pPr>
            <a:r>
              <a:rPr lang="en-US" dirty="0" smtClean="0"/>
              <a:t>This also illustrates how a </a:t>
            </a:r>
            <a:r>
              <a:rPr lang="en-US" i="1" dirty="0" err="1" smtClean="0"/>
              <a:t>para</a:t>
            </a:r>
            <a:r>
              <a:rPr lang="en-US" dirty="0" err="1" smtClean="0"/>
              <a:t>-disubstituted</a:t>
            </a:r>
            <a:r>
              <a:rPr lang="en-US" dirty="0" smtClean="0"/>
              <a:t> benzene has a more-or-less symmetrically split signal at 7 and downfield. The </a:t>
            </a:r>
            <a:r>
              <a:rPr lang="en-US" dirty="0" err="1" smtClean="0"/>
              <a:t>multiplet</a:t>
            </a:r>
            <a:r>
              <a:rPr lang="en-US" dirty="0" smtClean="0"/>
              <a:t> between 7 and 8 belong to the 4 ring H’s.  A very common pattern.</a:t>
            </a:r>
          </a:p>
          <a:p>
            <a:pPr eaLnBrk="1" hangingPunct="1">
              <a:spcBef>
                <a:spcPct val="0"/>
              </a:spcBef>
            </a:pPr>
            <a:endParaRPr lang="en-US" dirty="0" smtClean="0"/>
          </a:p>
          <a:p>
            <a:pPr eaLnBrk="1" hangingPunct="1">
              <a:spcBef>
                <a:spcPct val="0"/>
              </a:spcBef>
            </a:pPr>
            <a:r>
              <a:rPr lang="en-US" dirty="0" smtClean="0"/>
              <a:t>The singlet, pulled very far downfield, is for the </a:t>
            </a:r>
            <a:r>
              <a:rPr lang="en-US" dirty="0" err="1" smtClean="0"/>
              <a:t>methoxy</a:t>
            </a:r>
            <a:r>
              <a:rPr lang="en-US" dirty="0" smtClean="0"/>
              <a:t> CH3.</a:t>
            </a:r>
          </a:p>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Aldehyde H very far downfield at 9.5, not as far down as carboxylic acid. It is split into a doublet because of the vinyl H on the adjacent C.</a:t>
            </a:r>
          </a:p>
          <a:p>
            <a:pPr eaLnBrk="1" hangingPunct="1">
              <a:spcBef>
                <a:spcPct val="0"/>
              </a:spcBef>
            </a:pPr>
            <a:endParaRPr lang="en-US" dirty="0" smtClean="0"/>
          </a:p>
          <a:p>
            <a:pPr eaLnBrk="1" hangingPunct="1">
              <a:spcBef>
                <a:spcPct val="0"/>
              </a:spcBef>
            </a:pPr>
            <a:r>
              <a:rPr lang="en-US" dirty="0" smtClean="0"/>
              <a:t>The upfield methyl is pulled somewhat downfield because of the inductive effect of the double bond and aldehyde group. It also is a doublet because of splitting by the one H on the adjacent carbon.</a:t>
            </a:r>
          </a:p>
          <a:p>
            <a:pPr eaLnBrk="1" hangingPunct="1">
              <a:spcBef>
                <a:spcPct val="0"/>
              </a:spcBef>
            </a:pPr>
            <a:endParaRPr lang="en-US" dirty="0" smtClean="0"/>
          </a:p>
          <a:p>
            <a:pPr eaLnBrk="1" hangingPunct="1">
              <a:spcBef>
                <a:spcPct val="0"/>
              </a:spcBef>
            </a:pPr>
            <a:r>
              <a:rPr lang="en-US" dirty="0" smtClean="0"/>
              <a:t>The resonances between 6-7 are in the approximate range for vinyl H’s. Note they are not quite as far downfield as aromatic protons. So this resembles the symmetrical </a:t>
            </a:r>
            <a:r>
              <a:rPr lang="en-US" dirty="0" err="1" smtClean="0"/>
              <a:t>para</a:t>
            </a:r>
            <a:r>
              <a:rPr lang="en-US" dirty="0" smtClean="0"/>
              <a:t> splitting, but it is not. It also would not integrate for the 4 H’s in a </a:t>
            </a:r>
            <a:r>
              <a:rPr lang="en-US" dirty="0" err="1" smtClean="0"/>
              <a:t>disubstituted</a:t>
            </a:r>
            <a:r>
              <a:rPr lang="en-US" dirty="0" smtClean="0"/>
              <a:t> benzene. The splitting here is very complex because of all the adjacent H’s. It suffices to say “</a:t>
            </a:r>
            <a:r>
              <a:rPr lang="en-US" dirty="0" err="1" smtClean="0"/>
              <a:t>multiplet</a:t>
            </a:r>
            <a:r>
              <a:rPr lang="en-US" dirty="0" smtClean="0"/>
              <a:t>” between 6-7 </a:t>
            </a:r>
            <a:r>
              <a:rPr lang="en-US" dirty="0" err="1" smtClean="0"/>
              <a:t>ppm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Practice problem for use next week in review of MS and IR.</a:t>
            </a:r>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the MS and IR from last semester, we now add on the two NMR spectra.</a:t>
            </a:r>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404A77-7896-44BD-837E-D8DE3802F3D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404A77-7896-44BD-837E-D8DE3802F3D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404A77-7896-44BD-837E-D8DE3802F3D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404A77-7896-44BD-837E-D8DE3802F3D6}"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derivation of </a:t>
            </a:r>
            <a:r>
              <a:rPr lang="en-US" dirty="0" err="1" smtClean="0"/>
              <a:t>ppm</a:t>
            </a:r>
            <a:r>
              <a:rPr lang="en-US" dirty="0" smtClean="0"/>
              <a:t> is complex and doesn’t affect</a:t>
            </a:r>
            <a:r>
              <a:rPr lang="en-US" baseline="0" dirty="0" smtClean="0"/>
              <a:t> the interpretation of structure from the spectrum.</a:t>
            </a:r>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4A77-7896-44BD-837E-D8DE3802F3D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smtClean="0"/>
              <a:pPr/>
              <a:t>9/3/2018</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424872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43394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284860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solidFill>
                <a:srgbClr val="006600"/>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smtClean="0">
                <a:solidFill>
                  <a:srgbClr val="006600"/>
                </a:solidFill>
              </a:rPr>
              <a:pPr/>
              <a:t>‹#›</a:t>
            </a:fld>
            <a:endParaRPr lang="en-US" dirty="0">
              <a:solidFill>
                <a:srgbClr val="006600"/>
              </a:solidFill>
            </a:endParaRP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2949103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5" name="Footer Placeholder 4"/>
          <p:cNvSpPr>
            <a:spLocks noGrp="1"/>
          </p:cNvSpPr>
          <p:nvPr>
            <p:ph type="ftr" sz="quarter" idx="11"/>
          </p:nvPr>
        </p:nvSpPr>
        <p:spPr/>
        <p:txBody>
          <a:bodyPr/>
          <a:lstStyle/>
          <a:p>
            <a:endParaRPr lang="en-US" dirty="0">
              <a:solidFill>
                <a:srgbClr val="00660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006600"/>
                </a:solidFill>
              </a:rPr>
              <a:pPr/>
              <a:t>‹#›</a:t>
            </a:fld>
            <a:endParaRPr lang="en-US" dirty="0">
              <a:solidFill>
                <a:srgbClr val="006600"/>
              </a:solidFill>
            </a:endParaRPr>
          </a:p>
        </p:txBody>
      </p:sp>
    </p:spTree>
    <p:extLst>
      <p:ext uri="{BB962C8B-B14F-4D97-AF65-F5344CB8AC3E}">
        <p14:creationId xmlns:p14="http://schemas.microsoft.com/office/powerpoint/2010/main" xmlns="" val="214047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smtClean="0">
                <a:solidFill>
                  <a:srgbClr val="FFFFFF"/>
                </a:solidFill>
              </a:rPr>
              <a:pPr/>
              <a:t>9/3/2018</a:t>
            </a:fld>
            <a:endParaRPr lang="en-US" dirty="0">
              <a:solidFill>
                <a:srgbClr val="FFFFFF"/>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smtClean="0">
                <a:solidFill>
                  <a:srgbClr val="FFFFFF"/>
                </a:solidFill>
              </a:rPr>
              <a:pPr/>
              <a:t>‹#›</a:t>
            </a:fld>
            <a:endParaRPr lang="en-US" dirty="0">
              <a:solidFill>
                <a:srgbClr val="FFFFFF"/>
              </a:solidFill>
            </a:endParaRP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107830494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6" name="Footer Placeholder 5"/>
          <p:cNvSpPr>
            <a:spLocks noGrp="1"/>
          </p:cNvSpPr>
          <p:nvPr>
            <p:ph type="ftr" sz="quarter" idx="11"/>
          </p:nvPr>
        </p:nvSpPr>
        <p:spPr/>
        <p:txBody>
          <a:bodyPr/>
          <a:lstStyle/>
          <a:p>
            <a:endParaRPr lang="en-US" dirty="0">
              <a:solidFill>
                <a:srgbClr val="006600"/>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smtClean="0">
                <a:solidFill>
                  <a:srgbClr val="006600"/>
                </a:solidFill>
              </a:rPr>
              <a:pPr/>
              <a:t>‹#›</a:t>
            </a:fld>
            <a:endParaRPr lang="en-US" dirty="0">
              <a:solidFill>
                <a:srgbClr val="006600"/>
              </a:solidFill>
            </a:endParaRPr>
          </a:p>
        </p:txBody>
      </p:sp>
    </p:spTree>
    <p:extLst>
      <p:ext uri="{BB962C8B-B14F-4D97-AF65-F5344CB8AC3E}">
        <p14:creationId xmlns:p14="http://schemas.microsoft.com/office/powerpoint/2010/main" xmlns="" val="191379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8" name="Footer Placeholder 7"/>
          <p:cNvSpPr>
            <a:spLocks noGrp="1"/>
          </p:cNvSpPr>
          <p:nvPr>
            <p:ph type="ftr" sz="quarter" idx="11"/>
          </p:nvPr>
        </p:nvSpPr>
        <p:spPr/>
        <p:txBody>
          <a:bodyPr/>
          <a:lstStyle/>
          <a:p>
            <a:endParaRPr lang="en-US" dirty="0">
              <a:solidFill>
                <a:srgbClr val="006600"/>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smtClean="0">
                <a:solidFill>
                  <a:srgbClr val="006600"/>
                </a:solidFill>
              </a:rPr>
              <a:pPr/>
              <a:t>‹#›</a:t>
            </a:fld>
            <a:endParaRPr lang="en-US" dirty="0">
              <a:solidFill>
                <a:srgbClr val="006600"/>
              </a:solidFill>
            </a:endParaRPr>
          </a:p>
        </p:txBody>
      </p:sp>
    </p:spTree>
    <p:extLst>
      <p:ext uri="{BB962C8B-B14F-4D97-AF65-F5344CB8AC3E}">
        <p14:creationId xmlns:p14="http://schemas.microsoft.com/office/powerpoint/2010/main" xmlns="" val="325323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4" name="Footer Placeholder 3"/>
          <p:cNvSpPr>
            <a:spLocks noGrp="1"/>
          </p:cNvSpPr>
          <p:nvPr>
            <p:ph type="ftr" sz="quarter" idx="11"/>
          </p:nvPr>
        </p:nvSpPr>
        <p:spPr/>
        <p:txBody>
          <a:bodyPr/>
          <a:lstStyle/>
          <a:p>
            <a:endParaRPr lang="en-US" dirty="0">
              <a:solidFill>
                <a:srgbClr val="006600"/>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smtClean="0">
                <a:solidFill>
                  <a:srgbClr val="006600"/>
                </a:solidFill>
              </a:rPr>
              <a:pPr/>
              <a:t>‹#›</a:t>
            </a:fld>
            <a:endParaRPr lang="en-US" dirty="0">
              <a:solidFill>
                <a:srgbClr val="006600"/>
              </a:solidFill>
            </a:endParaRPr>
          </a:p>
        </p:txBody>
      </p:sp>
    </p:spTree>
    <p:extLst>
      <p:ext uri="{BB962C8B-B14F-4D97-AF65-F5344CB8AC3E}">
        <p14:creationId xmlns:p14="http://schemas.microsoft.com/office/powerpoint/2010/main" xmlns="" val="745944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3" name="Footer Placeholder 2"/>
          <p:cNvSpPr>
            <a:spLocks noGrp="1"/>
          </p:cNvSpPr>
          <p:nvPr>
            <p:ph type="ftr" sz="quarter" idx="11"/>
          </p:nvPr>
        </p:nvSpPr>
        <p:spPr/>
        <p:txBody>
          <a:bodyPr/>
          <a:lstStyle/>
          <a:p>
            <a:endParaRPr lang="en-US" dirty="0">
              <a:solidFill>
                <a:srgbClr val="006600"/>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smtClean="0">
                <a:solidFill>
                  <a:srgbClr val="006600"/>
                </a:solidFill>
              </a:rPr>
              <a:pPr/>
              <a:t>‹#›</a:t>
            </a:fld>
            <a:endParaRPr lang="en-US" dirty="0">
              <a:solidFill>
                <a:srgbClr val="006600"/>
              </a:solidFill>
            </a:endParaRPr>
          </a:p>
        </p:txBody>
      </p:sp>
    </p:spTree>
    <p:extLst>
      <p:ext uri="{BB962C8B-B14F-4D97-AF65-F5344CB8AC3E}">
        <p14:creationId xmlns:p14="http://schemas.microsoft.com/office/powerpoint/2010/main" xmlns="" val="12727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006600"/>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solidFill>
                  <a:srgbClr val="006600"/>
                </a:solidFill>
              </a:rPr>
              <a:pPr/>
              <a:t>‹#›</a:t>
            </a:fld>
            <a:endParaRPr lang="en-US" dirty="0">
              <a:solidFill>
                <a:srgbClr val="006600"/>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45993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2124858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006600"/>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solidFill>
                  <a:srgbClr val="006600"/>
                </a:solidFill>
              </a:rPr>
              <a:pPr/>
              <a:t>‹#›</a:t>
            </a:fld>
            <a:endParaRPr lang="en-US" dirty="0">
              <a:solidFill>
                <a:srgbClr val="006600"/>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520376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5" name="Footer Placeholder 4"/>
          <p:cNvSpPr>
            <a:spLocks noGrp="1"/>
          </p:cNvSpPr>
          <p:nvPr>
            <p:ph type="ftr" sz="quarter" idx="11"/>
          </p:nvPr>
        </p:nvSpPr>
        <p:spPr/>
        <p:txBody>
          <a:bodyPr/>
          <a:lstStyle/>
          <a:p>
            <a:endParaRPr lang="en-US" dirty="0">
              <a:solidFill>
                <a:srgbClr val="00660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006600"/>
                </a:solidFill>
              </a:rPr>
              <a:pPr/>
              <a:t>‹#›</a:t>
            </a:fld>
            <a:endParaRPr lang="en-US" dirty="0">
              <a:solidFill>
                <a:srgbClr val="006600"/>
              </a:solidFill>
            </a:endParaRPr>
          </a:p>
        </p:txBody>
      </p:sp>
    </p:spTree>
    <p:extLst>
      <p:ext uri="{BB962C8B-B14F-4D97-AF65-F5344CB8AC3E}">
        <p14:creationId xmlns:p14="http://schemas.microsoft.com/office/powerpoint/2010/main" xmlns="" val="4129367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5" name="Footer Placeholder 4"/>
          <p:cNvSpPr>
            <a:spLocks noGrp="1"/>
          </p:cNvSpPr>
          <p:nvPr>
            <p:ph type="ftr" sz="quarter" idx="11"/>
          </p:nvPr>
        </p:nvSpPr>
        <p:spPr/>
        <p:txBody>
          <a:bodyPr/>
          <a:lstStyle/>
          <a:p>
            <a:endParaRPr lang="en-US" dirty="0">
              <a:solidFill>
                <a:srgbClr val="00660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006600"/>
                </a:solidFill>
              </a:rPr>
              <a:pPr/>
              <a:t>‹#›</a:t>
            </a:fld>
            <a:endParaRPr lang="en-US" dirty="0">
              <a:solidFill>
                <a:srgbClr val="006600"/>
              </a:solidFill>
            </a:endParaRPr>
          </a:p>
        </p:txBody>
      </p:sp>
    </p:spTree>
    <p:extLst>
      <p:ext uri="{BB962C8B-B14F-4D97-AF65-F5344CB8AC3E}">
        <p14:creationId xmlns:p14="http://schemas.microsoft.com/office/powerpoint/2010/main" xmlns="" val="413596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smtClean="0"/>
              <a:pPr/>
              <a:t>9/3/2018</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5185714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3095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9/3/2018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418865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pPr/>
              <a:t>9/3/2018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02145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pPr/>
              <a:t>9/3/2018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52019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9/3/2018</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73938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9/3/2018</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7888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smtClean="0"/>
              <a:pPr/>
              <a:t>9/3/2018</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033533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12">
          <p15:clr>
            <a:srgbClr val="F26B43"/>
          </p15:clr>
        </p15:guide>
        <p15:guide id="2" pos="936">
          <p15:clr>
            <a:srgbClr val="F26B43"/>
          </p15:clr>
        </p15:guide>
        <p15:guide id="3" pos="864">
          <p15:clr>
            <a:srgbClr val="F26B43"/>
          </p15:clr>
        </p15:guide>
        <p15:guide id="0" orient="horz" pos="1368" userDrawn="1">
          <p15:clr>
            <a:srgbClr val="F26B43"/>
          </p15:clr>
        </p15:guide>
        <p15:guide id="4" orient="horz" pos="1440" userDrawn="1">
          <p15:clr>
            <a:srgbClr val="F26B43"/>
          </p15:clr>
        </p15:guide>
        <p15:guide id="5" orient="horz" pos="3696" userDrawn="1">
          <p15:clr>
            <a:srgbClr val="F26B43"/>
          </p15:clr>
        </p15:guide>
        <p15:guide id="6" orient="horz" pos="432" userDrawn="1">
          <p15:clr>
            <a:srgbClr val="F26B43"/>
          </p15:clr>
        </p15:guide>
        <p15:guide id="7" orient="horz" pos="1512" userDrawn="1">
          <p15:clr>
            <a:srgbClr val="F26B43"/>
          </p15:clr>
        </p15:guide>
        <p15:guide id="8" pos="5184" userDrawn="1">
          <p15:clr>
            <a:srgbClr val="F26B43"/>
          </p15:clr>
        </p15:guide>
        <p15:guide id="9" pos="702" userDrawn="1">
          <p15:clr>
            <a:srgbClr val="F26B43"/>
          </p15:clr>
        </p15:guide>
        <p15:guide id="10" pos="6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smtClean="0">
                <a:solidFill>
                  <a:srgbClr val="006600"/>
                </a:solidFill>
              </a:rPr>
              <a:pPr/>
              <a:t>9/3/2018</a:t>
            </a:fld>
            <a:endParaRPr lang="en-US" dirty="0">
              <a:solidFill>
                <a:srgbClr val="006600"/>
              </a:solidFill>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solidFill>
                <a:srgbClr val="006600"/>
              </a:solidFill>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smtClean="0">
                <a:solidFill>
                  <a:srgbClr val="006600"/>
                </a:solidFill>
              </a:rPr>
              <a:pPr/>
              <a:t>‹#›</a:t>
            </a:fld>
            <a:endParaRPr lang="en-US" dirty="0">
              <a:solidFill>
                <a:srgbClr val="006600"/>
              </a:solidFill>
            </a:endParaRP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951879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oleObject" Target="../embeddings/oleObject9.bin"/><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oleObject" Target="../embeddings/oleObject13.bin"/><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oleObject" Target="../embeddings/oleObject14.bin"/><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16.vml"/><Relationship Id="rId5" Type="http://schemas.openxmlformats.org/officeDocument/2006/relationships/oleObject" Target="../embeddings/oleObject16.bin"/><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package" Target="../embeddings/Microsoft_Office_Excel_Worksheet1.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753" y="3476446"/>
            <a:ext cx="7350369" cy="1176106"/>
          </a:xfrm>
        </p:spPr>
        <p:txBody>
          <a:bodyPr/>
          <a:lstStyle/>
          <a:p>
            <a:r>
              <a:rPr lang="en-US" sz="4050" dirty="0">
                <a:latin typeface="Garamond" panose="02020404030301010803" pitchFamily="18" charset="0"/>
              </a:rPr>
              <a:t>Interpreting NMR Spectra</a:t>
            </a:r>
          </a:p>
        </p:txBody>
      </p:sp>
      <p:sp>
        <p:nvSpPr>
          <p:cNvPr id="3" name="Subtitle 2"/>
          <p:cNvSpPr>
            <a:spLocks noGrp="1"/>
          </p:cNvSpPr>
          <p:nvPr>
            <p:ph type="subTitle" idx="1"/>
          </p:nvPr>
        </p:nvSpPr>
        <p:spPr>
          <a:xfrm>
            <a:off x="2001303" y="4665160"/>
            <a:ext cx="5123755" cy="1099146"/>
          </a:xfrm>
        </p:spPr>
        <p:txBody>
          <a:bodyPr>
            <a:normAutofit lnSpcReduction="10000"/>
          </a:bodyPr>
          <a:lstStyle/>
          <a:p>
            <a:r>
              <a:rPr lang="en-US" sz="2100" b="1" dirty="0">
                <a:latin typeface="Garamond" panose="02020404030301010803" pitchFamily="18" charset="0"/>
              </a:rPr>
              <a:t>Chemistry </a:t>
            </a:r>
            <a:r>
              <a:rPr lang="en-US" sz="2100" b="1" dirty="0" smtClean="0">
                <a:latin typeface="Garamond" panose="02020404030301010803" pitchFamily="18" charset="0"/>
              </a:rPr>
              <a:t>318</a:t>
            </a:r>
          </a:p>
          <a:p>
            <a:r>
              <a:rPr lang="en-US" sz="2100" b="1" dirty="0" smtClean="0">
                <a:latin typeface="Garamond" panose="02020404030301010803" pitchFamily="18" charset="0"/>
              </a:rPr>
              <a:t>Week 2</a:t>
            </a:r>
            <a:endParaRPr lang="en-US" sz="2100" b="1" dirty="0">
              <a:latin typeface="Garamond" panose="02020404030301010803" pitchFamily="18" charset="0"/>
            </a:endParaRPr>
          </a:p>
          <a:p>
            <a:r>
              <a:rPr lang="en-US" sz="2100" b="1" dirty="0" smtClean="0">
                <a:latin typeface="Garamond" panose="02020404030301010803" pitchFamily="18" charset="0"/>
              </a:rPr>
              <a:t>Fall </a:t>
            </a:r>
            <a:r>
              <a:rPr lang="en-US" sz="2100" b="1" dirty="0">
                <a:latin typeface="Garamond" panose="02020404030301010803" pitchFamily="18" charset="0"/>
              </a:rPr>
              <a:t>2018</a:t>
            </a:r>
          </a:p>
        </p:txBody>
      </p:sp>
      <p:pic>
        <p:nvPicPr>
          <p:cNvPr id="4" name="Picture 3" descr="Screen Shot 2016-08-04 at 1.13.49 PM.png"/>
          <p:cNvPicPr>
            <a:picLocks noChangeAspect="1"/>
          </p:cNvPicPr>
          <p:nvPr/>
        </p:nvPicPr>
        <p:blipFill>
          <a:blip r:embed="rId3">
            <a:extLst>
              <a:ext uri="{BEBA8EAE-BF5A-486C-A8C5-ECC9F3942E4B}">
                <a14:imgProps xmlns:a14="http://schemas.microsoft.com/office/drawing/2010/main" xmlns="">
                  <a14:imgLayer r:embed="rId4">
                    <a14:imgEffect>
                      <a14:backgroundRemoval t="287" b="100000" l="0" r="100000">
                        <a14:foregroundMark x1="54412" y1="62178" x2="54412" y2="62178"/>
                        <a14:foregroundMark x1="40000" y1="60745" x2="40000" y2="60745"/>
                        <a14:foregroundMark x1="40882" y1="65043" x2="40882" y2="65043"/>
                        <a14:foregroundMark x1="42353" y1="67908" x2="42353" y2="67908"/>
                      </a14:backgroundRemoval>
                    </a14:imgEffect>
                  </a14:imgLayer>
                </a14:imgProps>
              </a:ext>
              <a:ext uri="{28A0092B-C50C-407E-A947-70E740481C1C}">
                <a14:useLocalDpi xmlns:a14="http://schemas.microsoft.com/office/drawing/2010/main" xmlns="" val="0"/>
              </a:ext>
            </a:extLst>
          </a:blip>
          <a:stretch>
            <a:fillRect/>
          </a:stretch>
        </p:blipFill>
        <p:spPr>
          <a:xfrm>
            <a:off x="3361404" y="938257"/>
            <a:ext cx="2420802" cy="2484881"/>
          </a:xfrm>
          <a:prstGeom prst="rect">
            <a:avLst/>
          </a:prstGeom>
        </p:spPr>
      </p:pic>
    </p:spTree>
    <p:extLst>
      <p:ext uri="{BB962C8B-B14F-4D97-AF65-F5344CB8AC3E}">
        <p14:creationId xmlns:p14="http://schemas.microsoft.com/office/powerpoint/2010/main" xmlns="" val="178567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537149" y="672859"/>
            <a:ext cx="8483025" cy="579461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54811"/>
          </a:xfrm>
          <a:ln w="28575">
            <a:solidFill>
              <a:srgbClr val="FFC000"/>
            </a:solidFill>
          </a:ln>
        </p:spPr>
        <p:txBody>
          <a:bodyPr/>
          <a:lstStyle/>
          <a:p>
            <a:pPr algn="ctr"/>
            <a:r>
              <a:rPr lang="en-US" baseline="30000" dirty="0" smtClean="0"/>
              <a:t>13</a:t>
            </a:r>
            <a:r>
              <a:rPr lang="en-US" dirty="0" smtClean="0"/>
              <a:t>C-NMR </a:t>
            </a:r>
            <a:r>
              <a:rPr lang="en-US" dirty="0"/>
              <a:t>Spectroscopy</a:t>
            </a:r>
          </a:p>
        </p:txBody>
      </p:sp>
      <p:sp>
        <p:nvSpPr>
          <p:cNvPr id="3" name="Content Placeholder 2"/>
          <p:cNvSpPr>
            <a:spLocks noGrp="1"/>
          </p:cNvSpPr>
          <p:nvPr>
            <p:ph idx="1"/>
          </p:nvPr>
        </p:nvSpPr>
        <p:spPr>
          <a:xfrm>
            <a:off x="1028700" y="1785667"/>
            <a:ext cx="7200900" cy="4313207"/>
          </a:xfrm>
          <a:ln w="28575">
            <a:solidFill>
              <a:srgbClr val="FFC000"/>
            </a:solidFill>
          </a:ln>
        </p:spPr>
        <p:txBody>
          <a:bodyPr>
            <a:normAutofit/>
          </a:bodyPr>
          <a:lstStyle/>
          <a:p>
            <a:pPr marL="342900" indent="-341313" algn="ctr">
              <a:spcBef>
                <a:spcPts val="7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b="1" dirty="0"/>
              <a:t>Information obtained from a </a:t>
            </a:r>
            <a:r>
              <a:rPr lang="en-US" sz="2400" b="1" baseline="30000" dirty="0"/>
              <a:t>13</a:t>
            </a:r>
            <a:r>
              <a:rPr lang="en-US" sz="2400" b="1" dirty="0"/>
              <a:t>C NMR spectrum</a:t>
            </a:r>
            <a:r>
              <a:rPr lang="en-US" sz="2400" b="1" dirty="0" smtClean="0"/>
              <a:t>:</a:t>
            </a:r>
          </a:p>
          <a:p>
            <a:pPr marL="342900" indent="-341313" algn="ctr">
              <a:spcBef>
                <a:spcPts val="7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b="1" dirty="0"/>
          </a:p>
          <a:p>
            <a:pPr marL="342900" indent="-341313">
              <a:spcBef>
                <a:spcPts val="600"/>
              </a:spcBef>
              <a:spcAft>
                <a:spcPts val="1200"/>
              </a:spcAft>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a:t>the </a:t>
            </a:r>
            <a:r>
              <a:rPr lang="en-US" sz="2400" b="1" dirty="0"/>
              <a:t>number of resonance signals </a:t>
            </a:r>
            <a:r>
              <a:rPr lang="en-US" sz="2400" dirty="0"/>
              <a:t>denotes the number of different (non-equivalent) carbon atoms </a:t>
            </a:r>
            <a:r>
              <a:rPr lang="en-US" sz="2400" dirty="0" smtClean="0"/>
              <a:t>present</a:t>
            </a:r>
            <a:endParaRPr lang="en-US" sz="2400" dirty="0"/>
          </a:p>
          <a:p>
            <a:pPr marL="342900" indent="-341313">
              <a:spcBef>
                <a:spcPts val="600"/>
              </a:spcBef>
              <a:spcAft>
                <a:spcPts val="1200"/>
              </a:spcAft>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a:t>the </a:t>
            </a:r>
            <a:r>
              <a:rPr lang="en-US" sz="2400" b="1" dirty="0"/>
              <a:t>chemical shift </a:t>
            </a:r>
            <a:r>
              <a:rPr lang="en-US" sz="2400" dirty="0"/>
              <a:t>reveals the electronic bonding environment of the carbons </a:t>
            </a:r>
          </a:p>
          <a:p>
            <a:pPr marL="342900" indent="-341313">
              <a:spcBef>
                <a:spcPts val="600"/>
              </a:spcBef>
              <a:spcAft>
                <a:spcPts val="1200"/>
              </a:spcAft>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b="1" dirty="0" smtClean="0"/>
              <a:t>signal </a:t>
            </a:r>
            <a:r>
              <a:rPr lang="en-US" sz="2400" b="1" dirty="0"/>
              <a:t>splitting </a:t>
            </a:r>
            <a:r>
              <a:rPr lang="en-US" sz="2400" dirty="0"/>
              <a:t>(singlet, doublet, triplet, etc.) gives the number of hydrogens bonded to each carbon </a:t>
            </a:r>
          </a:p>
          <a:p>
            <a:pPr marL="342900" indent="-341313">
              <a:spcBef>
                <a:spcPts val="70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03053"/>
          </a:xfrm>
          <a:ln w="28575">
            <a:solidFill>
              <a:srgbClr val="FFC000"/>
            </a:solidFill>
          </a:ln>
        </p:spPr>
        <p:txBody>
          <a:bodyPr/>
          <a:lstStyle/>
          <a:p>
            <a:pPr algn="ctr"/>
            <a:r>
              <a:rPr lang="en-US" baseline="30000" dirty="0" smtClean="0"/>
              <a:t>13</a:t>
            </a:r>
            <a:r>
              <a:rPr lang="en-US" dirty="0" smtClean="0"/>
              <a:t>C-NMR </a:t>
            </a:r>
            <a:r>
              <a:rPr lang="en-US" dirty="0"/>
              <a:t>Spectroscopy</a:t>
            </a:r>
          </a:p>
        </p:txBody>
      </p:sp>
      <p:sp>
        <p:nvSpPr>
          <p:cNvPr id="3" name="Content Placeholder 2"/>
          <p:cNvSpPr>
            <a:spLocks noGrp="1"/>
          </p:cNvSpPr>
          <p:nvPr>
            <p:ph idx="1"/>
          </p:nvPr>
        </p:nvSpPr>
        <p:spPr>
          <a:xfrm>
            <a:off x="1028700" y="1647645"/>
            <a:ext cx="7200900" cy="2053087"/>
          </a:xfrm>
          <a:ln w="28575">
            <a:solidFill>
              <a:srgbClr val="FFC000"/>
            </a:solidFill>
          </a:ln>
        </p:spPr>
        <p:txBody>
          <a:bodyPr>
            <a:normAutofit lnSpcReduction="10000"/>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latin typeface="Calibri" pitchFamily="32" charset="0"/>
              </a:rPr>
              <a:t>The range of chemical shifts is about 0-220 </a:t>
            </a:r>
            <a:r>
              <a:rPr lang="en-US" sz="2400" dirty="0" err="1">
                <a:solidFill>
                  <a:srgbClr val="000000"/>
                </a:solidFill>
                <a:latin typeface="Calibri" pitchFamily="32" charset="0"/>
              </a:rPr>
              <a:t>ppm</a:t>
            </a:r>
            <a:r>
              <a:rPr lang="en-US" sz="2400" dirty="0">
                <a:solidFill>
                  <a:srgbClr val="000000"/>
                </a:solidFill>
                <a:latin typeface="Calibri" pitchFamily="32" charset="0"/>
              </a:rPr>
              <a:t>. </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latin typeface="Calibri" pitchFamily="32" charset="0"/>
              </a:rPr>
              <a:t>Saturated carbon atoms absorb upfield </a:t>
            </a:r>
            <a:r>
              <a:rPr lang="en-US" sz="2400" dirty="0" smtClean="0">
                <a:solidFill>
                  <a:srgbClr val="000000"/>
                </a:solidFill>
                <a:latin typeface="Calibri" pitchFamily="32" charset="0"/>
              </a:rPr>
              <a:t>(smaller </a:t>
            </a:r>
            <a:r>
              <a:rPr lang="en-US" sz="2400" dirty="0" err="1" smtClean="0">
                <a:solidFill>
                  <a:srgbClr val="000000"/>
                </a:solidFill>
                <a:latin typeface="Calibri" pitchFamily="32" charset="0"/>
              </a:rPr>
              <a:t>ppm</a:t>
            </a:r>
            <a:r>
              <a:rPr lang="en-US" sz="2400" dirty="0" smtClean="0">
                <a:solidFill>
                  <a:srgbClr val="000000"/>
                </a:solidFill>
                <a:latin typeface="Calibri" pitchFamily="32" charset="0"/>
              </a:rPr>
              <a:t>) relative </a:t>
            </a:r>
            <a:r>
              <a:rPr lang="en-US" sz="2400" dirty="0">
                <a:solidFill>
                  <a:srgbClr val="000000"/>
                </a:solidFill>
                <a:latin typeface="Calibri" pitchFamily="32" charset="0"/>
              </a:rPr>
              <a:t>to unsaturated carbons (downfield).</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latin typeface="Calibri" pitchFamily="32" charset="0"/>
              </a:rPr>
              <a:t>Electron-withdrawing atoms cause a downfield </a:t>
            </a:r>
            <a:r>
              <a:rPr lang="en-US" sz="2400" dirty="0" smtClean="0">
                <a:solidFill>
                  <a:srgbClr val="000000"/>
                </a:solidFill>
                <a:latin typeface="Calibri" pitchFamily="32" charset="0"/>
              </a:rPr>
              <a:t>shift. </a:t>
            </a:r>
            <a:endParaRPr lang="en-US" sz="2400" dirty="0">
              <a:solidFill>
                <a:srgbClr val="000000"/>
              </a:solidFill>
              <a:latin typeface="Calibri" pitchFamily="32" charset="0"/>
            </a:endParaRPr>
          </a:p>
          <a:p>
            <a:pPr marL="1084263" lvl="1"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latin typeface="Calibri" pitchFamily="32" charset="0"/>
              </a:rPr>
              <a:t>Compare –</a:t>
            </a:r>
            <a:r>
              <a:rPr lang="en-US" dirty="0">
                <a:solidFill>
                  <a:srgbClr val="FF0000"/>
                </a:solidFill>
                <a:latin typeface="Calibri" pitchFamily="32" charset="0"/>
              </a:rPr>
              <a:t>C</a:t>
            </a:r>
            <a:r>
              <a:rPr lang="en-US" dirty="0">
                <a:solidFill>
                  <a:srgbClr val="000000"/>
                </a:solidFill>
                <a:latin typeface="Calibri" pitchFamily="32" charset="0"/>
              </a:rPr>
              <a:t>H</a:t>
            </a:r>
            <a:r>
              <a:rPr lang="en-US" baseline="-25000" dirty="0">
                <a:solidFill>
                  <a:srgbClr val="000000"/>
                </a:solidFill>
                <a:latin typeface="Calibri" pitchFamily="32" charset="0"/>
              </a:rPr>
              <a:t>2</a:t>
            </a:r>
            <a:r>
              <a:rPr lang="en-US" dirty="0">
                <a:solidFill>
                  <a:srgbClr val="000000"/>
                </a:solidFill>
                <a:latin typeface="Calibri" pitchFamily="32" charset="0"/>
              </a:rPr>
              <a:t>– with –</a:t>
            </a:r>
            <a:r>
              <a:rPr lang="en-US" dirty="0">
                <a:solidFill>
                  <a:srgbClr val="FF0000"/>
                </a:solidFill>
                <a:latin typeface="Calibri" pitchFamily="32" charset="0"/>
              </a:rPr>
              <a:t>C</a:t>
            </a:r>
            <a:r>
              <a:rPr lang="en-US" dirty="0">
                <a:solidFill>
                  <a:srgbClr val="000000"/>
                </a:solidFill>
                <a:latin typeface="Calibri" pitchFamily="32" charset="0"/>
              </a:rPr>
              <a:t>H-O– and compare </a:t>
            </a:r>
            <a:r>
              <a:rPr lang="en-US" dirty="0">
                <a:solidFill>
                  <a:srgbClr val="FF0000"/>
                </a:solidFill>
                <a:latin typeface="Calibri" pitchFamily="32" charset="0"/>
              </a:rPr>
              <a:t>C</a:t>
            </a:r>
            <a:r>
              <a:rPr lang="en-US" dirty="0">
                <a:solidFill>
                  <a:srgbClr val="000000"/>
                </a:solidFill>
                <a:latin typeface="Calibri" pitchFamily="32" charset="0"/>
              </a:rPr>
              <a:t>=C with </a:t>
            </a:r>
            <a:r>
              <a:rPr lang="en-US" dirty="0">
                <a:solidFill>
                  <a:srgbClr val="FF0000"/>
                </a:solidFill>
                <a:latin typeface="Calibri" pitchFamily="32" charset="0"/>
              </a:rPr>
              <a:t>C</a:t>
            </a:r>
            <a:r>
              <a:rPr lang="en-US" dirty="0">
                <a:solidFill>
                  <a:srgbClr val="000000"/>
                </a:solidFill>
                <a:latin typeface="Calibri" pitchFamily="32" charset="0"/>
              </a:rPr>
              <a:t>=O</a:t>
            </a:r>
          </a:p>
        </p:txBody>
      </p:sp>
      <p:pic>
        <p:nvPicPr>
          <p:cNvPr id="4" name="Picture 3"/>
          <p:cNvPicPr>
            <a:picLocks noChangeAspect="1" noChangeArrowheads="1"/>
          </p:cNvPicPr>
          <p:nvPr/>
        </p:nvPicPr>
        <p:blipFill>
          <a:blip r:embed="rId3" cstate="print"/>
          <a:srcRect/>
          <a:stretch>
            <a:fillRect/>
          </a:stretch>
        </p:blipFill>
        <p:spPr bwMode="auto">
          <a:xfrm>
            <a:off x="2526102" y="3811549"/>
            <a:ext cx="4271513" cy="2765134"/>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4"/>
          <a:srcRect/>
          <a:stretch>
            <a:fillRect/>
          </a:stretch>
        </p:blipFill>
        <p:spPr bwMode="auto">
          <a:xfrm>
            <a:off x="1295400" y="1295400"/>
            <a:ext cx="5940425" cy="4365625"/>
          </a:xfrm>
          <a:prstGeom prst="rect">
            <a:avLst/>
          </a:prstGeom>
          <a:noFill/>
          <a:ln w="9525">
            <a:noFill/>
            <a:miter lim="800000"/>
            <a:headEnd/>
            <a:tailEnd/>
          </a:ln>
        </p:spPr>
      </p:pic>
      <p:sp>
        <p:nvSpPr>
          <p:cNvPr id="2052" name="Title 4"/>
          <p:cNvSpPr>
            <a:spLocks noGrp="1"/>
          </p:cNvSpPr>
          <p:nvPr>
            <p:ph type="title"/>
          </p:nvPr>
        </p:nvSpPr>
        <p:spPr>
          <a:xfrm>
            <a:off x="762000" y="381000"/>
            <a:ext cx="2133600" cy="792163"/>
          </a:xfrm>
        </p:spPr>
        <p:txBody>
          <a:bodyPr/>
          <a:lstStyle/>
          <a:p>
            <a:pPr algn="l" eaLnBrk="1" hangingPunct="1"/>
            <a:r>
              <a:rPr lang="en-US" sz="2800" smtClean="0"/>
              <a:t>Hexane</a:t>
            </a:r>
          </a:p>
        </p:txBody>
      </p:sp>
      <p:graphicFrame>
        <p:nvGraphicFramePr>
          <p:cNvPr id="2050" name="Object 4"/>
          <p:cNvGraphicFramePr>
            <a:graphicFrameLocks noChangeAspect="1"/>
          </p:cNvGraphicFramePr>
          <p:nvPr/>
        </p:nvGraphicFramePr>
        <p:xfrm>
          <a:off x="4867275" y="622300"/>
          <a:ext cx="1670050" cy="744538"/>
        </p:xfrm>
        <a:graphic>
          <a:graphicData uri="http://schemas.openxmlformats.org/presentationml/2006/ole">
            <p:oleObj spid="_x0000_s104450" name="ChemSketch" r:id="rId5" imgW="1670400" imgH="743760" progId="ACD.ChemSketch.20">
              <p:embed/>
            </p:oleObj>
          </a:graphicData>
        </a:graphic>
      </p:graphicFrame>
      <p:sp>
        <p:nvSpPr>
          <p:cNvPr id="2053" name="TextBox 4"/>
          <p:cNvSpPr txBox="1">
            <a:spLocks noChangeArrowheads="1"/>
          </p:cNvSpPr>
          <p:nvPr/>
        </p:nvSpPr>
        <p:spPr bwMode="auto">
          <a:xfrm>
            <a:off x="3733800" y="2438400"/>
            <a:ext cx="1143000" cy="1016000"/>
          </a:xfrm>
          <a:prstGeom prst="rect">
            <a:avLst/>
          </a:prstGeom>
          <a:noFill/>
          <a:ln w="9525">
            <a:noFill/>
            <a:miter lim="800000"/>
            <a:headEnd/>
            <a:tailEnd/>
          </a:ln>
        </p:spPr>
        <p:txBody>
          <a:bodyPr>
            <a:spAutoFit/>
          </a:bodyPr>
          <a:lstStyle/>
          <a:p>
            <a:r>
              <a:rPr lang="en-US"/>
              <a:t> </a:t>
            </a:r>
            <a:r>
              <a:rPr lang="en-US" sz="1400" u="sng"/>
              <a:t>ppm</a:t>
            </a:r>
            <a:r>
              <a:rPr lang="en-US" sz="1400"/>
              <a:t>    </a:t>
            </a:r>
          </a:p>
          <a:p>
            <a:r>
              <a:rPr lang="en-US" sz="1400"/>
              <a:t>14.16   q</a:t>
            </a:r>
          </a:p>
          <a:p>
            <a:r>
              <a:rPr lang="en-US" sz="1400"/>
              <a:t>22.89    t</a:t>
            </a:r>
          </a:p>
          <a:p>
            <a:r>
              <a:rPr lang="en-US" sz="1400"/>
              <a:t>31.87    t</a:t>
            </a:r>
          </a:p>
        </p:txBody>
      </p:sp>
      <p:sp>
        <p:nvSpPr>
          <p:cNvPr id="6" name="TextBox 5"/>
          <p:cNvSpPr txBox="1"/>
          <p:nvPr/>
        </p:nvSpPr>
        <p:spPr>
          <a:xfrm>
            <a:off x="2098431" y="5756031"/>
            <a:ext cx="5380892" cy="369332"/>
          </a:xfrm>
          <a:prstGeom prst="rect">
            <a:avLst/>
          </a:prstGeom>
          <a:noFill/>
        </p:spPr>
        <p:txBody>
          <a:bodyPr wrap="square" rtlCol="0">
            <a:spAutoFit/>
          </a:bodyPr>
          <a:lstStyle/>
          <a:p>
            <a:r>
              <a:rPr lang="en-US" b="1" dirty="0" smtClean="0">
                <a:solidFill>
                  <a:schemeClr val="tx2"/>
                </a:solidFill>
              </a:rPr>
              <a:t>Please view the slide with Notes underneath.</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85800"/>
          </a:xfrm>
          <a:ln w="28575">
            <a:solidFill>
              <a:srgbClr val="FFC000"/>
            </a:solidFill>
          </a:ln>
        </p:spPr>
        <p:txBody>
          <a:bodyPr>
            <a:normAutofit fontScale="90000"/>
          </a:bodyPr>
          <a:lstStyle/>
          <a:p>
            <a:pPr algn="ctr"/>
            <a:r>
              <a:rPr lang="en-US" dirty="0"/>
              <a:t>Carbon-Hydrogen Spin Splitting</a:t>
            </a:r>
          </a:p>
        </p:txBody>
      </p:sp>
      <p:sp>
        <p:nvSpPr>
          <p:cNvPr id="3" name="Content Placeholder 2"/>
          <p:cNvSpPr>
            <a:spLocks noGrp="1"/>
          </p:cNvSpPr>
          <p:nvPr>
            <p:ph idx="1"/>
          </p:nvPr>
        </p:nvSpPr>
        <p:spPr>
          <a:xfrm>
            <a:off x="1028700" y="1621766"/>
            <a:ext cx="7200900" cy="4606506"/>
          </a:xfrm>
          <a:ln w="28575">
            <a:solidFill>
              <a:srgbClr val="FFC000"/>
            </a:solidFill>
          </a:ln>
        </p:spPr>
        <p:txBody>
          <a:bodyPr>
            <a:normAutofit fontScale="92500" lnSpcReduction="10000"/>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dirty="0" smtClean="0"/>
              <a:t>A </a:t>
            </a:r>
            <a:r>
              <a:rPr lang="en-US" sz="2600" dirty="0"/>
              <a:t>spectrum can be </a:t>
            </a:r>
            <a:r>
              <a:rPr lang="en-US" sz="2600" dirty="0" smtClean="0"/>
              <a:t>obtained that </a:t>
            </a:r>
            <a:r>
              <a:rPr lang="en-US" sz="2600" dirty="0"/>
              <a:t>“couples” the </a:t>
            </a:r>
            <a:r>
              <a:rPr lang="en-US" sz="2600" dirty="0" smtClean="0"/>
              <a:t>spin </a:t>
            </a:r>
            <a:r>
              <a:rPr lang="en-US" sz="2600" dirty="0"/>
              <a:t>of a carbon and the hydrogens that are bonded </a:t>
            </a:r>
            <a:r>
              <a:rPr lang="en-US" sz="2600" dirty="0" smtClean="0"/>
              <a:t>to </a:t>
            </a:r>
            <a:r>
              <a:rPr lang="en-US" sz="2600" dirty="0"/>
              <a:t>it.</a:t>
            </a:r>
          </a:p>
          <a:p>
            <a:pPr marL="871665" lvl="1"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dirty="0"/>
              <a:t>The resulting “splitting” pattern shows the number of hydrogens bonded to the carbon</a:t>
            </a:r>
            <a:r>
              <a:rPr lang="en-US" sz="2600" dirty="0">
                <a:solidFill>
                  <a:srgbClr val="000000"/>
                </a:solidFill>
              </a:rPr>
              <a:t>.</a:t>
            </a:r>
          </a:p>
          <a:p>
            <a:pPr marL="341313" indent="-341313">
              <a:spcBef>
                <a:spcPts val="600"/>
              </a:spcBef>
              <a:buClr>
                <a:srgbClr val="FF00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dirty="0">
                <a:solidFill>
                  <a:srgbClr val="D13819"/>
                </a:solidFill>
              </a:rPr>
              <a:t>Number of </a:t>
            </a:r>
            <a:r>
              <a:rPr lang="en-US" sz="2600" dirty="0" smtClean="0">
                <a:solidFill>
                  <a:srgbClr val="D13819"/>
                </a:solidFill>
              </a:rPr>
              <a:t>H’s attached to C </a:t>
            </a:r>
            <a:r>
              <a:rPr lang="en-US" sz="2600" dirty="0">
                <a:solidFill>
                  <a:srgbClr val="D13819"/>
                </a:solidFill>
              </a:rPr>
              <a:t>= n-1 </a:t>
            </a:r>
            <a:r>
              <a:rPr lang="en-US" sz="2600" dirty="0"/>
              <a:t>where </a:t>
            </a:r>
            <a:r>
              <a:rPr lang="en-US" sz="2600" dirty="0">
                <a:solidFill>
                  <a:srgbClr val="D13819"/>
                </a:solidFill>
              </a:rPr>
              <a:t>n</a:t>
            </a:r>
            <a:r>
              <a:rPr lang="en-US" sz="2600" dirty="0"/>
              <a:t> is the number of split </a:t>
            </a:r>
            <a:r>
              <a:rPr lang="en-US" sz="2600" dirty="0" smtClean="0"/>
              <a:t>peaks.</a:t>
            </a:r>
            <a:endParaRPr lang="en-US" sz="2600" dirty="0"/>
          </a:p>
          <a:p>
            <a:pPr marL="341313" indent="-341313">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                  </a:t>
            </a:r>
            <a:r>
              <a:rPr lang="en-US" sz="2400" dirty="0">
                <a:solidFill>
                  <a:srgbClr val="FF0000"/>
                </a:solidFill>
              </a:rPr>
              <a:t> </a:t>
            </a:r>
            <a:r>
              <a:rPr lang="en-US" sz="2400" u="sng" dirty="0">
                <a:solidFill>
                  <a:srgbClr val="FF0000"/>
                </a:solidFill>
              </a:rPr>
              <a:t> </a:t>
            </a:r>
            <a:r>
              <a:rPr lang="en-US" sz="2400" u="sng" dirty="0">
                <a:solidFill>
                  <a:srgbClr val="D13819"/>
                </a:solidFill>
              </a:rPr>
              <a:t>n                                </a:t>
            </a:r>
            <a:r>
              <a:rPr lang="en-US" sz="2400" u="sng" dirty="0" err="1">
                <a:solidFill>
                  <a:srgbClr val="D13819"/>
                </a:solidFill>
              </a:rPr>
              <a:t>n</a:t>
            </a:r>
            <a:r>
              <a:rPr lang="en-US" sz="2400" u="sng" dirty="0">
                <a:solidFill>
                  <a:srgbClr val="D13819"/>
                </a:solidFill>
              </a:rPr>
              <a:t>-1</a:t>
            </a:r>
          </a:p>
          <a:p>
            <a:pPr marL="6350" lvl="1" indent="-4763">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		</a:t>
            </a:r>
            <a:r>
              <a:rPr lang="en-US" sz="2400" dirty="0">
                <a:solidFill>
                  <a:srgbClr val="4F81BD"/>
                </a:solidFill>
              </a:rPr>
              <a:t>Quartet</a:t>
            </a:r>
            <a:r>
              <a:rPr lang="en-US" sz="2400" dirty="0">
                <a:solidFill>
                  <a:srgbClr val="000000"/>
                </a:solidFill>
              </a:rPr>
              <a:t> 	</a:t>
            </a:r>
            <a:r>
              <a:rPr lang="en-US" sz="2400" dirty="0"/>
              <a:t>(q) 	3 H’s	-CH</a:t>
            </a:r>
            <a:r>
              <a:rPr lang="en-US" sz="2400" baseline="-25000" dirty="0"/>
              <a:t>3</a:t>
            </a:r>
            <a:r>
              <a:rPr lang="en-US" sz="2400" dirty="0"/>
              <a:t>	methyl</a:t>
            </a:r>
          </a:p>
          <a:p>
            <a:pPr marL="6350" lvl="1" indent="-4763">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		</a:t>
            </a:r>
            <a:r>
              <a:rPr lang="en-US" sz="2400" dirty="0">
                <a:solidFill>
                  <a:srgbClr val="4F81BD"/>
                </a:solidFill>
              </a:rPr>
              <a:t>Triplet</a:t>
            </a:r>
            <a:r>
              <a:rPr lang="en-US" sz="2400" dirty="0">
                <a:solidFill>
                  <a:srgbClr val="000000"/>
                </a:solidFill>
              </a:rPr>
              <a:t>		</a:t>
            </a:r>
            <a:r>
              <a:rPr lang="en-US" sz="2400" dirty="0"/>
              <a:t>(t)	2 H’s	-CH2-	methylene</a:t>
            </a:r>
          </a:p>
          <a:p>
            <a:pPr marL="6350" lvl="1" indent="-4763">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		</a:t>
            </a:r>
            <a:r>
              <a:rPr lang="en-US" sz="2400" dirty="0">
                <a:solidFill>
                  <a:srgbClr val="4F81BD"/>
                </a:solidFill>
              </a:rPr>
              <a:t>Doublet</a:t>
            </a:r>
            <a:r>
              <a:rPr lang="en-US" sz="2400" dirty="0">
                <a:solidFill>
                  <a:srgbClr val="000000"/>
                </a:solidFill>
              </a:rPr>
              <a:t>	</a:t>
            </a:r>
            <a:r>
              <a:rPr lang="en-US" sz="2400" dirty="0"/>
              <a:t>(d)	1 H	&gt;CH-	methine</a:t>
            </a:r>
          </a:p>
          <a:p>
            <a:pPr marL="6350" lvl="1" indent="-4763">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		</a:t>
            </a:r>
            <a:r>
              <a:rPr lang="en-US" sz="2400" dirty="0">
                <a:solidFill>
                  <a:srgbClr val="4F81BD"/>
                </a:solidFill>
              </a:rPr>
              <a:t>Singlet</a:t>
            </a:r>
            <a:r>
              <a:rPr lang="en-US" sz="2400" dirty="0">
                <a:solidFill>
                  <a:srgbClr val="000000"/>
                </a:solidFill>
              </a:rPr>
              <a:t>		</a:t>
            </a:r>
            <a:r>
              <a:rPr lang="en-US" sz="2400" dirty="0"/>
              <a:t>(s)	0 H</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59921"/>
          </a:xfrm>
          <a:ln w="28575">
            <a:solidFill>
              <a:srgbClr val="FFC000"/>
            </a:solidFill>
          </a:ln>
        </p:spPr>
        <p:txBody>
          <a:bodyPr>
            <a:normAutofit fontScale="90000"/>
          </a:bodyPr>
          <a:lstStyle/>
          <a:p>
            <a:pPr algn="ctr"/>
            <a:r>
              <a:rPr lang="en-US" dirty="0"/>
              <a:t>Hexane</a:t>
            </a:r>
          </a:p>
        </p:txBody>
      </p:sp>
      <p:pic>
        <p:nvPicPr>
          <p:cNvPr id="4" name="spectrum"/>
          <p:cNvPicPr>
            <a:picLocks noGrp="1" noChangeAspect="1" noChangeArrowheads="1"/>
          </p:cNvPicPr>
          <p:nvPr>
            <p:ph idx="1"/>
          </p:nvPr>
        </p:nvPicPr>
        <p:blipFill>
          <a:blip r:embed="rId4" cstate="print"/>
          <a:stretch>
            <a:fillRect/>
          </a:stretch>
        </p:blipFill>
        <p:spPr bwMode="auto">
          <a:xfrm>
            <a:off x="1406107" y="1581347"/>
            <a:ext cx="6478436" cy="4763556"/>
          </a:xfrm>
          <a:prstGeom prst="rect">
            <a:avLst/>
          </a:prstGeom>
          <a:noFill/>
          <a:ln w="9525">
            <a:noFill/>
            <a:round/>
            <a:headEnd/>
            <a:tailEnd/>
          </a:ln>
          <a:effectLst/>
        </p:spPr>
      </p:pic>
      <p:sp>
        <p:nvSpPr>
          <p:cNvPr id="5" name="split box"/>
          <p:cNvSpPr/>
          <p:nvPr/>
        </p:nvSpPr>
        <p:spPr>
          <a:xfrm>
            <a:off x="2339308" y="2416981"/>
            <a:ext cx="1138686" cy="1199700"/>
          </a:xfrm>
          <a:prstGeom prst="rect">
            <a:avLst/>
          </a:prstGeom>
          <a:ln>
            <a:solidFill>
              <a:srgbClr val="FFC000"/>
            </a:solidFill>
          </a:ln>
        </p:spPr>
        <p:txBody>
          <a:bodyPr wrap="square">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 </a:t>
            </a:r>
            <a:r>
              <a:rPr lang="en-US" u="sng" dirty="0" err="1">
                <a:solidFill>
                  <a:srgbClr val="000000"/>
                </a:solidFill>
              </a:rPr>
              <a:t>ppm</a:t>
            </a:r>
            <a:r>
              <a:rPr lang="en-US" dirty="0">
                <a:solidFill>
                  <a:srgbClr val="000000"/>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14.16   q</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22.89    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31.87    t</a:t>
            </a:r>
          </a:p>
        </p:txBody>
      </p:sp>
      <p:graphicFrame>
        <p:nvGraphicFramePr>
          <p:cNvPr id="11267" name="structure"/>
          <p:cNvGraphicFramePr>
            <a:graphicFrameLocks noChangeAspect="1"/>
          </p:cNvGraphicFramePr>
          <p:nvPr/>
        </p:nvGraphicFramePr>
        <p:xfrm>
          <a:off x="7599363" y="5908675"/>
          <a:ext cx="446087" cy="195263"/>
        </p:xfrm>
        <a:graphic>
          <a:graphicData uri="http://schemas.openxmlformats.org/presentationml/2006/ole">
            <p:oleObj spid="_x0000_s1027" name="ChemSketch" r:id="rId5" imgW="1398960" imgH="615600" progId="ACD.ChemSketch.20">
              <p:embed/>
            </p:oleObj>
          </a:graphicData>
        </a:graphic>
      </p:graphicFrame>
      <p:sp>
        <p:nvSpPr>
          <p:cNvPr id="6" name="n=1"/>
          <p:cNvSpPr txBox="1"/>
          <p:nvPr/>
        </p:nvSpPr>
        <p:spPr>
          <a:xfrm>
            <a:off x="2332891" y="4032737"/>
            <a:ext cx="3927231" cy="923330"/>
          </a:xfrm>
          <a:prstGeom prst="rect">
            <a:avLst/>
          </a:prstGeom>
          <a:noFill/>
        </p:spPr>
        <p:txBody>
          <a:bodyPr wrap="square" rtlCol="0">
            <a:spAutoFit/>
          </a:bodyPr>
          <a:lstStyle/>
          <a:p>
            <a:r>
              <a:rPr lang="en-US" dirty="0" smtClean="0">
                <a:solidFill>
                  <a:schemeClr val="tx2"/>
                </a:solidFill>
              </a:rPr>
              <a:t>q = quartet      n=4    n-1=3    CH</a:t>
            </a:r>
            <a:r>
              <a:rPr lang="en-US" baseline="-25000" dirty="0" smtClean="0">
                <a:solidFill>
                  <a:schemeClr val="tx2"/>
                </a:solidFill>
              </a:rPr>
              <a:t>3</a:t>
            </a:r>
          </a:p>
          <a:p>
            <a:endParaRPr lang="en-US" dirty="0" smtClean="0">
              <a:solidFill>
                <a:schemeClr val="tx2"/>
              </a:solidFill>
            </a:endParaRPr>
          </a:p>
          <a:p>
            <a:r>
              <a:rPr lang="en-US" dirty="0" smtClean="0">
                <a:solidFill>
                  <a:schemeClr val="tx2"/>
                </a:solidFill>
              </a:rPr>
              <a:t>t = triplet          n=3    n-1=2     CH</a:t>
            </a:r>
            <a:r>
              <a:rPr lang="en-US" baseline="-25000" dirty="0" smtClean="0">
                <a:solidFill>
                  <a:schemeClr val="tx2"/>
                </a:solidFill>
              </a:rPr>
              <a:t>2</a:t>
            </a:r>
            <a:endParaRPr lang="en-US" baseline="-2500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94426"/>
          </a:xfrm>
          <a:ln w="28575">
            <a:solidFill>
              <a:srgbClr val="FFC000"/>
            </a:solidFill>
          </a:ln>
        </p:spPr>
        <p:txBody>
          <a:bodyPr/>
          <a:lstStyle/>
          <a:p>
            <a:pPr algn="ctr"/>
            <a:r>
              <a:rPr lang="en-US" dirty="0"/>
              <a:t>2,2-Dimethylbutane</a:t>
            </a:r>
          </a:p>
        </p:txBody>
      </p:sp>
      <p:pic>
        <p:nvPicPr>
          <p:cNvPr id="4" name="Picture 2"/>
          <p:cNvPicPr>
            <a:picLocks noGrp="1" noChangeAspect="1" noChangeArrowheads="1"/>
          </p:cNvPicPr>
          <p:nvPr>
            <p:ph idx="1"/>
          </p:nvPr>
        </p:nvPicPr>
        <p:blipFill>
          <a:blip r:embed="rId4" cstate="print"/>
          <a:srcRect/>
          <a:stretch>
            <a:fillRect/>
          </a:stretch>
        </p:blipFill>
        <p:spPr bwMode="auto">
          <a:xfrm>
            <a:off x="1949570" y="1613139"/>
            <a:ext cx="6030022" cy="4433839"/>
          </a:xfrm>
          <a:prstGeom prst="rect">
            <a:avLst/>
          </a:prstGeom>
          <a:noFill/>
          <a:ln w="9525">
            <a:noFill/>
            <a:round/>
            <a:headEnd/>
            <a:tailEnd/>
          </a:ln>
          <a:effectLst/>
        </p:spPr>
      </p:pic>
      <p:graphicFrame>
        <p:nvGraphicFramePr>
          <p:cNvPr id="2050" name="Object 3"/>
          <p:cNvGraphicFramePr>
            <a:graphicFrameLocks noChangeAspect="1"/>
          </p:cNvGraphicFramePr>
          <p:nvPr/>
        </p:nvGraphicFramePr>
        <p:xfrm>
          <a:off x="7540924" y="5913408"/>
          <a:ext cx="984250" cy="615950"/>
        </p:xfrm>
        <a:graphic>
          <a:graphicData uri="http://schemas.openxmlformats.org/presentationml/2006/ole">
            <p:oleObj spid="_x0000_s2051" r:id="rId5" imgW="3076575" imgH="1924050" progId="ACD.ChemSketch.20">
              <p:embed/>
            </p:oleObj>
          </a:graphicData>
        </a:graphic>
      </p:graphicFrame>
      <p:sp>
        <p:nvSpPr>
          <p:cNvPr id="6" name="Rectangle 5"/>
          <p:cNvSpPr/>
          <p:nvPr/>
        </p:nvSpPr>
        <p:spPr>
          <a:xfrm>
            <a:off x="3062377" y="2397515"/>
            <a:ext cx="1190445" cy="1200329"/>
          </a:xfrm>
          <a:prstGeom prst="rect">
            <a:avLst/>
          </a:prstGeom>
          <a:ln>
            <a:solidFill>
              <a:srgbClr val="FFC000"/>
            </a:solidFill>
          </a:ln>
        </p:spPr>
        <p:txBody>
          <a:bodyPr wrap="square">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 8.88    q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28.96    q</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30.42     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36.49     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54811"/>
          </a:xfrm>
          <a:ln w="28575">
            <a:solidFill>
              <a:srgbClr val="FFC000"/>
            </a:solidFill>
          </a:ln>
        </p:spPr>
        <p:txBody>
          <a:bodyPr/>
          <a:lstStyle/>
          <a:p>
            <a:pPr algn="ctr"/>
            <a:r>
              <a:rPr lang="en-US" dirty="0"/>
              <a:t>Acetaldehyde</a:t>
            </a:r>
          </a:p>
        </p:txBody>
      </p:sp>
      <p:pic>
        <p:nvPicPr>
          <p:cNvPr id="4" name="Picture 2"/>
          <p:cNvPicPr>
            <a:picLocks noGrp="1" noChangeAspect="1" noChangeArrowheads="1"/>
          </p:cNvPicPr>
          <p:nvPr>
            <p:ph idx="1"/>
          </p:nvPr>
        </p:nvPicPr>
        <p:blipFill>
          <a:blip r:embed="rId4" cstate="print"/>
          <a:srcRect/>
          <a:stretch>
            <a:fillRect/>
          </a:stretch>
        </p:blipFill>
        <p:spPr bwMode="auto">
          <a:xfrm>
            <a:off x="1544129" y="1644403"/>
            <a:ext cx="6202391" cy="4560581"/>
          </a:xfrm>
          <a:prstGeom prst="rect">
            <a:avLst/>
          </a:prstGeom>
          <a:noFill/>
          <a:ln w="9525">
            <a:noFill/>
            <a:round/>
            <a:headEnd/>
            <a:tailEnd/>
          </a:ln>
          <a:effectLst/>
        </p:spPr>
      </p:pic>
      <p:graphicFrame>
        <p:nvGraphicFramePr>
          <p:cNvPr id="16387" name="Object 3"/>
          <p:cNvGraphicFramePr>
            <a:graphicFrameLocks noChangeAspect="1"/>
          </p:cNvGraphicFramePr>
          <p:nvPr/>
        </p:nvGraphicFramePr>
        <p:xfrm>
          <a:off x="7637252" y="5749506"/>
          <a:ext cx="642938" cy="609600"/>
        </p:xfrm>
        <a:graphic>
          <a:graphicData uri="http://schemas.openxmlformats.org/presentationml/2006/ole">
            <p:oleObj spid="_x0000_s3075" r:id="rId5" imgW="2009775" imgH="1905000" progId="ACD.ChemSketch.20">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7558"/>
          </a:xfrm>
          <a:ln w="28575">
            <a:solidFill>
              <a:srgbClr val="FFC000"/>
            </a:solidFill>
          </a:ln>
        </p:spPr>
        <p:txBody>
          <a:bodyPr/>
          <a:lstStyle/>
          <a:p>
            <a:pPr algn="ctr"/>
            <a:r>
              <a:rPr lang="en-US" dirty="0"/>
              <a:t>Ethyl propionate</a:t>
            </a:r>
          </a:p>
        </p:txBody>
      </p:sp>
      <p:pic>
        <p:nvPicPr>
          <p:cNvPr id="4" name="spectrum"/>
          <p:cNvPicPr>
            <a:picLocks noGrp="1" noChangeAspect="1" noChangeArrowheads="1"/>
          </p:cNvPicPr>
          <p:nvPr>
            <p:ph idx="1"/>
          </p:nvPr>
        </p:nvPicPr>
        <p:blipFill>
          <a:blip r:embed="rId4" cstate="print"/>
          <a:srcRect/>
          <a:stretch>
            <a:fillRect/>
          </a:stretch>
        </p:blipFill>
        <p:spPr bwMode="auto">
          <a:xfrm>
            <a:off x="1500995" y="1776587"/>
            <a:ext cx="5917721" cy="4351265"/>
          </a:xfrm>
          <a:prstGeom prst="rect">
            <a:avLst/>
          </a:prstGeom>
          <a:noFill/>
          <a:ln w="9525">
            <a:noFill/>
            <a:round/>
            <a:headEnd/>
            <a:tailEnd/>
          </a:ln>
          <a:effectLst/>
        </p:spPr>
      </p:pic>
      <p:sp>
        <p:nvSpPr>
          <p:cNvPr id="5" name="Rectangle 4"/>
          <p:cNvSpPr/>
          <p:nvPr/>
        </p:nvSpPr>
        <p:spPr>
          <a:xfrm>
            <a:off x="2286000" y="2413338"/>
            <a:ext cx="1224951" cy="2031325"/>
          </a:xfrm>
          <a:prstGeom prst="rect">
            <a:avLst/>
          </a:prstGeom>
          <a:ln>
            <a:solidFill>
              <a:srgbClr val="FFC000"/>
            </a:solidFill>
          </a:ln>
        </p:spPr>
        <p:txBody>
          <a:bodyPr wrap="square">
            <a:spAutoFit/>
          </a:bodyPr>
          <a:lstStyle/>
          <a:p>
            <a:r>
              <a:rPr lang="en-US" dirty="0">
                <a:solidFill>
                  <a:srgbClr val="000000"/>
                </a:solidFill>
              </a:rPr>
              <a:t> </a:t>
            </a:r>
            <a:r>
              <a:rPr lang="en-US" u="sng" dirty="0" err="1">
                <a:solidFill>
                  <a:srgbClr val="000000"/>
                </a:solidFill>
              </a:rPr>
              <a:t>ppm</a:t>
            </a:r>
            <a:r>
              <a:rPr lang="en-US" dirty="0">
                <a:solidFill>
                  <a:srgbClr val="000000"/>
                </a:solidFill>
              </a:rPr>
              <a:t>    </a:t>
            </a:r>
          </a:p>
          <a:p>
            <a:r>
              <a:rPr lang="en-US" dirty="0">
                <a:solidFill>
                  <a:srgbClr val="000000"/>
                </a:solidFill>
              </a:rPr>
              <a:t>171.40  s</a:t>
            </a:r>
          </a:p>
          <a:p>
            <a:r>
              <a:rPr lang="en-US" dirty="0">
                <a:solidFill>
                  <a:srgbClr val="000000"/>
                </a:solidFill>
              </a:rPr>
              <a:t>60.26    t</a:t>
            </a:r>
          </a:p>
          <a:p>
            <a:r>
              <a:rPr lang="en-US" dirty="0">
                <a:solidFill>
                  <a:srgbClr val="000000"/>
                </a:solidFill>
              </a:rPr>
              <a:t>27.71    t</a:t>
            </a:r>
            <a:br>
              <a:rPr lang="en-US" dirty="0">
                <a:solidFill>
                  <a:srgbClr val="000000"/>
                </a:solidFill>
              </a:rPr>
            </a:br>
            <a:r>
              <a:rPr lang="en-US" dirty="0">
                <a:solidFill>
                  <a:srgbClr val="000000"/>
                </a:solidFill>
              </a:rPr>
              <a:t>14.32    q</a:t>
            </a:r>
            <a:br>
              <a:rPr lang="en-US" dirty="0">
                <a:solidFill>
                  <a:srgbClr val="000000"/>
                </a:solidFill>
              </a:rPr>
            </a:br>
            <a:r>
              <a:rPr lang="en-US" dirty="0">
                <a:solidFill>
                  <a:srgbClr val="000000"/>
                </a:solidFill>
              </a:rPr>
              <a:t>9.19      q</a:t>
            </a:r>
          </a:p>
          <a:p>
            <a:endParaRPr lang="en-US" dirty="0"/>
          </a:p>
        </p:txBody>
      </p:sp>
      <p:graphicFrame>
        <p:nvGraphicFramePr>
          <p:cNvPr id="17411" name="structure"/>
          <p:cNvGraphicFramePr>
            <a:graphicFrameLocks noChangeAspect="1"/>
          </p:cNvGraphicFramePr>
          <p:nvPr/>
        </p:nvGraphicFramePr>
        <p:xfrm>
          <a:off x="7277849" y="5542472"/>
          <a:ext cx="1020762" cy="835025"/>
        </p:xfrm>
        <a:graphic>
          <a:graphicData uri="http://schemas.openxmlformats.org/presentationml/2006/ole">
            <p:oleObj spid="_x0000_s4099" r:id="rId5" imgW="3190875" imgH="2609850" progId="ACD.ChemSketch.20">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799"/>
            <a:ext cx="7200900" cy="1212011"/>
          </a:xfrm>
          <a:ln w="28575">
            <a:solidFill>
              <a:srgbClr val="FFC000"/>
            </a:solidFill>
          </a:ln>
        </p:spPr>
        <p:txBody>
          <a:bodyPr>
            <a:normAutofit fontScale="90000"/>
          </a:bodyPr>
          <a:lstStyle/>
          <a:p>
            <a:pPr algn="ctr"/>
            <a:r>
              <a:rPr lang="en-US" i="1" dirty="0" err="1" smtClean="0"/>
              <a:t>ortho</a:t>
            </a:r>
            <a:r>
              <a:rPr lang="en-US" dirty="0" err="1" smtClean="0"/>
              <a:t>-Xylene</a:t>
            </a:r>
            <a:r>
              <a:rPr lang="en-US" dirty="0" smtClean="0"/>
              <a:t> </a:t>
            </a:r>
            <a:r>
              <a:rPr lang="en-US" dirty="0"/>
              <a:t/>
            </a:r>
            <a:br>
              <a:rPr lang="en-US" dirty="0"/>
            </a:br>
            <a:r>
              <a:rPr lang="en-US" dirty="0"/>
              <a:t>(1,2-dimethylbenzene)</a:t>
            </a:r>
            <a:endParaRPr lang="en-US" i="1" dirty="0"/>
          </a:p>
        </p:txBody>
      </p:sp>
      <p:pic>
        <p:nvPicPr>
          <p:cNvPr id="4" name="Picture 2"/>
          <p:cNvPicPr>
            <a:picLocks noGrp="1" noChangeAspect="1" noChangeArrowheads="1"/>
          </p:cNvPicPr>
          <p:nvPr>
            <p:ph idx="1"/>
          </p:nvPr>
        </p:nvPicPr>
        <p:blipFill>
          <a:blip r:embed="rId4" cstate="print"/>
          <a:srcRect/>
          <a:stretch>
            <a:fillRect/>
          </a:stretch>
        </p:blipFill>
        <p:spPr bwMode="auto">
          <a:xfrm>
            <a:off x="2193798" y="2286000"/>
            <a:ext cx="5656240" cy="4159000"/>
          </a:xfrm>
          <a:prstGeom prst="rect">
            <a:avLst/>
          </a:prstGeom>
          <a:noFill/>
          <a:ln w="9525">
            <a:noFill/>
            <a:round/>
            <a:headEnd/>
            <a:tailEnd/>
          </a:ln>
          <a:effectLst/>
        </p:spPr>
      </p:pic>
      <p:sp>
        <p:nvSpPr>
          <p:cNvPr id="6" name="Rectangle 5"/>
          <p:cNvSpPr/>
          <p:nvPr/>
        </p:nvSpPr>
        <p:spPr>
          <a:xfrm>
            <a:off x="2803585" y="2819256"/>
            <a:ext cx="1181819" cy="1754326"/>
          </a:xfrm>
          <a:prstGeom prst="rect">
            <a:avLst/>
          </a:prstGeom>
          <a:ln>
            <a:solidFill>
              <a:srgbClr val="FFC000"/>
            </a:solidFill>
          </a:ln>
        </p:spPr>
        <p:txBody>
          <a:bodyPr wrap="square">
            <a:spAutoFit/>
          </a:bodyPr>
          <a:lstStyle/>
          <a:p>
            <a:r>
              <a:rPr lang="en-US" dirty="0">
                <a:solidFill>
                  <a:srgbClr val="000000"/>
                </a:solidFill>
              </a:rPr>
              <a:t> </a:t>
            </a:r>
            <a:r>
              <a:rPr lang="en-US" u="sng" dirty="0" err="1">
                <a:solidFill>
                  <a:srgbClr val="000000"/>
                </a:solidFill>
              </a:rPr>
              <a:t>ppm</a:t>
            </a:r>
            <a:r>
              <a:rPr lang="en-US" dirty="0">
                <a:solidFill>
                  <a:srgbClr val="000000"/>
                </a:solidFill>
              </a:rPr>
              <a:t>    </a:t>
            </a:r>
          </a:p>
          <a:p>
            <a:r>
              <a:rPr lang="en-US" dirty="0">
                <a:solidFill>
                  <a:srgbClr val="000000"/>
                </a:solidFill>
              </a:rPr>
              <a:t>134.66  s</a:t>
            </a:r>
          </a:p>
          <a:p>
            <a:r>
              <a:rPr lang="en-US" dirty="0">
                <a:solidFill>
                  <a:srgbClr val="000000"/>
                </a:solidFill>
              </a:rPr>
              <a:t>129.21  d</a:t>
            </a:r>
          </a:p>
          <a:p>
            <a:r>
              <a:rPr lang="en-US" dirty="0">
                <a:solidFill>
                  <a:srgbClr val="000000"/>
                </a:solidFill>
              </a:rPr>
              <a:t>128.97  d</a:t>
            </a:r>
            <a:br>
              <a:rPr lang="en-US" dirty="0">
                <a:solidFill>
                  <a:srgbClr val="000000"/>
                </a:solidFill>
              </a:rPr>
            </a:br>
            <a:r>
              <a:rPr lang="en-US" dirty="0">
                <a:solidFill>
                  <a:srgbClr val="000000"/>
                </a:solidFill>
              </a:rPr>
              <a:t>20.90    q</a:t>
            </a:r>
          </a:p>
          <a:p>
            <a:endParaRPr lang="en-US" dirty="0"/>
          </a:p>
        </p:txBody>
      </p:sp>
      <p:graphicFrame>
        <p:nvGraphicFramePr>
          <p:cNvPr id="5122" name="Object 3"/>
          <p:cNvGraphicFramePr>
            <a:graphicFrameLocks noChangeAspect="1"/>
          </p:cNvGraphicFramePr>
          <p:nvPr/>
        </p:nvGraphicFramePr>
        <p:xfrm>
          <a:off x="7727830" y="5679056"/>
          <a:ext cx="893763" cy="828675"/>
        </p:xfrm>
        <a:graphic>
          <a:graphicData uri="http://schemas.openxmlformats.org/presentationml/2006/ole">
            <p:oleObj spid="_x0000_s5123" r:id="rId5" imgW="2790825" imgH="2590800" progId="ACD.ChemSketch.20">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77174"/>
          </a:xfrm>
          <a:ln w="28575">
            <a:solidFill>
              <a:srgbClr val="FFC000"/>
            </a:solidFill>
          </a:ln>
        </p:spPr>
        <p:txBody>
          <a:bodyPr>
            <a:normAutofit fontScale="90000"/>
          </a:bodyPr>
          <a:lstStyle/>
          <a:p>
            <a:pPr algn="ctr"/>
            <a:r>
              <a:rPr lang="en-US" dirty="0" smtClean="0"/>
              <a:t>Today</a:t>
            </a:r>
            <a:endParaRPr lang="en-US" dirty="0"/>
          </a:p>
        </p:txBody>
      </p:sp>
      <p:sp>
        <p:nvSpPr>
          <p:cNvPr id="3" name="Content Placeholder 2"/>
          <p:cNvSpPr>
            <a:spLocks noGrp="1"/>
          </p:cNvSpPr>
          <p:nvPr>
            <p:ph idx="1"/>
          </p:nvPr>
        </p:nvSpPr>
        <p:spPr>
          <a:xfrm>
            <a:off x="1028700" y="1630392"/>
            <a:ext cx="7200900" cy="4237008"/>
          </a:xfrm>
          <a:ln w="28575">
            <a:solidFill>
              <a:srgbClr val="FFC000"/>
            </a:solidFill>
          </a:ln>
        </p:spPr>
        <p:txBody>
          <a:bodyPr>
            <a:normAutofit/>
          </a:bodyPr>
          <a:lstStyle/>
          <a:p>
            <a:pPr marL="457200" indent="0">
              <a:buNone/>
            </a:pPr>
            <a:r>
              <a:rPr lang="en-US" sz="3200" dirty="0" smtClean="0"/>
              <a:t>You will meet in a recitation room for the NMR Spectroscopy lecture.</a:t>
            </a:r>
          </a:p>
          <a:p>
            <a:pPr marL="457200" indent="0">
              <a:buNone/>
            </a:pPr>
            <a:endParaRPr lang="en-US" sz="2800" dirty="0" smtClean="0"/>
          </a:p>
          <a:p>
            <a:r>
              <a:rPr lang="en-US" sz="2800" b="1" dirty="0" smtClean="0"/>
              <a:t>Tuesday (9/4/18): Merten Hall 3300</a:t>
            </a:r>
            <a:endParaRPr lang="en-US" sz="2800" dirty="0" smtClean="0"/>
          </a:p>
          <a:p>
            <a:r>
              <a:rPr lang="en-US" sz="2800" b="1" dirty="0" smtClean="0"/>
              <a:t>Wednesday (9/5/18): Planetary Hall 312</a:t>
            </a:r>
            <a:endParaRPr lang="en-US" sz="2800" dirty="0" smtClean="0"/>
          </a:p>
          <a:p>
            <a:r>
              <a:rPr lang="en-US" sz="2800" b="1" dirty="0" smtClean="0"/>
              <a:t>Thursday (9/6/18): Research Hall 301</a:t>
            </a:r>
            <a:endParaRPr lang="en-US" sz="2800" dirty="0" smtClean="0"/>
          </a:p>
          <a:p>
            <a:r>
              <a:rPr lang="en-US" sz="2800" b="1" dirty="0" smtClean="0"/>
              <a:t>Friday (9/7/18): Planetary Hall 312</a:t>
            </a:r>
            <a:endParaRPr lang="en-US" sz="2800" dirty="0" smtClean="0"/>
          </a:p>
          <a:p>
            <a:pPr marL="457200" indent="-457200">
              <a:buFont typeface="Arial" charset="0"/>
              <a:buChar char="•"/>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7558"/>
          </a:xfrm>
          <a:ln w="28575">
            <a:solidFill>
              <a:srgbClr val="FFC000"/>
            </a:solidFill>
          </a:ln>
        </p:spPr>
        <p:txBody>
          <a:bodyPr/>
          <a:lstStyle/>
          <a:p>
            <a:pPr algn="ctr"/>
            <a:r>
              <a:rPr lang="en-US" dirty="0" err="1"/>
              <a:t>Isopropylbenzene</a:t>
            </a:r>
            <a:r>
              <a:rPr lang="en-US" dirty="0"/>
              <a:t> (</a:t>
            </a:r>
            <a:r>
              <a:rPr lang="en-US" dirty="0" err="1"/>
              <a:t>cumene</a:t>
            </a:r>
            <a:r>
              <a:rPr lang="en-US" dirty="0"/>
              <a:t>)</a:t>
            </a:r>
          </a:p>
        </p:txBody>
      </p:sp>
      <p:pic>
        <p:nvPicPr>
          <p:cNvPr id="4" name="Picture 2"/>
          <p:cNvPicPr>
            <a:picLocks noGrp="1" noChangeAspect="1" noChangeArrowheads="1"/>
          </p:cNvPicPr>
          <p:nvPr>
            <p:ph idx="1"/>
          </p:nvPr>
        </p:nvPicPr>
        <p:blipFill>
          <a:blip r:embed="rId4" cstate="print"/>
          <a:srcRect/>
          <a:stretch>
            <a:fillRect/>
          </a:stretch>
        </p:blipFill>
        <p:spPr bwMode="auto">
          <a:xfrm>
            <a:off x="1397480" y="1475117"/>
            <a:ext cx="6552438" cy="4817969"/>
          </a:xfrm>
          <a:prstGeom prst="rect">
            <a:avLst/>
          </a:prstGeom>
          <a:noFill/>
          <a:ln w="9525">
            <a:noFill/>
            <a:round/>
            <a:headEnd/>
            <a:tailEnd/>
          </a:ln>
          <a:effectLst/>
        </p:spPr>
      </p:pic>
      <p:graphicFrame>
        <p:nvGraphicFramePr>
          <p:cNvPr id="6146" name="Object 3"/>
          <p:cNvGraphicFramePr>
            <a:graphicFrameLocks noChangeAspect="1"/>
          </p:cNvGraphicFramePr>
          <p:nvPr/>
        </p:nvGraphicFramePr>
        <p:xfrm>
          <a:off x="7687574" y="5565476"/>
          <a:ext cx="1017588" cy="1049338"/>
        </p:xfrm>
        <a:graphic>
          <a:graphicData uri="http://schemas.openxmlformats.org/presentationml/2006/ole">
            <p:oleObj spid="_x0000_s6147" r:id="rId5" imgW="3181350" imgH="3276600" progId="ACD.ChemSketch.20">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89317"/>
          </a:xfrm>
          <a:ln w="28575">
            <a:solidFill>
              <a:srgbClr val="FFC000"/>
            </a:solidFill>
          </a:ln>
        </p:spPr>
        <p:txBody>
          <a:bodyPr/>
          <a:lstStyle/>
          <a:p>
            <a:pPr algn="ctr"/>
            <a:r>
              <a:rPr lang="en-US" baseline="30000" dirty="0"/>
              <a:t>1</a:t>
            </a:r>
            <a:r>
              <a:rPr lang="en-US" dirty="0"/>
              <a:t>H-NMR Spectroscopy</a:t>
            </a:r>
          </a:p>
        </p:txBody>
      </p:sp>
      <p:sp>
        <p:nvSpPr>
          <p:cNvPr id="3" name="Content Placeholder 2"/>
          <p:cNvSpPr>
            <a:spLocks noGrp="1"/>
          </p:cNvSpPr>
          <p:nvPr>
            <p:ph idx="1"/>
          </p:nvPr>
        </p:nvSpPr>
        <p:spPr/>
        <p:txBody>
          <a:bodyPr>
            <a:normAutofit fontScale="92500" lnSpcReduction="10000"/>
          </a:bodyPr>
          <a:lstStyle/>
          <a:p>
            <a:pPr marL="341313" indent="-341313">
              <a:spcBef>
                <a:spcPts val="700"/>
              </a:spcBef>
              <a:spcAft>
                <a:spcPts val="1200"/>
              </a:spcAft>
              <a:buClr>
                <a:srgbClr val="4F81BD"/>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a:t>Information obtained from a </a:t>
            </a:r>
            <a:r>
              <a:rPr lang="en-US" sz="2800" b="1" baseline="30000" dirty="0"/>
              <a:t>1</a:t>
            </a:r>
            <a:r>
              <a:rPr lang="en-US" sz="2800" b="1" dirty="0"/>
              <a:t>H NMR spectrum:</a:t>
            </a:r>
          </a:p>
          <a:p>
            <a:pPr marL="211011" indent="-284163">
              <a:spcBef>
                <a:spcPts val="6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the </a:t>
            </a:r>
            <a:r>
              <a:rPr lang="en-US" sz="2400" b="1" dirty="0"/>
              <a:t>number of resonance signals </a:t>
            </a:r>
            <a:r>
              <a:rPr lang="en-US" sz="2400" dirty="0"/>
              <a:t>denotes the number of different </a:t>
            </a:r>
            <a:r>
              <a:rPr lang="en-US" sz="2400" dirty="0" smtClean="0"/>
              <a:t> (non-equivalent) hydrogen </a:t>
            </a:r>
            <a:r>
              <a:rPr lang="en-US" sz="2400" dirty="0"/>
              <a:t>atoms present</a:t>
            </a:r>
          </a:p>
          <a:p>
            <a:pPr marL="211011" indent="-284163">
              <a:spcBef>
                <a:spcPts val="6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t>Integration of the peak areas </a:t>
            </a:r>
            <a:r>
              <a:rPr lang="en-US" sz="2400" dirty="0" smtClean="0"/>
              <a:t>gives the relative number of hydrogens causing the resonance</a:t>
            </a:r>
          </a:p>
          <a:p>
            <a:pPr marL="211011" indent="-284163">
              <a:spcBef>
                <a:spcPts val="6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the </a:t>
            </a:r>
            <a:r>
              <a:rPr lang="en-US" sz="2400" b="1" dirty="0"/>
              <a:t>chemical shift </a:t>
            </a:r>
            <a:r>
              <a:rPr lang="en-US" sz="2400" dirty="0"/>
              <a:t>reveals the electronic bonding environment of the hydrogens</a:t>
            </a:r>
          </a:p>
          <a:p>
            <a:pPr marL="211011" indent="-284163">
              <a:spcBef>
                <a:spcPts val="6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t>signal </a:t>
            </a:r>
            <a:r>
              <a:rPr lang="en-US" sz="2400" b="1" dirty="0"/>
              <a:t>splitting </a:t>
            </a:r>
            <a:r>
              <a:rPr lang="en-US" sz="2400" dirty="0" smtClean="0"/>
              <a:t>(singlet, doublet, triplet, etc.) gives </a:t>
            </a:r>
            <a:r>
              <a:rPr lang="en-US" sz="2400" dirty="0"/>
              <a:t>the number of hydrogens bonded to the adjacent atom(s)</a:t>
            </a:r>
          </a:p>
          <a:p>
            <a:pPr marL="341313" indent="-341313">
              <a:spcBef>
                <a:spcPts val="6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solidFill>
                <a:srgbClr val="000000"/>
              </a:solidFill>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63438"/>
          </a:xfrm>
          <a:ln w="28575">
            <a:solidFill>
              <a:srgbClr val="FFC000"/>
            </a:solidFill>
          </a:ln>
        </p:spPr>
        <p:txBody>
          <a:bodyPr/>
          <a:lstStyle/>
          <a:p>
            <a:pPr algn="ctr"/>
            <a:r>
              <a:rPr lang="en-US" baseline="30000" dirty="0"/>
              <a:t>1</a:t>
            </a:r>
            <a:r>
              <a:rPr lang="en-US" dirty="0"/>
              <a:t>H-NMR Spectroscopy</a:t>
            </a:r>
          </a:p>
        </p:txBody>
      </p:sp>
      <p:sp>
        <p:nvSpPr>
          <p:cNvPr id="3" name="Content Placeholder 2"/>
          <p:cNvSpPr>
            <a:spLocks noGrp="1"/>
          </p:cNvSpPr>
          <p:nvPr>
            <p:ph idx="1"/>
          </p:nvPr>
        </p:nvSpPr>
        <p:spPr>
          <a:xfrm>
            <a:off x="1002821" y="1751163"/>
            <a:ext cx="7200900" cy="2458528"/>
          </a:xfrm>
          <a:ln w="28575">
            <a:solidFill>
              <a:srgbClr val="FFC000"/>
            </a:solidFill>
          </a:ln>
        </p:spPr>
        <p:txBody>
          <a:bodyPr>
            <a:normAutofit lnSpcReduction="10000"/>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Chemical shift range is about 0-12 </a:t>
            </a:r>
            <a:r>
              <a:rPr lang="en-US" sz="2400" dirty="0" err="1"/>
              <a:t>ppm</a:t>
            </a:r>
            <a:r>
              <a:rPr lang="en-US" sz="2400" dirty="0"/>
              <a:t>. </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Hydrogens bonded to saturated carbons absorb up-field relative to hydrogens on unsaturated carbons (</a:t>
            </a:r>
            <a:r>
              <a:rPr lang="en-US" sz="2400" dirty="0" smtClean="0"/>
              <a:t>downfield</a:t>
            </a:r>
            <a:r>
              <a:rPr lang="en-US" sz="2400" dirty="0"/>
              <a:t>).</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Electron-withdrawing atoms cause a downfield shift. </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compare &gt;C</a:t>
            </a:r>
            <a:r>
              <a:rPr lang="en-US" dirty="0">
                <a:solidFill>
                  <a:srgbClr val="FF0000"/>
                </a:solidFill>
              </a:rPr>
              <a:t>H</a:t>
            </a:r>
            <a:r>
              <a:rPr lang="en-US" dirty="0">
                <a:solidFill>
                  <a:srgbClr val="000000"/>
                </a:solidFill>
              </a:rPr>
              <a:t> </a:t>
            </a:r>
            <a:r>
              <a:rPr lang="en-US" dirty="0"/>
              <a:t>– with &gt;C</a:t>
            </a:r>
            <a:r>
              <a:rPr lang="en-US" dirty="0">
                <a:solidFill>
                  <a:srgbClr val="FF0000"/>
                </a:solidFill>
              </a:rPr>
              <a:t>H</a:t>
            </a:r>
            <a:r>
              <a:rPr lang="en-US" dirty="0"/>
              <a:t>-O–</a:t>
            </a:r>
            <a:r>
              <a:rPr lang="en-US" dirty="0">
                <a:solidFill>
                  <a:srgbClr val="000000"/>
                </a:solidFill>
              </a:rPr>
              <a:t> </a:t>
            </a:r>
            <a:r>
              <a:rPr lang="en-US" dirty="0"/>
              <a:t>and compare C=C</a:t>
            </a:r>
            <a:r>
              <a:rPr lang="en-US" dirty="0">
                <a:solidFill>
                  <a:srgbClr val="FF0000"/>
                </a:solidFill>
              </a:rPr>
              <a:t>H</a:t>
            </a:r>
            <a:r>
              <a:rPr lang="en-US" dirty="0">
                <a:solidFill>
                  <a:srgbClr val="000000"/>
                </a:solidFill>
              </a:rPr>
              <a:t> </a:t>
            </a:r>
            <a:r>
              <a:rPr lang="en-US" dirty="0"/>
              <a:t>with</a:t>
            </a:r>
            <a:r>
              <a:rPr lang="en-US" dirty="0">
                <a:solidFill>
                  <a:srgbClr val="000000"/>
                </a:solidFill>
              </a:rPr>
              <a:t> </a:t>
            </a:r>
            <a:r>
              <a:rPr lang="en-US" dirty="0">
                <a:solidFill>
                  <a:srgbClr val="FF0000"/>
                </a:solidFill>
              </a:rPr>
              <a:t>H</a:t>
            </a:r>
            <a:r>
              <a:rPr lang="en-US" dirty="0"/>
              <a:t>C=O</a:t>
            </a:r>
          </a:p>
          <a:p>
            <a:pPr marL="341313" indent="-341313">
              <a:spcBef>
                <a:spcPts val="5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latin typeface="Calibri" pitchFamily="32" charset="0"/>
            </a:endParaRP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2275936" y="4256590"/>
            <a:ext cx="4840857" cy="2424419"/>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89317"/>
          </a:xfrm>
          <a:ln w="28575">
            <a:solidFill>
              <a:srgbClr val="FFC000"/>
            </a:solidFill>
          </a:ln>
        </p:spPr>
        <p:txBody>
          <a:bodyPr/>
          <a:lstStyle/>
          <a:p>
            <a:pPr algn="ctr"/>
            <a:r>
              <a:rPr lang="en-US" baseline="30000" dirty="0"/>
              <a:t>1</a:t>
            </a:r>
            <a:r>
              <a:rPr lang="en-US" dirty="0"/>
              <a:t>H-NMR Spectroscopy</a:t>
            </a:r>
          </a:p>
        </p:txBody>
      </p:sp>
      <p:sp>
        <p:nvSpPr>
          <p:cNvPr id="3" name="Content Placeholder 2"/>
          <p:cNvSpPr>
            <a:spLocks noGrp="1"/>
          </p:cNvSpPr>
          <p:nvPr>
            <p:ph idx="1"/>
          </p:nvPr>
        </p:nvSpPr>
        <p:spPr>
          <a:xfrm>
            <a:off x="1028700" y="1751162"/>
            <a:ext cx="7200900" cy="948906"/>
          </a:xfrm>
          <a:ln w="28575">
            <a:solidFill>
              <a:srgbClr val="FFC000"/>
            </a:solidFill>
          </a:ln>
        </p:spPr>
        <p:txBody>
          <a:bodyPr>
            <a:normAutofit lnSpcReduction="10000"/>
          </a:bodyPr>
          <a:lstStyle/>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solidFill>
                  <a:schemeClr val="accent3">
                    <a:lumMod val="50000"/>
                  </a:schemeClr>
                </a:solidFill>
              </a:rPr>
              <a:t>Chemical shift</a:t>
            </a:r>
            <a:r>
              <a:rPr lang="en-US" dirty="0">
                <a:solidFill>
                  <a:srgbClr val="000000"/>
                </a:solidFill>
              </a:rPr>
              <a:t>: </a:t>
            </a:r>
            <a:r>
              <a:rPr lang="en-US" dirty="0"/>
              <a:t>There are two resonance peaks, indicating two different kinds of H’s. The upfield signal is in the saturated C region; the downfield signal is in the unsaturated C region.</a:t>
            </a:r>
          </a:p>
        </p:txBody>
      </p:sp>
      <p:pic>
        <p:nvPicPr>
          <p:cNvPr id="4" name="Picture 3"/>
          <p:cNvPicPr>
            <a:picLocks noChangeAspect="1" noChangeArrowheads="1"/>
          </p:cNvPicPr>
          <p:nvPr/>
        </p:nvPicPr>
        <p:blipFill>
          <a:blip r:embed="rId4" cstate="print"/>
          <a:srcRect/>
          <a:stretch>
            <a:fillRect/>
          </a:stretch>
        </p:blipFill>
        <p:spPr bwMode="auto">
          <a:xfrm>
            <a:off x="1038046" y="2801215"/>
            <a:ext cx="4914181" cy="3604437"/>
          </a:xfrm>
          <a:prstGeom prst="rect">
            <a:avLst/>
          </a:prstGeom>
          <a:noFill/>
          <a:ln w="9525">
            <a:noFill/>
            <a:round/>
            <a:headEnd/>
            <a:tailEnd/>
          </a:ln>
          <a:effectLst/>
        </p:spPr>
      </p:pic>
      <p:graphicFrame>
        <p:nvGraphicFramePr>
          <p:cNvPr id="8194" name="Object 4"/>
          <p:cNvGraphicFramePr>
            <a:graphicFrameLocks noChangeAspect="1"/>
          </p:cNvGraphicFramePr>
          <p:nvPr/>
        </p:nvGraphicFramePr>
        <p:xfrm>
          <a:off x="6397924" y="3263660"/>
          <a:ext cx="1883798" cy="1066800"/>
        </p:xfrm>
        <a:graphic>
          <a:graphicData uri="http://schemas.openxmlformats.org/presentationml/2006/ole">
            <p:oleObj spid="_x0000_s8195" r:id="rId5" imgW="3181350" imgH="1800225" progId="ACD.ChemSketch.20">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80691"/>
          </a:xfrm>
          <a:ln w="28575">
            <a:solidFill>
              <a:srgbClr val="FFC000"/>
            </a:solidFill>
          </a:ln>
        </p:spPr>
        <p:txBody>
          <a:bodyPr/>
          <a:lstStyle/>
          <a:p>
            <a:pPr algn="ctr"/>
            <a:r>
              <a:rPr lang="en-US" baseline="30000" dirty="0"/>
              <a:t>1</a:t>
            </a:r>
            <a:r>
              <a:rPr lang="en-US" dirty="0"/>
              <a:t>H-NMR Spectroscopy</a:t>
            </a:r>
          </a:p>
        </p:txBody>
      </p:sp>
      <p:sp>
        <p:nvSpPr>
          <p:cNvPr id="3" name="Content Placeholder 2"/>
          <p:cNvSpPr>
            <a:spLocks noGrp="1"/>
          </p:cNvSpPr>
          <p:nvPr>
            <p:ph idx="1"/>
          </p:nvPr>
        </p:nvSpPr>
        <p:spPr>
          <a:xfrm>
            <a:off x="1037327" y="1785668"/>
            <a:ext cx="7200900" cy="767751"/>
          </a:xfrm>
          <a:ln w="28575">
            <a:solidFill>
              <a:srgbClr val="FFC000"/>
            </a:solidFill>
          </a:ln>
        </p:spPr>
        <p:txBody>
          <a:bodyPr/>
          <a:lstStyle/>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solidFill>
                  <a:schemeClr val="accent3">
                    <a:lumMod val="50000"/>
                  </a:schemeClr>
                </a:solidFill>
              </a:rPr>
              <a:t>Integration</a:t>
            </a:r>
            <a:r>
              <a:rPr lang="en-US" dirty="0"/>
              <a:t>: The area under the peak is proportional to the number of hydrogens causing the absorbance. </a:t>
            </a:r>
          </a:p>
        </p:txBody>
      </p:sp>
      <p:pic>
        <p:nvPicPr>
          <p:cNvPr id="4" name="Picture 3"/>
          <p:cNvPicPr>
            <a:picLocks noChangeAspect="1" noChangeArrowheads="1"/>
          </p:cNvPicPr>
          <p:nvPr/>
        </p:nvPicPr>
        <p:blipFill>
          <a:blip r:embed="rId4" cstate="print"/>
          <a:srcRect/>
          <a:stretch>
            <a:fillRect/>
          </a:stretch>
        </p:blipFill>
        <p:spPr bwMode="auto">
          <a:xfrm>
            <a:off x="891396" y="2777705"/>
            <a:ext cx="5009071" cy="3674037"/>
          </a:xfrm>
          <a:prstGeom prst="rect">
            <a:avLst/>
          </a:prstGeom>
          <a:noFill/>
          <a:ln w="9525">
            <a:noFill/>
            <a:round/>
            <a:headEnd/>
            <a:tailEnd/>
          </a:ln>
          <a:effectLst/>
        </p:spPr>
      </p:pic>
      <p:graphicFrame>
        <p:nvGraphicFramePr>
          <p:cNvPr id="9218" name="Object 4"/>
          <p:cNvGraphicFramePr>
            <a:graphicFrameLocks noChangeAspect="1"/>
          </p:cNvGraphicFramePr>
          <p:nvPr/>
        </p:nvGraphicFramePr>
        <p:xfrm>
          <a:off x="6622211" y="3030747"/>
          <a:ext cx="1198318" cy="678611"/>
        </p:xfrm>
        <a:graphic>
          <a:graphicData uri="http://schemas.openxmlformats.org/presentationml/2006/ole">
            <p:oleObj spid="_x0000_s9219" r:id="rId5" imgW="3181350" imgH="1800225" progId="ACD.ChemSketch.20">
              <p:embed/>
            </p:oleObj>
          </a:graphicData>
        </a:graphic>
      </p:graphicFrame>
      <p:sp>
        <p:nvSpPr>
          <p:cNvPr id="6" name="Rectangle 5"/>
          <p:cNvSpPr/>
          <p:nvPr/>
        </p:nvSpPr>
        <p:spPr>
          <a:xfrm>
            <a:off x="6323162" y="3907765"/>
            <a:ext cx="1880559" cy="1754326"/>
          </a:xfrm>
          <a:prstGeom prst="rect">
            <a:avLst/>
          </a:prstGeom>
          <a:ln>
            <a:solidFill>
              <a:srgbClr val="FFC000"/>
            </a:solidFill>
          </a:ln>
        </p:spPr>
        <p:txBody>
          <a:bodyPr wrap="square">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After integration and rounding to small whole numbers, the peak area ratio is 5:3.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80691"/>
          </a:xfrm>
          <a:ln w="28575">
            <a:solidFill>
              <a:srgbClr val="FFC000"/>
            </a:solidFill>
          </a:ln>
        </p:spPr>
        <p:txBody>
          <a:bodyPr/>
          <a:lstStyle/>
          <a:p>
            <a:pPr algn="ctr"/>
            <a:r>
              <a:rPr lang="en-US" baseline="30000" dirty="0"/>
              <a:t>1</a:t>
            </a:r>
            <a:r>
              <a:rPr lang="en-US" dirty="0"/>
              <a:t>H-NMR Spectroscopy</a:t>
            </a:r>
          </a:p>
        </p:txBody>
      </p:sp>
      <p:sp>
        <p:nvSpPr>
          <p:cNvPr id="3" name="Content Placeholder 2"/>
          <p:cNvSpPr>
            <a:spLocks noGrp="1"/>
          </p:cNvSpPr>
          <p:nvPr>
            <p:ph idx="1"/>
          </p:nvPr>
        </p:nvSpPr>
        <p:spPr>
          <a:xfrm>
            <a:off x="1037326" y="1751163"/>
            <a:ext cx="7200900" cy="698739"/>
          </a:xfrm>
          <a:ln w="28575">
            <a:solidFill>
              <a:srgbClr val="FFC000"/>
            </a:solidFill>
          </a:ln>
        </p:spPr>
        <p:txBody>
          <a:bodyPr/>
          <a:lstStyle/>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solidFill>
                  <a:schemeClr val="accent3">
                    <a:lumMod val="50000"/>
                  </a:schemeClr>
                </a:solidFill>
                <a:latin typeface="Calibri" pitchFamily="32" charset="0"/>
              </a:rPr>
              <a:t>Spin-spin splitting</a:t>
            </a:r>
            <a:r>
              <a:rPr lang="en-US" dirty="0">
                <a:latin typeface="Calibri" pitchFamily="32" charset="0"/>
              </a:rPr>
              <a:t>: A resonance peak is split into </a:t>
            </a:r>
            <a:r>
              <a:rPr lang="en-US" i="1" dirty="0">
                <a:latin typeface="Calibri" pitchFamily="32" charset="0"/>
              </a:rPr>
              <a:t>n+1</a:t>
            </a:r>
            <a:r>
              <a:rPr lang="en-US" dirty="0">
                <a:latin typeface="Calibri" pitchFamily="32" charset="0"/>
              </a:rPr>
              <a:t> peaks by </a:t>
            </a:r>
            <a:r>
              <a:rPr lang="en-US" i="1" dirty="0">
                <a:latin typeface="Calibri" pitchFamily="32" charset="0"/>
              </a:rPr>
              <a:t>n</a:t>
            </a:r>
            <a:r>
              <a:rPr lang="en-US" dirty="0">
                <a:latin typeface="Calibri" pitchFamily="32" charset="0"/>
              </a:rPr>
              <a:t>  H atoms on adjacent atoms.</a:t>
            </a:r>
          </a:p>
        </p:txBody>
      </p:sp>
      <p:pic>
        <p:nvPicPr>
          <p:cNvPr id="4" name="Picture 3"/>
          <p:cNvPicPr>
            <a:picLocks noChangeAspect="1" noChangeArrowheads="1"/>
          </p:cNvPicPr>
          <p:nvPr/>
        </p:nvPicPr>
        <p:blipFill>
          <a:blip r:embed="rId4" cstate="print"/>
          <a:srcRect/>
          <a:stretch>
            <a:fillRect/>
          </a:stretch>
        </p:blipFill>
        <p:spPr bwMode="auto">
          <a:xfrm>
            <a:off x="869830" y="2637845"/>
            <a:ext cx="5134155" cy="3767807"/>
          </a:xfrm>
          <a:prstGeom prst="rect">
            <a:avLst/>
          </a:prstGeom>
          <a:noFill/>
          <a:ln w="9525">
            <a:noFill/>
            <a:round/>
            <a:headEnd/>
            <a:tailEnd/>
          </a:ln>
          <a:effectLst/>
        </p:spPr>
      </p:pic>
      <p:sp>
        <p:nvSpPr>
          <p:cNvPr id="5" name="Rectangle 4"/>
          <p:cNvSpPr/>
          <p:nvPr/>
        </p:nvSpPr>
        <p:spPr>
          <a:xfrm>
            <a:off x="6072996" y="2698486"/>
            <a:ext cx="2501660" cy="2585323"/>
          </a:xfrm>
          <a:prstGeom prst="rect">
            <a:avLst/>
          </a:prstGeom>
          <a:ln>
            <a:solidFill>
              <a:srgbClr val="FFC000"/>
            </a:solidFill>
          </a:ln>
        </p:spPr>
        <p:txBody>
          <a:bodyPr wrap="square">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2"/>
                </a:solidFill>
              </a:rPr>
              <a:t>The CH</a:t>
            </a:r>
            <a:r>
              <a:rPr lang="en-US" baseline="-25000" dirty="0">
                <a:solidFill>
                  <a:schemeClr val="tx2"/>
                </a:solidFill>
              </a:rPr>
              <a:t>3</a:t>
            </a:r>
            <a:r>
              <a:rPr lang="en-US" dirty="0">
                <a:solidFill>
                  <a:schemeClr val="tx2"/>
                </a:solidFill>
              </a:rPr>
              <a:t> resonance is split by the neighboring CH</a:t>
            </a:r>
            <a:r>
              <a:rPr lang="en-US" baseline="-25000" dirty="0">
                <a:solidFill>
                  <a:schemeClr val="tx2"/>
                </a:solidFill>
              </a:rPr>
              <a:t>2</a:t>
            </a:r>
            <a:r>
              <a:rPr lang="en-US" dirty="0">
                <a:solidFill>
                  <a:schemeClr val="tx2"/>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solidFill>
                <a:schemeClr val="tx2"/>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2"/>
                </a:solidFill>
              </a:rPr>
              <a:t>There are n=2 neighboring H’s and so the resonance is split into n+1=3 peaks – a </a:t>
            </a:r>
            <a:r>
              <a:rPr lang="en-US" dirty="0">
                <a:solidFill>
                  <a:schemeClr val="accent3">
                    <a:lumMod val="50000"/>
                  </a:schemeClr>
                </a:solidFill>
              </a:rPr>
              <a:t>triplet</a:t>
            </a:r>
            <a:r>
              <a:rPr lang="en-US" dirty="0">
                <a:solidFill>
                  <a:srgbClr val="000000"/>
                </a:solidFill>
              </a:rPr>
              <a:t>.</a:t>
            </a:r>
          </a:p>
        </p:txBody>
      </p:sp>
      <p:graphicFrame>
        <p:nvGraphicFramePr>
          <p:cNvPr id="10242" name="Object 4"/>
          <p:cNvGraphicFramePr>
            <a:graphicFrameLocks noChangeAspect="1"/>
          </p:cNvGraphicFramePr>
          <p:nvPr/>
        </p:nvGraphicFramePr>
        <p:xfrm>
          <a:off x="6571890" y="5565476"/>
          <a:ext cx="915837" cy="737192"/>
        </p:xfrm>
        <a:graphic>
          <a:graphicData uri="http://schemas.openxmlformats.org/presentationml/2006/ole">
            <p:oleObj spid="_x0000_s10243" r:id="rId5" imgW="2009775" imgH="1238250" progId="ACD.ChemSketch.20">
              <p:embed/>
            </p:oleObj>
          </a:graphicData>
        </a:graphic>
      </p:graphicFrame>
      <p:sp>
        <p:nvSpPr>
          <p:cNvPr id="7" name="Rectangle 6"/>
          <p:cNvSpPr/>
          <p:nvPr/>
        </p:nvSpPr>
        <p:spPr>
          <a:xfrm>
            <a:off x="1821466" y="3520379"/>
            <a:ext cx="1791709" cy="369332"/>
          </a:xfrm>
          <a:prstGeom prst="rect">
            <a:avLst/>
          </a:prstGeom>
        </p:spPr>
        <p:txBody>
          <a:bodyPr wrap="none">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Integration:   2:3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54811"/>
          </a:xfrm>
          <a:ln w="28575">
            <a:solidFill>
              <a:srgbClr val="FFC000"/>
            </a:solidFill>
          </a:ln>
        </p:spPr>
        <p:txBody>
          <a:bodyPr/>
          <a:lstStyle/>
          <a:p>
            <a:pPr algn="ctr"/>
            <a:r>
              <a:rPr lang="en-US" baseline="30000" dirty="0"/>
              <a:t>1</a:t>
            </a:r>
            <a:r>
              <a:rPr lang="en-US" dirty="0"/>
              <a:t>H-NMR Spectroscopy</a:t>
            </a:r>
          </a:p>
        </p:txBody>
      </p:sp>
      <p:sp>
        <p:nvSpPr>
          <p:cNvPr id="3" name="Content Placeholder 2"/>
          <p:cNvSpPr>
            <a:spLocks noGrp="1"/>
          </p:cNvSpPr>
          <p:nvPr>
            <p:ph idx="1"/>
          </p:nvPr>
        </p:nvSpPr>
        <p:spPr>
          <a:xfrm>
            <a:off x="1011447" y="1699404"/>
            <a:ext cx="7200900" cy="741871"/>
          </a:xfrm>
          <a:ln w="28575">
            <a:solidFill>
              <a:srgbClr val="FFC000"/>
            </a:solidFill>
          </a:ln>
        </p:spPr>
        <p:txBody>
          <a:bodyPr/>
          <a:lstStyle/>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solidFill>
                  <a:schemeClr val="accent1">
                    <a:lumMod val="50000"/>
                  </a:schemeClr>
                </a:solidFill>
                <a:latin typeface="Calibri" pitchFamily="32" charset="0"/>
              </a:rPr>
              <a:t>Spin-spin splitting</a:t>
            </a:r>
            <a:r>
              <a:rPr lang="en-US" dirty="0">
                <a:latin typeface="Calibri" pitchFamily="32" charset="0"/>
              </a:rPr>
              <a:t>: A resonance peak is split into </a:t>
            </a:r>
            <a:r>
              <a:rPr lang="en-US" i="1" dirty="0">
                <a:latin typeface="Calibri" pitchFamily="32" charset="0"/>
              </a:rPr>
              <a:t>n+1</a:t>
            </a:r>
            <a:r>
              <a:rPr lang="en-US" dirty="0">
                <a:latin typeface="Calibri" pitchFamily="32" charset="0"/>
              </a:rPr>
              <a:t> peaks by </a:t>
            </a:r>
            <a:r>
              <a:rPr lang="en-US" i="1" dirty="0">
                <a:latin typeface="Calibri" pitchFamily="32" charset="0"/>
              </a:rPr>
              <a:t>n</a:t>
            </a:r>
            <a:r>
              <a:rPr lang="en-US" dirty="0">
                <a:latin typeface="Calibri" pitchFamily="32" charset="0"/>
              </a:rPr>
              <a:t> adjacent H atoms.</a:t>
            </a:r>
          </a:p>
        </p:txBody>
      </p:sp>
      <p:pic>
        <p:nvPicPr>
          <p:cNvPr id="4" name="Picture 3"/>
          <p:cNvPicPr>
            <a:picLocks noChangeAspect="1" noChangeArrowheads="1"/>
          </p:cNvPicPr>
          <p:nvPr/>
        </p:nvPicPr>
        <p:blipFill>
          <a:blip r:embed="rId4" cstate="print"/>
          <a:srcRect/>
          <a:stretch>
            <a:fillRect/>
          </a:stretch>
        </p:blipFill>
        <p:spPr bwMode="auto">
          <a:xfrm>
            <a:off x="879893" y="2625271"/>
            <a:ext cx="5257081" cy="3858019"/>
          </a:xfrm>
          <a:prstGeom prst="rect">
            <a:avLst/>
          </a:prstGeom>
          <a:noFill/>
          <a:ln w="9525">
            <a:noFill/>
            <a:round/>
            <a:headEnd/>
            <a:tailEnd/>
          </a:ln>
          <a:effectLst/>
        </p:spPr>
      </p:pic>
      <p:graphicFrame>
        <p:nvGraphicFramePr>
          <p:cNvPr id="11266" name="Object 4"/>
          <p:cNvGraphicFramePr>
            <a:graphicFrameLocks noChangeAspect="1"/>
          </p:cNvGraphicFramePr>
          <p:nvPr/>
        </p:nvGraphicFramePr>
        <p:xfrm>
          <a:off x="7270630" y="5807015"/>
          <a:ext cx="872705" cy="702473"/>
        </p:xfrm>
        <a:graphic>
          <a:graphicData uri="http://schemas.openxmlformats.org/presentationml/2006/ole">
            <p:oleObj spid="_x0000_s11267" r:id="rId5" imgW="2009775" imgH="1238250" progId="ACD.ChemSketch.20">
              <p:embed/>
            </p:oleObj>
          </a:graphicData>
        </a:graphic>
      </p:graphicFrame>
      <p:sp>
        <p:nvSpPr>
          <p:cNvPr id="6" name="Rectangle 5"/>
          <p:cNvSpPr/>
          <p:nvPr/>
        </p:nvSpPr>
        <p:spPr>
          <a:xfrm>
            <a:off x="2002620" y="3899941"/>
            <a:ext cx="1791709" cy="369332"/>
          </a:xfrm>
          <a:prstGeom prst="rect">
            <a:avLst/>
          </a:prstGeom>
        </p:spPr>
        <p:txBody>
          <a:bodyPr wrap="none">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Integration:   2:3</a:t>
            </a:r>
          </a:p>
        </p:txBody>
      </p:sp>
      <p:sp>
        <p:nvSpPr>
          <p:cNvPr id="7" name="Rectangle 6"/>
          <p:cNvSpPr/>
          <p:nvPr/>
        </p:nvSpPr>
        <p:spPr>
          <a:xfrm>
            <a:off x="6254151" y="2681234"/>
            <a:ext cx="2570672" cy="2585323"/>
          </a:xfrm>
          <a:prstGeom prst="rect">
            <a:avLst/>
          </a:prstGeom>
          <a:ln>
            <a:solidFill>
              <a:srgbClr val="FFC000"/>
            </a:solidFill>
          </a:ln>
        </p:spPr>
        <p:txBody>
          <a:bodyPr wrap="square">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2"/>
                </a:solidFill>
              </a:rPr>
              <a:t>The CH</a:t>
            </a:r>
            <a:r>
              <a:rPr lang="en-US" baseline="-25000" dirty="0">
                <a:solidFill>
                  <a:schemeClr val="tx2"/>
                </a:solidFill>
              </a:rPr>
              <a:t>2</a:t>
            </a:r>
            <a:r>
              <a:rPr lang="en-US" dirty="0">
                <a:solidFill>
                  <a:schemeClr val="tx2"/>
                </a:solidFill>
              </a:rPr>
              <a:t> resonance is split by the neighboring CH</a:t>
            </a:r>
            <a:r>
              <a:rPr lang="en-US" baseline="-25000" dirty="0">
                <a:solidFill>
                  <a:schemeClr val="tx2"/>
                </a:solidFill>
              </a:rPr>
              <a:t>3</a:t>
            </a:r>
            <a:r>
              <a:rPr lang="en-US" dirty="0">
                <a:solidFill>
                  <a:schemeClr val="tx2"/>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solidFill>
                <a:schemeClr val="tx2"/>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2"/>
                </a:solidFill>
              </a:rPr>
              <a:t>There are n=3 neighboring H’s and so the resonance is split into n+1=4 peaks – a </a:t>
            </a:r>
            <a:r>
              <a:rPr lang="en-US" dirty="0">
                <a:solidFill>
                  <a:schemeClr val="accent3">
                    <a:lumMod val="50000"/>
                  </a:schemeClr>
                </a:solidFill>
              </a:rPr>
              <a:t>quartet</a:t>
            </a:r>
            <a:r>
              <a:rPr lang="en-US" dirty="0">
                <a:solidFill>
                  <a:srgbClr val="000000"/>
                </a:solidFill>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80691"/>
          </a:xfrm>
          <a:ln w="28575">
            <a:solidFill>
              <a:srgbClr val="FFC000"/>
            </a:solidFill>
          </a:ln>
        </p:spPr>
        <p:txBody>
          <a:bodyPr/>
          <a:lstStyle/>
          <a:p>
            <a:pPr algn="ctr"/>
            <a:r>
              <a:rPr lang="en-US" baseline="30000" dirty="0"/>
              <a:t>1</a:t>
            </a:r>
            <a:r>
              <a:rPr lang="en-US" dirty="0"/>
              <a:t>H-NMR Spectroscopy</a:t>
            </a:r>
          </a:p>
        </p:txBody>
      </p:sp>
      <p:sp>
        <p:nvSpPr>
          <p:cNvPr id="3" name="Content Placeholder 2"/>
          <p:cNvSpPr>
            <a:spLocks noGrp="1"/>
          </p:cNvSpPr>
          <p:nvPr>
            <p:ph idx="1"/>
          </p:nvPr>
        </p:nvSpPr>
        <p:spPr>
          <a:xfrm>
            <a:off x="1028700" y="1777042"/>
            <a:ext cx="7200900" cy="715992"/>
          </a:xfrm>
          <a:ln w="28575">
            <a:solidFill>
              <a:srgbClr val="FFC000"/>
            </a:solidFill>
          </a:ln>
        </p:spPr>
        <p:txBody>
          <a:bodyPr/>
          <a:lstStyle/>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solidFill>
                  <a:schemeClr val="accent3">
                    <a:lumMod val="50000"/>
                  </a:schemeClr>
                </a:solidFill>
                <a:latin typeface="Calibri" pitchFamily="32" charset="0"/>
              </a:rPr>
              <a:t>Spin-spin splitting</a:t>
            </a:r>
            <a:r>
              <a:rPr lang="en-US" dirty="0">
                <a:latin typeface="Calibri" pitchFamily="32" charset="0"/>
              </a:rPr>
              <a:t>: A resonance peak is split into </a:t>
            </a:r>
            <a:r>
              <a:rPr lang="en-US" i="1" dirty="0">
                <a:latin typeface="Calibri" pitchFamily="32" charset="0"/>
              </a:rPr>
              <a:t>n+1</a:t>
            </a:r>
            <a:r>
              <a:rPr lang="en-US" dirty="0">
                <a:latin typeface="Calibri" pitchFamily="32" charset="0"/>
              </a:rPr>
              <a:t> peaks by </a:t>
            </a:r>
            <a:r>
              <a:rPr lang="en-US" i="1" dirty="0">
                <a:latin typeface="Calibri" pitchFamily="32" charset="0"/>
              </a:rPr>
              <a:t>n</a:t>
            </a:r>
            <a:r>
              <a:rPr lang="en-US" dirty="0">
                <a:latin typeface="Calibri" pitchFamily="32" charset="0"/>
              </a:rPr>
              <a:t> adjacent H atoms.</a:t>
            </a:r>
          </a:p>
        </p:txBody>
      </p:sp>
      <p:pic>
        <p:nvPicPr>
          <p:cNvPr id="4" name="Picture 3"/>
          <p:cNvPicPr>
            <a:picLocks noChangeAspect="1" noChangeArrowheads="1"/>
          </p:cNvPicPr>
          <p:nvPr/>
        </p:nvPicPr>
        <p:blipFill>
          <a:blip r:embed="rId3" cstate="print"/>
          <a:srcRect/>
          <a:stretch>
            <a:fillRect/>
          </a:stretch>
        </p:blipFill>
        <p:spPr bwMode="auto">
          <a:xfrm>
            <a:off x="3390181" y="2664123"/>
            <a:ext cx="5410200" cy="3789363"/>
          </a:xfrm>
          <a:prstGeom prst="rect">
            <a:avLst/>
          </a:prstGeom>
          <a:noFill/>
          <a:ln w="9525">
            <a:noFill/>
            <a:round/>
            <a:headEnd/>
            <a:tailEnd/>
          </a:ln>
          <a:effectLst/>
        </p:spPr>
      </p:pic>
      <p:sp>
        <p:nvSpPr>
          <p:cNvPr id="5" name="Rectangle 4"/>
          <p:cNvSpPr/>
          <p:nvPr/>
        </p:nvSpPr>
        <p:spPr>
          <a:xfrm>
            <a:off x="672861" y="2596549"/>
            <a:ext cx="2691441" cy="4031873"/>
          </a:xfrm>
          <a:prstGeom prst="rect">
            <a:avLst/>
          </a:prstGeom>
          <a:ln>
            <a:solidFill>
              <a:srgbClr val="FFC000"/>
            </a:solidFill>
          </a:ln>
        </p:spPr>
        <p:txBody>
          <a:bodyPr wrap="square">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chemeClr val="tx2"/>
                </a:solidFill>
              </a:rPr>
              <a:t>These are some simple, common splitting patterns: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a:solidFill>
                <a:schemeClr val="tx2"/>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chemeClr val="tx2"/>
                </a:solidFill>
              </a:rPr>
              <a:t>Ethyl group is a quartet-triplet, integration 2:3</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a:solidFill>
                <a:schemeClr val="tx2"/>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chemeClr val="tx2"/>
                </a:solidFill>
              </a:rPr>
              <a:t>Isopropyl group is a septet (hard to see) and a doublet, integration 6:1</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a:solidFill>
                <a:schemeClr val="tx2"/>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i="1" dirty="0">
                <a:solidFill>
                  <a:schemeClr val="tx2"/>
                </a:solidFill>
              </a:rPr>
              <a:t>Para</a:t>
            </a:r>
            <a:r>
              <a:rPr lang="en-US" sz="1600" dirty="0">
                <a:solidFill>
                  <a:schemeClr val="tx2"/>
                </a:solidFill>
              </a:rPr>
              <a:t>-</a:t>
            </a:r>
            <a:r>
              <a:rPr lang="en-US" sz="1600" dirty="0" err="1">
                <a:solidFill>
                  <a:schemeClr val="tx2"/>
                </a:solidFill>
              </a:rPr>
              <a:t>disubstituted</a:t>
            </a:r>
            <a:r>
              <a:rPr lang="en-US" sz="1600" dirty="0">
                <a:solidFill>
                  <a:schemeClr val="tx2"/>
                </a:solidFill>
              </a:rPr>
              <a:t> benzenes give this symmetrical splitting; other substituted benzenes are not well-resolved. Relative integrations are shown.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11679"/>
          </a:xfrm>
          <a:ln w="28575">
            <a:solidFill>
              <a:srgbClr val="FFC000"/>
            </a:solidFill>
          </a:ln>
        </p:spPr>
        <p:txBody>
          <a:bodyPr/>
          <a:lstStyle/>
          <a:p>
            <a:pPr algn="ctr"/>
            <a:r>
              <a:rPr lang="en-US" dirty="0" err="1"/>
              <a:t>Isopropylbenzene</a:t>
            </a:r>
            <a:r>
              <a:rPr lang="en-US" dirty="0"/>
              <a:t> (</a:t>
            </a:r>
            <a:r>
              <a:rPr lang="en-US" dirty="0" err="1"/>
              <a:t>cumene</a:t>
            </a:r>
            <a:r>
              <a:rPr lang="en-US" dirty="0"/>
              <a:t>)</a:t>
            </a:r>
          </a:p>
        </p:txBody>
      </p:sp>
      <p:pic>
        <p:nvPicPr>
          <p:cNvPr id="4" name="Content Placeholder 3"/>
          <p:cNvPicPr>
            <a:picLocks noGrp="1" noChangeAspect="1" noChangeArrowheads="1"/>
          </p:cNvPicPr>
          <p:nvPr>
            <p:ph idx="1"/>
          </p:nvPr>
        </p:nvPicPr>
        <p:blipFill>
          <a:blip r:embed="rId4" cstate="print"/>
          <a:srcRect/>
          <a:stretch>
            <a:fillRect/>
          </a:stretch>
        </p:blipFill>
        <p:spPr bwMode="auto">
          <a:xfrm>
            <a:off x="1397479" y="1594725"/>
            <a:ext cx="5984713" cy="4392007"/>
          </a:xfrm>
          <a:prstGeom prst="rect">
            <a:avLst/>
          </a:prstGeom>
          <a:noFill/>
          <a:ln w="9525">
            <a:noFill/>
            <a:round/>
            <a:headEnd/>
            <a:tailEnd/>
          </a:ln>
          <a:effectLst/>
        </p:spPr>
      </p:pic>
      <p:graphicFrame>
        <p:nvGraphicFramePr>
          <p:cNvPr id="12290" name="Object 2"/>
          <p:cNvGraphicFramePr>
            <a:graphicFrameLocks noChangeAspect="1"/>
          </p:cNvGraphicFramePr>
          <p:nvPr/>
        </p:nvGraphicFramePr>
        <p:xfrm>
          <a:off x="7546675" y="5410200"/>
          <a:ext cx="1017588" cy="1049338"/>
        </p:xfrm>
        <a:graphic>
          <a:graphicData uri="http://schemas.openxmlformats.org/presentationml/2006/ole">
            <p:oleObj spid="_x0000_s12291" r:id="rId5" imgW="3181350" imgH="3276600" progId="ACD.ChemSketch.20">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20306"/>
          </a:xfrm>
          <a:ln w="28575">
            <a:solidFill>
              <a:srgbClr val="FFC000"/>
            </a:solidFill>
          </a:ln>
        </p:spPr>
        <p:txBody>
          <a:bodyPr>
            <a:normAutofit fontScale="90000"/>
          </a:bodyPr>
          <a:lstStyle/>
          <a:p>
            <a:pPr algn="ctr"/>
            <a:r>
              <a:rPr lang="en-US" dirty="0" err="1" smtClean="0"/>
              <a:t>Pivaldehyde</a:t>
            </a:r>
            <a:r>
              <a:rPr lang="en-US" dirty="0" smtClean="0"/>
              <a:t> (</a:t>
            </a:r>
            <a:r>
              <a:rPr lang="en-US" dirty="0" err="1" smtClean="0"/>
              <a:t>dimethylpropanal</a:t>
            </a:r>
            <a:r>
              <a:rPr lang="en-US" dirty="0" smtClean="0"/>
              <a:t>)</a:t>
            </a:r>
            <a:endParaRPr lang="en-US" dirty="0"/>
          </a:p>
        </p:txBody>
      </p:sp>
      <p:pic>
        <p:nvPicPr>
          <p:cNvPr id="4" name="spectrum"/>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1451350" y="1854680"/>
            <a:ext cx="5551478" cy="4071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structur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3698" y="5321060"/>
            <a:ext cx="1295400" cy="11964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1716657" y="2044786"/>
            <a:ext cx="2096219" cy="646331"/>
          </a:xfrm>
          <a:prstGeom prst="rect">
            <a:avLst/>
          </a:prstGeom>
          <a:solidFill>
            <a:schemeClr val="bg1"/>
          </a:solidFill>
        </p:spPr>
        <p:txBody>
          <a:bodyPr wrap="square">
            <a:spAutoFit/>
          </a:bodyPr>
          <a:lstStyle/>
          <a:p>
            <a:r>
              <a:rPr lang="en-US" dirty="0">
                <a:solidFill>
                  <a:schemeClr val="tx2"/>
                </a:solidFill>
              </a:rPr>
              <a:t>A:  I = 1, s</a:t>
            </a:r>
            <a:br>
              <a:rPr lang="en-US" dirty="0">
                <a:solidFill>
                  <a:schemeClr val="tx2"/>
                </a:solidFill>
              </a:rPr>
            </a:br>
            <a:r>
              <a:rPr lang="en-US" dirty="0">
                <a:solidFill>
                  <a:schemeClr val="tx2"/>
                </a:solidFill>
              </a:rPr>
              <a:t>B:  I = 9, 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77174"/>
          </a:xfrm>
          <a:ln w="28575">
            <a:solidFill>
              <a:srgbClr val="FFC000"/>
            </a:solidFill>
          </a:ln>
        </p:spPr>
        <p:txBody>
          <a:bodyPr>
            <a:normAutofit fontScale="90000"/>
          </a:bodyPr>
          <a:lstStyle/>
          <a:p>
            <a:pPr algn="ctr"/>
            <a:r>
              <a:rPr lang="en-US" dirty="0" smtClean="0"/>
              <a:t>Today</a:t>
            </a:r>
            <a:endParaRPr lang="en-US" dirty="0"/>
          </a:p>
        </p:txBody>
      </p:sp>
      <p:sp>
        <p:nvSpPr>
          <p:cNvPr id="3" name="Content Placeholder 2"/>
          <p:cNvSpPr>
            <a:spLocks noGrp="1"/>
          </p:cNvSpPr>
          <p:nvPr>
            <p:ph idx="1"/>
          </p:nvPr>
        </p:nvSpPr>
        <p:spPr>
          <a:xfrm>
            <a:off x="1028700" y="1630392"/>
            <a:ext cx="7200900" cy="4237008"/>
          </a:xfrm>
          <a:ln w="28575">
            <a:solidFill>
              <a:srgbClr val="FFC000"/>
            </a:solidFill>
          </a:ln>
        </p:spPr>
        <p:txBody>
          <a:bodyPr>
            <a:normAutofit fontScale="92500" lnSpcReduction="10000"/>
          </a:bodyPr>
          <a:lstStyle/>
          <a:p>
            <a:pPr marL="457200" indent="-403225">
              <a:spcBef>
                <a:spcPts val="600"/>
              </a:spcBef>
              <a:spcAft>
                <a:spcPts val="6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This presentation will focus on interpreting </a:t>
            </a:r>
            <a:r>
              <a:rPr lang="en-US" sz="2800" baseline="30000" dirty="0" smtClean="0"/>
              <a:t>1</a:t>
            </a:r>
            <a:r>
              <a:rPr lang="en-US" sz="2800" dirty="0" smtClean="0"/>
              <a:t>H- and </a:t>
            </a:r>
            <a:r>
              <a:rPr lang="en-US" sz="2800" baseline="30000" dirty="0" smtClean="0"/>
              <a:t>13</a:t>
            </a:r>
            <a:r>
              <a:rPr lang="en-US" sz="2800" dirty="0" smtClean="0"/>
              <a:t>C-NMR spectra to deduce the structure of organic compounds.</a:t>
            </a:r>
          </a:p>
          <a:p>
            <a:pPr marL="457200" indent="-403225">
              <a:spcBef>
                <a:spcPts val="600"/>
              </a:spcBef>
              <a:spcAft>
                <a:spcPts val="6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You can either print the spectra slides (</a:t>
            </a:r>
            <a:r>
              <a:rPr lang="en-US" sz="2800" dirty="0" smtClean="0"/>
              <a:t>4-6/page) </a:t>
            </a:r>
            <a:r>
              <a:rPr lang="en-US" sz="2800" dirty="0" smtClean="0"/>
              <a:t>or bring a device to view this PPT file</a:t>
            </a:r>
            <a:r>
              <a:rPr lang="en-US" sz="2800" dirty="0" smtClean="0"/>
              <a:t>.</a:t>
            </a:r>
            <a:endParaRPr lang="en-US" sz="2800" dirty="0" smtClean="0"/>
          </a:p>
          <a:p>
            <a:pPr marL="457200" indent="-403225">
              <a:spcBef>
                <a:spcPts val="600"/>
              </a:spcBef>
              <a:spcAft>
                <a:spcPts val="600"/>
              </a:spcAft>
              <a:buFont typeface="Arial" charset="0"/>
              <a:buChar char="•"/>
            </a:pPr>
            <a:r>
              <a:rPr lang="en-US" sz="2800" dirty="0" smtClean="0"/>
              <a:t>There will be a quiz that covers concepts and terminology on NMR from the reading assignment.</a:t>
            </a:r>
          </a:p>
          <a:p>
            <a:pPr marL="457200" indent="-403225">
              <a:spcBef>
                <a:spcPts val="600"/>
              </a:spcBef>
              <a:spcAft>
                <a:spcPts val="600"/>
              </a:spcAft>
              <a:buFont typeface="Arial" charset="0"/>
              <a:buChar char="•"/>
            </a:pPr>
            <a:r>
              <a:rPr lang="en-US" sz="2800" dirty="0" smtClean="0"/>
              <a:t>There will not be interpretation of NMR spectra this week. </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815196"/>
          </a:xfrm>
          <a:ln w="28575">
            <a:solidFill>
              <a:srgbClr val="FFC000"/>
            </a:solidFill>
          </a:ln>
        </p:spPr>
        <p:txBody>
          <a:bodyPr>
            <a:normAutofit fontScale="90000"/>
          </a:bodyPr>
          <a:lstStyle/>
          <a:p>
            <a:pPr algn="ctr"/>
            <a:r>
              <a:rPr lang="en-US" dirty="0" smtClean="0"/>
              <a:t>3-Hydroxy-2-butanone </a:t>
            </a:r>
            <a:r>
              <a:rPr lang="en-US" dirty="0"/>
              <a:t>(</a:t>
            </a:r>
            <a:r>
              <a:rPr lang="en-US" dirty="0" err="1"/>
              <a:t>acetoin</a:t>
            </a:r>
            <a:r>
              <a:rPr lang="en-US" dirty="0"/>
              <a:t>)</a:t>
            </a:r>
          </a:p>
        </p:txBody>
      </p:sp>
      <p:pic>
        <p:nvPicPr>
          <p:cNvPr id="4" name="Picture 2"/>
          <p:cNvPicPr>
            <a:picLocks noGrp="1" noChangeAspect="1" noChangeArrowheads="1"/>
          </p:cNvPicPr>
          <p:nvPr>
            <p:ph idx="1"/>
          </p:nvPr>
        </p:nvPicPr>
        <p:blipFill>
          <a:blip r:embed="rId4" cstate="print"/>
          <a:srcRect/>
          <a:stretch>
            <a:fillRect/>
          </a:stretch>
        </p:blipFill>
        <p:spPr bwMode="auto">
          <a:xfrm>
            <a:off x="1216325" y="1669002"/>
            <a:ext cx="5982059" cy="4390059"/>
          </a:xfrm>
          <a:prstGeom prst="rect">
            <a:avLst/>
          </a:prstGeom>
          <a:noFill/>
          <a:ln w="9525">
            <a:noFill/>
            <a:round/>
            <a:headEnd/>
            <a:tailEnd/>
          </a:ln>
          <a:effectLst/>
        </p:spPr>
      </p:pic>
      <p:graphicFrame>
        <p:nvGraphicFramePr>
          <p:cNvPr id="13314" name="Object 3"/>
          <p:cNvGraphicFramePr>
            <a:graphicFrameLocks noChangeAspect="1"/>
          </p:cNvGraphicFramePr>
          <p:nvPr/>
        </p:nvGraphicFramePr>
        <p:xfrm>
          <a:off x="6970143" y="5891842"/>
          <a:ext cx="1960563" cy="762000"/>
        </p:xfrm>
        <a:graphic>
          <a:graphicData uri="http://schemas.openxmlformats.org/presentationml/2006/ole">
            <p:oleObj spid="_x0000_s13315" r:id="rId5" imgW="3943350" imgH="1533525" progId="ACD.ChemSketch.20">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85800"/>
          </a:xfrm>
          <a:ln w="28575">
            <a:solidFill>
              <a:srgbClr val="FFC000"/>
            </a:solidFill>
          </a:ln>
        </p:spPr>
        <p:txBody>
          <a:bodyPr>
            <a:normAutofit fontScale="90000"/>
          </a:bodyPr>
          <a:lstStyle/>
          <a:p>
            <a:pPr algn="ctr"/>
            <a:r>
              <a:rPr lang="en-US" dirty="0" err="1"/>
              <a:t>Propanoic</a:t>
            </a:r>
            <a:r>
              <a:rPr lang="en-US" dirty="0"/>
              <a:t> acid</a:t>
            </a:r>
          </a:p>
        </p:txBody>
      </p:sp>
      <p:pic>
        <p:nvPicPr>
          <p:cNvPr id="4" name="Picture 2"/>
          <p:cNvPicPr>
            <a:picLocks noGrp="1" noChangeAspect="1" noChangeArrowheads="1"/>
          </p:cNvPicPr>
          <p:nvPr>
            <p:ph idx="1"/>
          </p:nvPr>
        </p:nvPicPr>
        <p:blipFill>
          <a:blip r:embed="rId4" cstate="print"/>
          <a:srcRect/>
          <a:stretch>
            <a:fillRect/>
          </a:stretch>
        </p:blipFill>
        <p:spPr bwMode="auto">
          <a:xfrm>
            <a:off x="1483744" y="1592428"/>
            <a:ext cx="5602497" cy="4111510"/>
          </a:xfrm>
          <a:prstGeom prst="rect">
            <a:avLst/>
          </a:prstGeom>
          <a:noFill/>
          <a:ln w="9525">
            <a:noFill/>
            <a:round/>
            <a:headEnd/>
            <a:tailEnd/>
          </a:ln>
          <a:effectLst/>
        </p:spPr>
      </p:pic>
      <p:graphicFrame>
        <p:nvGraphicFramePr>
          <p:cNvPr id="14338" name="Object 3"/>
          <p:cNvGraphicFramePr>
            <a:graphicFrameLocks noChangeAspect="1"/>
          </p:cNvGraphicFramePr>
          <p:nvPr/>
        </p:nvGraphicFramePr>
        <p:xfrm>
          <a:off x="6719977" y="5736567"/>
          <a:ext cx="1892300" cy="762000"/>
        </p:xfrm>
        <a:graphic>
          <a:graphicData uri="http://schemas.openxmlformats.org/presentationml/2006/ole">
            <p:oleObj spid="_x0000_s14339" r:id="rId5" imgW="3829050" imgH="1543050" progId="ACD.ChemSketch.20">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7558"/>
          </a:xfrm>
          <a:ln w="28575">
            <a:solidFill>
              <a:srgbClr val="FFC000"/>
            </a:solidFill>
          </a:ln>
        </p:spPr>
        <p:txBody>
          <a:bodyPr/>
          <a:lstStyle/>
          <a:p>
            <a:pPr algn="ctr"/>
            <a:r>
              <a:rPr lang="en-US" i="1" dirty="0" err="1" smtClean="0"/>
              <a:t>para</a:t>
            </a:r>
            <a:r>
              <a:rPr lang="en-US" dirty="0" err="1" smtClean="0"/>
              <a:t>-Methoxybenzoic</a:t>
            </a:r>
            <a:r>
              <a:rPr lang="en-US" dirty="0" smtClean="0"/>
              <a:t> </a:t>
            </a:r>
            <a:r>
              <a:rPr lang="en-US" dirty="0"/>
              <a:t>acid</a:t>
            </a:r>
            <a:endParaRPr lang="en-US" i="1" dirty="0"/>
          </a:p>
        </p:txBody>
      </p:sp>
      <p:pic>
        <p:nvPicPr>
          <p:cNvPr id="4" name="Picture 2"/>
          <p:cNvPicPr>
            <a:picLocks noGrp="1" noChangeAspect="1" noChangeArrowheads="1"/>
          </p:cNvPicPr>
          <p:nvPr>
            <p:ph idx="1"/>
          </p:nvPr>
        </p:nvPicPr>
        <p:blipFill>
          <a:blip r:embed="rId4" cstate="print"/>
          <a:srcRect/>
          <a:stretch>
            <a:fillRect/>
          </a:stretch>
        </p:blipFill>
        <p:spPr bwMode="auto">
          <a:xfrm>
            <a:off x="1215754" y="1687737"/>
            <a:ext cx="5904992" cy="4333502"/>
          </a:xfrm>
          <a:prstGeom prst="rect">
            <a:avLst/>
          </a:prstGeom>
          <a:noFill/>
          <a:ln w="9525">
            <a:noFill/>
            <a:round/>
            <a:headEnd/>
            <a:tailEnd/>
          </a:ln>
          <a:effectLst/>
        </p:spPr>
      </p:pic>
      <p:graphicFrame>
        <p:nvGraphicFramePr>
          <p:cNvPr id="15362" name="Object 3"/>
          <p:cNvGraphicFramePr>
            <a:graphicFrameLocks noChangeAspect="1"/>
          </p:cNvGraphicFramePr>
          <p:nvPr/>
        </p:nvGraphicFramePr>
        <p:xfrm>
          <a:off x="6893943" y="5473460"/>
          <a:ext cx="2057400" cy="1190625"/>
        </p:xfrm>
        <a:graphic>
          <a:graphicData uri="http://schemas.openxmlformats.org/presentationml/2006/ole">
            <p:oleObj spid="_x0000_s15363" r:id="rId5" imgW="5086350" imgH="2943225" progId="ACD.ChemSketch.20">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80691"/>
          </a:xfrm>
          <a:ln w="28575">
            <a:solidFill>
              <a:srgbClr val="FFC000"/>
            </a:solidFill>
          </a:ln>
        </p:spPr>
        <p:txBody>
          <a:bodyPr/>
          <a:lstStyle/>
          <a:p>
            <a:pPr algn="ctr"/>
            <a:r>
              <a:rPr lang="en-US" i="1" dirty="0" smtClean="0"/>
              <a:t>trans</a:t>
            </a:r>
            <a:r>
              <a:rPr lang="en-US" dirty="0" smtClean="0"/>
              <a:t>-2-Butenal</a:t>
            </a:r>
            <a:endParaRPr lang="en-US" i="1" dirty="0"/>
          </a:p>
        </p:txBody>
      </p:sp>
      <p:pic>
        <p:nvPicPr>
          <p:cNvPr id="4" name="Content Placeholder 3"/>
          <p:cNvPicPr>
            <a:picLocks noGrp="1" noChangeAspect="1" noChangeArrowheads="1"/>
          </p:cNvPicPr>
          <p:nvPr>
            <p:ph idx="1"/>
          </p:nvPr>
        </p:nvPicPr>
        <p:blipFill>
          <a:blip r:embed="rId4" cstate="print"/>
          <a:srcRect/>
          <a:stretch>
            <a:fillRect/>
          </a:stretch>
        </p:blipFill>
        <p:spPr bwMode="auto">
          <a:xfrm>
            <a:off x="1043797" y="1864278"/>
            <a:ext cx="6176512" cy="4532763"/>
          </a:xfrm>
          <a:prstGeom prst="rect">
            <a:avLst/>
          </a:prstGeom>
          <a:noFill/>
          <a:ln w="9525">
            <a:noFill/>
            <a:round/>
            <a:headEnd/>
            <a:tailEnd/>
          </a:ln>
          <a:effectLst/>
        </p:spPr>
      </p:pic>
      <p:graphicFrame>
        <p:nvGraphicFramePr>
          <p:cNvPr id="16386" name="Object 4"/>
          <p:cNvGraphicFramePr>
            <a:graphicFrameLocks noChangeAspect="1"/>
          </p:cNvGraphicFramePr>
          <p:nvPr/>
        </p:nvGraphicFramePr>
        <p:xfrm>
          <a:off x="7175739" y="5539597"/>
          <a:ext cx="1752600" cy="1139825"/>
        </p:xfrm>
        <a:graphic>
          <a:graphicData uri="http://schemas.openxmlformats.org/presentationml/2006/ole">
            <p:oleObj spid="_x0000_s16387" r:id="rId5" imgW="3943350" imgH="2562225" progId="ACD.ChemSketch.20">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63438"/>
          </a:xfrm>
          <a:ln w="28575">
            <a:solidFill>
              <a:srgbClr val="FFC000"/>
            </a:solidFill>
          </a:ln>
        </p:spPr>
        <p:txBody>
          <a:bodyPr/>
          <a:lstStyle/>
          <a:p>
            <a:pPr algn="ctr"/>
            <a:r>
              <a:rPr lang="en-US" dirty="0"/>
              <a:t>Practice #1</a:t>
            </a:r>
          </a:p>
        </p:txBody>
      </p:sp>
      <p:pic>
        <p:nvPicPr>
          <p:cNvPr id="100355" name="Picture 3"/>
          <p:cNvPicPr>
            <a:picLocks noChangeAspect="1" noChangeArrowheads="1"/>
          </p:cNvPicPr>
          <p:nvPr/>
        </p:nvPicPr>
        <p:blipFill>
          <a:blip r:embed="rId3"/>
          <a:srcRect/>
          <a:stretch>
            <a:fillRect/>
          </a:stretch>
        </p:blipFill>
        <p:spPr bwMode="auto">
          <a:xfrm>
            <a:off x="1815141" y="1628415"/>
            <a:ext cx="5410200" cy="1962150"/>
          </a:xfrm>
          <a:prstGeom prst="rect">
            <a:avLst/>
          </a:prstGeom>
          <a:noFill/>
          <a:ln w="9525">
            <a:solidFill>
              <a:srgbClr val="FFC000"/>
            </a:solidFill>
            <a:miter lim="800000"/>
            <a:headEnd/>
            <a:tailEnd/>
          </a:ln>
        </p:spPr>
      </p:pic>
      <p:pic>
        <p:nvPicPr>
          <p:cNvPr id="100356" name="Picture 4"/>
          <p:cNvPicPr>
            <a:picLocks noGrp="1" noChangeAspect="1" noChangeArrowheads="1"/>
          </p:cNvPicPr>
          <p:nvPr>
            <p:ph idx="1"/>
          </p:nvPr>
        </p:nvPicPr>
        <p:blipFill>
          <a:blip r:embed="rId4"/>
          <a:srcRect/>
          <a:stretch>
            <a:fillRect/>
          </a:stretch>
        </p:blipFill>
        <p:spPr bwMode="auto">
          <a:xfrm>
            <a:off x="1545851" y="3714604"/>
            <a:ext cx="6148909" cy="2700315"/>
          </a:xfrm>
          <a:prstGeom prst="rect">
            <a:avLst/>
          </a:prstGeom>
          <a:noFill/>
          <a:ln w="9525">
            <a:solidFill>
              <a:srgbClr val="FFC000"/>
            </a:solidFill>
            <a:miter lim="800000"/>
            <a:headEnd/>
            <a:tailEnd/>
          </a:ln>
        </p:spPr>
      </p:pic>
      <p:sp>
        <p:nvSpPr>
          <p:cNvPr id="8" name="TextBox 7"/>
          <p:cNvSpPr txBox="1"/>
          <p:nvPr/>
        </p:nvSpPr>
        <p:spPr>
          <a:xfrm>
            <a:off x="7341078" y="1699404"/>
            <a:ext cx="1509624" cy="923330"/>
          </a:xfrm>
          <a:prstGeom prst="rect">
            <a:avLst/>
          </a:prstGeom>
          <a:noFill/>
        </p:spPr>
        <p:txBody>
          <a:bodyPr wrap="square" rtlCol="0">
            <a:spAutoFit/>
          </a:bodyPr>
          <a:lstStyle/>
          <a:p>
            <a:r>
              <a:rPr lang="en-US" dirty="0">
                <a:solidFill>
                  <a:schemeClr val="tx2"/>
                </a:solidFill>
              </a:rPr>
              <a:t>%C = 73.75%</a:t>
            </a:r>
          </a:p>
          <a:p>
            <a:endParaRPr lang="en-US" dirty="0">
              <a:solidFill>
                <a:schemeClr val="tx2"/>
              </a:solidFill>
            </a:endParaRPr>
          </a:p>
          <a:p>
            <a:r>
              <a:rPr lang="en-US" dirty="0">
                <a:solidFill>
                  <a:schemeClr val="tx2"/>
                </a:solidFill>
              </a:rPr>
              <a:t>%H = 12.40%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C000"/>
            </a:solidFill>
          </a:ln>
        </p:spPr>
        <p:txBody>
          <a:bodyPr/>
          <a:lstStyle/>
          <a:p>
            <a:pPr algn="ctr"/>
            <a:r>
              <a:rPr lang="en-US" dirty="0"/>
              <a:t>Practice #1, Continued</a:t>
            </a:r>
          </a:p>
        </p:txBody>
      </p:sp>
      <p:pic>
        <p:nvPicPr>
          <p:cNvPr id="5" name="Picture 2"/>
          <p:cNvPicPr>
            <a:picLocks noGrp="1" noChangeAspect="1" noChangeArrowheads="1"/>
          </p:cNvPicPr>
          <p:nvPr>
            <p:ph idx="1"/>
          </p:nvPr>
        </p:nvPicPr>
        <p:blipFill>
          <a:blip r:embed="rId3"/>
          <a:srcRect/>
          <a:stretch>
            <a:fillRect/>
          </a:stretch>
        </p:blipFill>
        <p:spPr bwMode="auto">
          <a:xfrm>
            <a:off x="1848208" y="2372622"/>
            <a:ext cx="5537767" cy="1940585"/>
          </a:xfrm>
          <a:prstGeom prst="rect">
            <a:avLst/>
          </a:prstGeom>
          <a:noFill/>
          <a:ln w="28575">
            <a:solidFill>
              <a:srgbClr val="FFC000"/>
            </a:solidFill>
            <a:miter lim="800000"/>
            <a:headEnd/>
            <a:tailEnd/>
          </a:ln>
        </p:spPr>
      </p:pic>
      <p:pic>
        <p:nvPicPr>
          <p:cNvPr id="101379" name="Picture 3"/>
          <p:cNvPicPr>
            <a:picLocks noChangeAspect="1" noChangeArrowheads="1"/>
          </p:cNvPicPr>
          <p:nvPr/>
        </p:nvPicPr>
        <p:blipFill>
          <a:blip r:embed="rId4"/>
          <a:srcRect/>
          <a:stretch>
            <a:fillRect/>
          </a:stretch>
        </p:blipFill>
        <p:spPr bwMode="auto">
          <a:xfrm>
            <a:off x="812051" y="4718649"/>
            <a:ext cx="7476908" cy="1667235"/>
          </a:xfrm>
          <a:prstGeom prst="rect">
            <a:avLst/>
          </a:prstGeom>
          <a:noFill/>
          <a:ln w="9525">
            <a:solidFill>
              <a:srgbClr val="FFC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1"/>
            <a:ext cx="7200900" cy="694426"/>
          </a:xfrm>
          <a:ln w="28575">
            <a:solidFill>
              <a:srgbClr val="FFC000"/>
            </a:solidFill>
          </a:ln>
        </p:spPr>
        <p:txBody>
          <a:bodyPr>
            <a:normAutofit fontScale="90000"/>
          </a:bodyPr>
          <a:lstStyle/>
          <a:p>
            <a:pPr algn="ctr"/>
            <a:r>
              <a:rPr lang="en-US" dirty="0"/>
              <a:t>Internal Standards &amp; Solvents</a:t>
            </a:r>
          </a:p>
        </p:txBody>
      </p:sp>
      <p:sp>
        <p:nvSpPr>
          <p:cNvPr id="3" name="Content Placeholder 2"/>
          <p:cNvSpPr>
            <a:spLocks noGrp="1"/>
          </p:cNvSpPr>
          <p:nvPr>
            <p:ph sz="half" idx="1"/>
          </p:nvPr>
        </p:nvSpPr>
        <p:spPr>
          <a:xfrm>
            <a:off x="1028700" y="1682152"/>
            <a:ext cx="3335840" cy="4185250"/>
          </a:xfrm>
        </p:spPr>
        <p:txBody>
          <a:bodyPr/>
          <a:lstStyle/>
          <a:p>
            <a:pPr>
              <a:buFont typeface="Arial" pitchFamily="34" charset="0"/>
              <a:buChar char="•"/>
            </a:pPr>
            <a:r>
              <a:rPr lang="en-US" dirty="0"/>
              <a:t>An internal standard, which is calibrated to appear at the highest up-field position (0 </a:t>
            </a:r>
            <a:r>
              <a:rPr lang="en-US" dirty="0" err="1"/>
              <a:t>ppm</a:t>
            </a:r>
            <a:r>
              <a:rPr lang="en-US" dirty="0"/>
              <a:t>) is used for all NMR spectroscopy</a:t>
            </a:r>
          </a:p>
          <a:p>
            <a:pPr>
              <a:buFont typeface="Arial" pitchFamily="34" charset="0"/>
              <a:buChar char="•"/>
            </a:pPr>
            <a:r>
              <a:rPr lang="en-US" dirty="0"/>
              <a:t>TMS = </a:t>
            </a:r>
            <a:r>
              <a:rPr lang="en-US" dirty="0" err="1"/>
              <a:t>tetramethylsilane</a:t>
            </a:r>
            <a:endParaRPr lang="en-US" dirty="0"/>
          </a:p>
          <a:p>
            <a:pPr>
              <a:buFont typeface="Arial" pitchFamily="34" charset="0"/>
              <a:buChar char="•"/>
            </a:pPr>
            <a:r>
              <a:rPr lang="en-US" dirty="0"/>
              <a:t>Why use TMS?</a:t>
            </a:r>
          </a:p>
          <a:p>
            <a:endParaRPr lang="en-US" dirty="0"/>
          </a:p>
          <a:p>
            <a:endParaRPr lang="en-US" dirty="0"/>
          </a:p>
        </p:txBody>
      </p:sp>
      <p:sp>
        <p:nvSpPr>
          <p:cNvPr id="4" name="Content Placeholder 3"/>
          <p:cNvSpPr>
            <a:spLocks noGrp="1"/>
          </p:cNvSpPr>
          <p:nvPr>
            <p:ph sz="half" idx="2"/>
          </p:nvPr>
        </p:nvSpPr>
        <p:spPr>
          <a:xfrm>
            <a:off x="4894052" y="1682152"/>
            <a:ext cx="3335840" cy="4185250"/>
          </a:xfrm>
        </p:spPr>
        <p:txBody>
          <a:bodyPr/>
          <a:lstStyle/>
          <a:p>
            <a:pPr>
              <a:buFont typeface="Arial" pitchFamily="34" charset="0"/>
              <a:buChar char="•"/>
            </a:pPr>
            <a:r>
              <a:rPr lang="en-US" dirty="0"/>
              <a:t>DMSO – d6 (DMSO – d5) and CDCl</a:t>
            </a:r>
            <a:r>
              <a:rPr lang="en-US" baseline="-25000" dirty="0"/>
              <a:t>3 </a:t>
            </a:r>
            <a:r>
              <a:rPr lang="en-US" dirty="0"/>
              <a:t>are common solvents used in NMR sample preparations</a:t>
            </a:r>
          </a:p>
          <a:p>
            <a:pPr>
              <a:buFont typeface="Arial" pitchFamily="34" charset="0"/>
              <a:buChar char="•"/>
            </a:pPr>
            <a:r>
              <a:rPr lang="en-US" dirty="0"/>
              <a:t>DMSO = </a:t>
            </a:r>
            <a:r>
              <a:rPr lang="en-US" dirty="0" err="1"/>
              <a:t>dimethyl</a:t>
            </a:r>
            <a:r>
              <a:rPr lang="en-US" dirty="0"/>
              <a:t> </a:t>
            </a:r>
            <a:r>
              <a:rPr lang="en-US" dirty="0" err="1"/>
              <a:t>sulfoxide</a:t>
            </a:r>
            <a:endParaRPr lang="en-US" dirty="0"/>
          </a:p>
          <a:p>
            <a:pPr>
              <a:buFont typeface="Arial" pitchFamily="34" charset="0"/>
              <a:buChar char="•"/>
            </a:pPr>
            <a:r>
              <a:rPr lang="en-US" dirty="0"/>
              <a:t>CDCl</a:t>
            </a:r>
            <a:r>
              <a:rPr lang="en-US" baseline="-25000" dirty="0"/>
              <a:t>3</a:t>
            </a:r>
            <a:r>
              <a:rPr lang="en-US" dirty="0"/>
              <a:t> = </a:t>
            </a:r>
            <a:r>
              <a:rPr lang="en-US" dirty="0" err="1"/>
              <a:t>deuterated</a:t>
            </a:r>
            <a:r>
              <a:rPr lang="en-US" dirty="0"/>
              <a:t> chloroform</a:t>
            </a:r>
          </a:p>
          <a:p>
            <a:pPr>
              <a:buFont typeface="Arial" pitchFamily="34" charset="0"/>
              <a:buChar char="•"/>
            </a:pPr>
            <a:r>
              <a:rPr lang="en-US" dirty="0"/>
              <a:t>Why use deuterium?</a:t>
            </a:r>
          </a:p>
          <a:p>
            <a:endParaRPr lang="en-US" baseline="-25000" dirty="0"/>
          </a:p>
          <a:p>
            <a:pPr>
              <a:buFont typeface="Arial" pitchFamily="34" charset="0"/>
              <a:buChar char="•"/>
            </a:pPr>
            <a:endParaRPr lang="en-US" dirty="0"/>
          </a:p>
          <a:p>
            <a:endParaRPr lang="en-US" dirty="0"/>
          </a:p>
        </p:txBody>
      </p:sp>
      <p:pic>
        <p:nvPicPr>
          <p:cNvPr id="5" name="Picture 4" descr="File:Tetramethylsilane 2D flat.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7137" y="4804273"/>
            <a:ext cx="1905000" cy="117946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File:Deuterated DMSO.sv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6495" y="5065750"/>
            <a:ext cx="1732804"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File:Chloroform-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05880" y="5047561"/>
            <a:ext cx="1335094" cy="121013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7558"/>
          </a:xfrm>
          <a:ln w="28575">
            <a:solidFill>
              <a:srgbClr val="FFC000"/>
            </a:solidFill>
          </a:ln>
        </p:spPr>
        <p:txBody>
          <a:bodyPr/>
          <a:lstStyle/>
          <a:p>
            <a:pPr algn="ctr"/>
            <a:r>
              <a:rPr lang="en-US" baseline="30000" dirty="0"/>
              <a:t>13</a:t>
            </a:r>
            <a:r>
              <a:rPr lang="en-US" dirty="0"/>
              <a:t>C NMR Terminology</a:t>
            </a:r>
          </a:p>
        </p:txBody>
      </p:sp>
      <p:sp>
        <p:nvSpPr>
          <p:cNvPr id="3" name="Content Placeholder 2"/>
          <p:cNvSpPr>
            <a:spLocks noGrp="1"/>
          </p:cNvSpPr>
          <p:nvPr>
            <p:ph idx="1"/>
          </p:nvPr>
        </p:nvSpPr>
        <p:spPr>
          <a:xfrm>
            <a:off x="1028700" y="1690777"/>
            <a:ext cx="7200900" cy="4176623"/>
          </a:xfrm>
          <a:ln w="28575">
            <a:solidFill>
              <a:srgbClr val="FFC000"/>
            </a:solidFill>
          </a:ln>
        </p:spPr>
        <p:txBody>
          <a:bodyPr>
            <a:normAutofit fontScale="92500" lnSpcReduction="20000"/>
          </a:bodyPr>
          <a:lstStyle/>
          <a:p>
            <a:pPr>
              <a:buFont typeface="Arial" pitchFamily="34" charset="0"/>
              <a:buChar char="•"/>
            </a:pPr>
            <a:r>
              <a:rPr lang="en-US" sz="2400" dirty="0"/>
              <a:t>Signal peak intensity</a:t>
            </a:r>
          </a:p>
          <a:p>
            <a:pPr lvl="1">
              <a:buFont typeface="Arial" pitchFamily="34" charset="0"/>
              <a:buChar char="•"/>
            </a:pPr>
            <a:r>
              <a:rPr lang="en-US" dirty="0"/>
              <a:t>How high/intense the peaks are</a:t>
            </a:r>
          </a:p>
          <a:p>
            <a:pPr>
              <a:buFont typeface="Arial" pitchFamily="34" charset="0"/>
              <a:buChar char="•"/>
            </a:pPr>
            <a:r>
              <a:rPr lang="en-US" sz="2400" dirty="0"/>
              <a:t>Resonance peak/signal</a:t>
            </a:r>
          </a:p>
          <a:p>
            <a:pPr lvl="1">
              <a:buFont typeface="Arial" pitchFamily="34" charset="0"/>
              <a:buChar char="•"/>
            </a:pPr>
            <a:r>
              <a:rPr lang="en-US" dirty="0"/>
              <a:t>peaks/signals that appear in a spectra</a:t>
            </a:r>
          </a:p>
          <a:p>
            <a:pPr>
              <a:buFont typeface="Arial" pitchFamily="34" charset="0"/>
              <a:buChar char="•"/>
            </a:pPr>
            <a:r>
              <a:rPr lang="en-US" sz="2400" dirty="0"/>
              <a:t>Up-field</a:t>
            </a:r>
          </a:p>
          <a:p>
            <a:pPr lvl="1">
              <a:buFont typeface="Arial" pitchFamily="34" charset="0"/>
              <a:buChar char="•"/>
            </a:pPr>
            <a:r>
              <a:rPr lang="en-US" dirty="0"/>
              <a:t>Towards 0 </a:t>
            </a:r>
            <a:r>
              <a:rPr lang="en-US" dirty="0" err="1"/>
              <a:t>ppm</a:t>
            </a:r>
            <a:r>
              <a:rPr lang="en-US" dirty="0"/>
              <a:t> – resonance peaks up-field tend to be saturated</a:t>
            </a:r>
          </a:p>
          <a:p>
            <a:pPr>
              <a:buFont typeface="Arial" pitchFamily="34" charset="0"/>
              <a:buChar char="•"/>
            </a:pPr>
            <a:r>
              <a:rPr lang="en-US" sz="2400" dirty="0"/>
              <a:t>Down-field</a:t>
            </a:r>
          </a:p>
          <a:p>
            <a:pPr lvl="1">
              <a:buFont typeface="Arial" pitchFamily="34" charset="0"/>
              <a:buChar char="•"/>
            </a:pPr>
            <a:r>
              <a:rPr lang="en-US" dirty="0"/>
              <a:t>Towards 220 </a:t>
            </a:r>
            <a:r>
              <a:rPr lang="en-US" dirty="0" err="1"/>
              <a:t>ppm</a:t>
            </a:r>
            <a:r>
              <a:rPr lang="en-US" dirty="0"/>
              <a:t> – resonance peaks shifted this direction tend to be unsaturated</a:t>
            </a:r>
          </a:p>
          <a:p>
            <a:pPr>
              <a:buFont typeface="Arial" pitchFamily="34" charset="0"/>
              <a:buChar char="•"/>
            </a:pPr>
            <a:r>
              <a:rPr lang="en-US" sz="2400" dirty="0"/>
              <a:t>Spin splitting</a:t>
            </a:r>
          </a:p>
          <a:p>
            <a:pPr lvl="1">
              <a:buFont typeface="Arial" pitchFamily="34" charset="0"/>
              <a:buChar char="•"/>
            </a:pPr>
            <a:r>
              <a:rPr lang="en-US" dirty="0"/>
              <a:t>Pattern of peaks that shows the number of hydrogens bonded to a carbon</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073" y="332117"/>
            <a:ext cx="7200900" cy="728932"/>
          </a:xfrm>
          <a:ln w="28575">
            <a:solidFill>
              <a:srgbClr val="FFC000"/>
            </a:solidFill>
          </a:ln>
        </p:spPr>
        <p:txBody>
          <a:bodyPr/>
          <a:lstStyle/>
          <a:p>
            <a:pPr algn="ctr"/>
            <a:r>
              <a:rPr lang="en-US" baseline="30000" dirty="0"/>
              <a:t>1</a:t>
            </a:r>
            <a:r>
              <a:rPr lang="en-US" dirty="0"/>
              <a:t>H-NMR Terminology</a:t>
            </a:r>
          </a:p>
        </p:txBody>
      </p:sp>
      <p:sp>
        <p:nvSpPr>
          <p:cNvPr id="3" name="Content Placeholder 2"/>
          <p:cNvSpPr>
            <a:spLocks noGrp="1"/>
          </p:cNvSpPr>
          <p:nvPr>
            <p:ph idx="1"/>
          </p:nvPr>
        </p:nvSpPr>
        <p:spPr>
          <a:xfrm>
            <a:off x="1028700" y="1276709"/>
            <a:ext cx="7200900" cy="5011947"/>
          </a:xfrm>
          <a:ln w="28575">
            <a:solidFill>
              <a:srgbClr val="FFC000"/>
            </a:solidFill>
          </a:ln>
        </p:spPr>
        <p:txBody>
          <a:bodyPr>
            <a:noAutofit/>
          </a:bodyPr>
          <a:lstStyle/>
          <a:p>
            <a:r>
              <a:rPr lang="en-US" dirty="0"/>
              <a:t>Signal peak intensity/relative area/intensity</a:t>
            </a:r>
          </a:p>
          <a:p>
            <a:pPr lvl="1"/>
            <a:r>
              <a:rPr lang="en-US" sz="1800" dirty="0"/>
              <a:t>How high/intense the peaks are</a:t>
            </a:r>
          </a:p>
          <a:p>
            <a:pPr lvl="2"/>
            <a:r>
              <a:rPr lang="en-US" sz="1600" dirty="0"/>
              <a:t>Tells us relative number of hydrogens causing resonance</a:t>
            </a:r>
          </a:p>
          <a:p>
            <a:r>
              <a:rPr lang="en-US" dirty="0"/>
              <a:t>Resonance peak</a:t>
            </a:r>
          </a:p>
          <a:p>
            <a:pPr lvl="1"/>
            <a:r>
              <a:rPr lang="en-US" sz="1800" dirty="0"/>
              <a:t>Peaks that appear in a spectra</a:t>
            </a:r>
          </a:p>
          <a:p>
            <a:r>
              <a:rPr lang="en-US" dirty="0"/>
              <a:t>Up-field</a:t>
            </a:r>
          </a:p>
          <a:p>
            <a:pPr lvl="1"/>
            <a:r>
              <a:rPr lang="en-US" sz="1800" dirty="0"/>
              <a:t>Towards 0 </a:t>
            </a:r>
            <a:r>
              <a:rPr lang="en-US" sz="1800" dirty="0" err="1"/>
              <a:t>ppm</a:t>
            </a:r>
            <a:r>
              <a:rPr lang="en-US" sz="1800" dirty="0"/>
              <a:t> – resonance peaks up-field tend to be saturated</a:t>
            </a:r>
          </a:p>
          <a:p>
            <a:r>
              <a:rPr lang="en-US" dirty="0"/>
              <a:t>Down-field</a:t>
            </a:r>
            <a:endParaRPr lang="en-US" sz="1600" dirty="0"/>
          </a:p>
          <a:p>
            <a:pPr lvl="1"/>
            <a:r>
              <a:rPr lang="en-US" sz="1800" dirty="0"/>
              <a:t>Towards 12 </a:t>
            </a:r>
            <a:r>
              <a:rPr lang="en-US" sz="1800" dirty="0" err="1"/>
              <a:t>ppm</a:t>
            </a:r>
            <a:r>
              <a:rPr lang="en-US" sz="1800" dirty="0"/>
              <a:t> – resonance peaks </a:t>
            </a:r>
            <a:r>
              <a:rPr lang="en-US" sz="1800" dirty="0" err="1"/>
              <a:t>dn</a:t>
            </a:r>
            <a:r>
              <a:rPr lang="en-US" sz="1800" dirty="0"/>
              <a:t>-field tend to be unsaturated</a:t>
            </a:r>
          </a:p>
          <a:p>
            <a:r>
              <a:rPr lang="en-US" dirty="0"/>
              <a:t>Signal splitting</a:t>
            </a:r>
          </a:p>
          <a:p>
            <a:pPr lvl="1"/>
            <a:r>
              <a:rPr lang="en-US" sz="1800" dirty="0"/>
              <a:t>Pattern of peaks that shows the number of hydrogens bonded to an adjacent atom(s)</a:t>
            </a:r>
            <a:endParaRPr 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823511"/>
          </a:xfrm>
          <a:ln w="28575">
            <a:solidFill>
              <a:srgbClr val="FFC000"/>
            </a:solidFill>
          </a:ln>
        </p:spPr>
        <p:txBody>
          <a:bodyPr>
            <a:normAutofit/>
          </a:bodyPr>
          <a:lstStyle/>
          <a:p>
            <a:pPr algn="ctr"/>
            <a:r>
              <a:rPr lang="en-US" sz="3600" b="1" dirty="0" smtClean="0"/>
              <a:t>Systematic </a:t>
            </a:r>
            <a:r>
              <a:rPr lang="en-US" sz="3600" b="1" baseline="30000" dirty="0" smtClean="0"/>
              <a:t>13</a:t>
            </a:r>
            <a:r>
              <a:rPr lang="en-US" sz="3600" b="1" dirty="0" smtClean="0"/>
              <a:t>C-NMR Interpretation</a:t>
            </a:r>
            <a:endParaRPr lang="en-US" sz="3600" b="1" dirty="0"/>
          </a:p>
        </p:txBody>
      </p:sp>
      <p:sp>
        <p:nvSpPr>
          <p:cNvPr id="3" name="Content Placeholder 2"/>
          <p:cNvSpPr>
            <a:spLocks noGrp="1"/>
          </p:cNvSpPr>
          <p:nvPr>
            <p:ph idx="1"/>
          </p:nvPr>
        </p:nvSpPr>
        <p:spPr>
          <a:xfrm>
            <a:off x="1028700" y="1729649"/>
            <a:ext cx="7200900" cy="4602140"/>
          </a:xfrm>
          <a:ln w="28575">
            <a:solidFill>
              <a:srgbClr val="FFC000"/>
            </a:solidFill>
          </a:ln>
        </p:spPr>
        <p:txBody>
          <a:bodyPr>
            <a:normAutofit fontScale="85000" lnSpcReduction="10000"/>
          </a:bodyPr>
          <a:lstStyle/>
          <a:p>
            <a:pPr marL="338138" indent="14288">
              <a:spcAft>
                <a:spcPts val="1200"/>
              </a:spcAft>
              <a:buNone/>
            </a:pPr>
            <a:r>
              <a:rPr lang="en-US" sz="2800" b="1" dirty="0"/>
              <a:t>Look at the spectrum! Don’t let the information overwhelm you, but put it together like a puzzle.</a:t>
            </a:r>
          </a:p>
          <a:p>
            <a:pPr marL="514350" indent="-514350">
              <a:buFont typeface="+mj-lt"/>
              <a:buAutoNum type="arabicPeriod"/>
            </a:pPr>
            <a:r>
              <a:rPr lang="en-US" sz="2800" dirty="0">
                <a:solidFill>
                  <a:srgbClr val="9A2912"/>
                </a:solidFill>
              </a:rPr>
              <a:t>How many resonance peaks appear?</a:t>
            </a:r>
          </a:p>
          <a:p>
            <a:pPr lvl="1" indent="-514350">
              <a:buFont typeface="+mj-lt"/>
              <a:buAutoNum type="alphaLcPeriod"/>
            </a:pPr>
            <a:r>
              <a:rPr lang="en-US" dirty="0"/>
              <a:t>What does this tell you?</a:t>
            </a:r>
          </a:p>
          <a:p>
            <a:pPr lvl="1" indent="-514350">
              <a:buFont typeface="+mj-lt"/>
              <a:buAutoNum type="alphaLcPeriod"/>
            </a:pPr>
            <a:r>
              <a:rPr lang="en-US" dirty="0"/>
              <a:t>Label TMS and DMSO (if present)</a:t>
            </a:r>
          </a:p>
          <a:p>
            <a:pPr marL="514350" indent="-514350">
              <a:buFont typeface="+mj-lt"/>
              <a:buAutoNum type="arabicPeriod"/>
            </a:pPr>
            <a:r>
              <a:rPr lang="en-US" sz="2800" dirty="0">
                <a:solidFill>
                  <a:srgbClr val="9A2912"/>
                </a:solidFill>
              </a:rPr>
              <a:t>Look at the chemical shift – use correlation chart!</a:t>
            </a:r>
          </a:p>
          <a:p>
            <a:pPr lvl="1" indent="-514350">
              <a:buFont typeface="+mj-lt"/>
              <a:buAutoNum type="alphaLcPeriod"/>
            </a:pPr>
            <a:r>
              <a:rPr lang="en-US" dirty="0" smtClean="0"/>
              <a:t>Upfield </a:t>
            </a:r>
            <a:r>
              <a:rPr lang="en-US" dirty="0"/>
              <a:t>or </a:t>
            </a:r>
            <a:r>
              <a:rPr lang="en-US" dirty="0" smtClean="0"/>
              <a:t>downfield</a:t>
            </a:r>
            <a:r>
              <a:rPr lang="en-US" dirty="0"/>
              <a:t>?</a:t>
            </a:r>
          </a:p>
          <a:p>
            <a:pPr marL="1314450" lvl="2" indent="-514350">
              <a:buFont typeface="+mj-lt"/>
              <a:buAutoNum type="romanLcPeriod"/>
            </a:pPr>
            <a:r>
              <a:rPr lang="en-US" dirty="0"/>
              <a:t>What does this tell you?</a:t>
            </a:r>
          </a:p>
          <a:p>
            <a:pPr marL="1314450" lvl="2" indent="-514350">
              <a:buFont typeface="+mj-lt"/>
              <a:buAutoNum type="romanLcPeriod"/>
            </a:pPr>
            <a:r>
              <a:rPr lang="en-US" dirty="0"/>
              <a:t>Are there electronegative atoms present?</a:t>
            </a:r>
          </a:p>
          <a:p>
            <a:pPr marL="514350" indent="-514350">
              <a:buFont typeface="+mj-lt"/>
              <a:buAutoNum type="arabicPeriod"/>
            </a:pPr>
            <a:r>
              <a:rPr lang="en-US" sz="2800" dirty="0">
                <a:solidFill>
                  <a:srgbClr val="9A2912"/>
                </a:solidFill>
              </a:rPr>
              <a:t>What does the carbon-hydrogen splitting tell you about the # of hydrogens attached to a given carbon?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77174"/>
          </a:xfrm>
          <a:ln w="28575">
            <a:solidFill>
              <a:srgbClr val="FFC000"/>
            </a:solidFill>
          </a:ln>
        </p:spPr>
        <p:txBody>
          <a:bodyPr>
            <a:normAutofit fontScale="90000"/>
          </a:bodyPr>
          <a:lstStyle/>
          <a:p>
            <a:pPr algn="ctr"/>
            <a:r>
              <a:rPr lang="en-US" dirty="0"/>
              <a:t>Next Week…</a:t>
            </a:r>
          </a:p>
        </p:txBody>
      </p:sp>
      <p:sp>
        <p:nvSpPr>
          <p:cNvPr id="3" name="Content Placeholder 2"/>
          <p:cNvSpPr>
            <a:spLocks noGrp="1"/>
          </p:cNvSpPr>
          <p:nvPr>
            <p:ph idx="1"/>
          </p:nvPr>
        </p:nvSpPr>
        <p:spPr>
          <a:xfrm>
            <a:off x="1028700" y="1630392"/>
            <a:ext cx="7200900" cy="4237008"/>
          </a:xfrm>
          <a:ln w="28575">
            <a:solidFill>
              <a:srgbClr val="FFC000"/>
            </a:solidFill>
          </a:ln>
        </p:spPr>
        <p:txBody>
          <a:bodyPr>
            <a:normAutofit fontScale="92500" lnSpcReduction="10000"/>
          </a:bodyPr>
          <a:lstStyle/>
          <a:p>
            <a:pPr marL="457200" indent="-457200">
              <a:buFont typeface="Arial" charset="0"/>
              <a:buChar char="•"/>
            </a:pPr>
            <a:r>
              <a:rPr lang="en-US" sz="2800" dirty="0" smtClean="0"/>
              <a:t>Lecture on Mass Spec and IR Spectroscopy (see the IR PowerPoint).</a:t>
            </a:r>
          </a:p>
          <a:p>
            <a:pPr marL="457200" indent="-457200">
              <a:buFont typeface="Arial" charset="0"/>
              <a:buChar char="•"/>
            </a:pPr>
            <a:r>
              <a:rPr lang="en-US" sz="2800" i="1" dirty="0" err="1" smtClean="0"/>
              <a:t>Bromination</a:t>
            </a:r>
            <a:r>
              <a:rPr lang="en-US" sz="2800" i="1" dirty="0" smtClean="0"/>
              <a:t> </a:t>
            </a:r>
            <a:r>
              <a:rPr lang="en-US" sz="2800" i="1" dirty="0"/>
              <a:t>of </a:t>
            </a:r>
            <a:r>
              <a:rPr lang="en-US" sz="2800" i="1" dirty="0" smtClean="0"/>
              <a:t>Toluene </a:t>
            </a:r>
            <a:r>
              <a:rPr lang="en-US" sz="2800" dirty="0" smtClean="0"/>
              <a:t>experiment.</a:t>
            </a:r>
            <a:endParaRPr lang="en-US" sz="2800" dirty="0"/>
          </a:p>
          <a:p>
            <a:pPr marL="457200" indent="-457200">
              <a:buFont typeface="Arial" charset="0"/>
              <a:buChar char="•"/>
            </a:pPr>
            <a:r>
              <a:rPr lang="en-US" sz="2800" dirty="0" smtClean="0"/>
              <a:t>Be sure to prepare for the experiment in your notebook as explained in the Lab Manual pp. 4-8.</a:t>
            </a:r>
          </a:p>
          <a:p>
            <a:pPr marL="987552" lvl="1" indent="-457200">
              <a:buFont typeface="Franklin Gothic Book" pitchFamily="34" charset="0"/>
              <a:buChar char="−"/>
            </a:pPr>
            <a:r>
              <a:rPr lang="en-US" sz="2400" dirty="0" smtClean="0"/>
              <a:t>Pay particular attention to the Safety Information you present in the Chemical Property Table.</a:t>
            </a:r>
            <a:endParaRPr lang="en-US" sz="2400" dirty="0"/>
          </a:p>
          <a:p>
            <a:pPr marL="457200" indent="-457200">
              <a:buFont typeface="Arial" charset="0"/>
              <a:buChar char="•"/>
            </a:pPr>
            <a:r>
              <a:rPr lang="en-US" sz="2800" dirty="0" smtClean="0"/>
              <a:t>The quiz will include questions about the experiment and simple interpretation of NMR spectra.</a:t>
            </a:r>
          </a:p>
          <a:p>
            <a:pPr marL="457200" indent="-457200">
              <a:buFont typeface="Arial" charset="0"/>
              <a:buChar char="•"/>
            </a:pP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27804"/>
            <a:ext cx="7200900" cy="1164566"/>
          </a:xfrm>
          <a:ln w="28575">
            <a:solidFill>
              <a:srgbClr val="FFC000"/>
            </a:solidFill>
          </a:ln>
        </p:spPr>
        <p:txBody>
          <a:bodyPr>
            <a:normAutofit fontScale="90000"/>
          </a:bodyPr>
          <a:lstStyle/>
          <a:p>
            <a:pPr algn="ctr"/>
            <a:r>
              <a:rPr lang="en-US" b="1" dirty="0" smtClean="0"/>
              <a:t>Systematic </a:t>
            </a:r>
            <a:r>
              <a:rPr lang="en-US" b="1" baseline="30000" dirty="0" smtClean="0"/>
              <a:t>1</a:t>
            </a:r>
            <a:r>
              <a:rPr lang="en-US" b="1" dirty="0" smtClean="0"/>
              <a:t>H-NMR Interpretation</a:t>
            </a:r>
            <a:endParaRPr lang="en-US" dirty="0"/>
          </a:p>
        </p:txBody>
      </p:sp>
      <p:sp>
        <p:nvSpPr>
          <p:cNvPr id="3" name="Content Placeholder 2"/>
          <p:cNvSpPr>
            <a:spLocks noGrp="1"/>
          </p:cNvSpPr>
          <p:nvPr>
            <p:ph idx="1"/>
          </p:nvPr>
        </p:nvSpPr>
        <p:spPr>
          <a:xfrm>
            <a:off x="1028700" y="1768415"/>
            <a:ext cx="7200900" cy="4416725"/>
          </a:xfrm>
          <a:ln w="28575">
            <a:solidFill>
              <a:srgbClr val="FFC000"/>
            </a:solidFill>
          </a:ln>
        </p:spPr>
        <p:txBody>
          <a:bodyPr>
            <a:normAutofit fontScale="92500" lnSpcReduction="10000"/>
          </a:bodyPr>
          <a:lstStyle/>
          <a:p>
            <a:pPr marL="382588" indent="23813">
              <a:buNone/>
            </a:pPr>
            <a:r>
              <a:rPr lang="en-US" b="1" dirty="0"/>
              <a:t>Look at the spectrum!  Don’t let the information overwhelm you…  Put it together like a puzzle.</a:t>
            </a:r>
          </a:p>
          <a:p>
            <a:pPr marL="514350" indent="-514350">
              <a:buFont typeface="+mj-lt"/>
              <a:buAutoNum type="arabicPeriod"/>
            </a:pPr>
            <a:r>
              <a:rPr lang="en-US" dirty="0">
                <a:solidFill>
                  <a:srgbClr val="9A2912"/>
                </a:solidFill>
              </a:rPr>
              <a:t>How many resonance peaks appear?</a:t>
            </a:r>
          </a:p>
          <a:p>
            <a:pPr marL="788670" lvl="1" indent="-514350">
              <a:buFont typeface="+mj-lt"/>
              <a:buAutoNum type="alphaLcPeriod"/>
            </a:pPr>
            <a:r>
              <a:rPr lang="en-US" sz="2600" dirty="0"/>
              <a:t>What does this information tell you? </a:t>
            </a:r>
          </a:p>
          <a:p>
            <a:pPr marL="788670" lvl="1" indent="-514350">
              <a:buFont typeface="+mj-lt"/>
              <a:buAutoNum type="alphaLcPeriod"/>
            </a:pPr>
            <a:r>
              <a:rPr lang="en-US" sz="2600" dirty="0"/>
              <a:t>Label TMS and DMSO or CDCl</a:t>
            </a:r>
            <a:r>
              <a:rPr lang="en-US" sz="2600" baseline="-25000" dirty="0"/>
              <a:t>3</a:t>
            </a:r>
            <a:r>
              <a:rPr lang="en-US" sz="2600" dirty="0"/>
              <a:t> (if present)</a:t>
            </a:r>
          </a:p>
          <a:p>
            <a:pPr marL="514350" indent="-514350">
              <a:buFont typeface="+mj-lt"/>
              <a:buAutoNum type="arabicPeriod"/>
            </a:pPr>
            <a:r>
              <a:rPr lang="en-US" dirty="0">
                <a:solidFill>
                  <a:srgbClr val="9A2912"/>
                </a:solidFill>
              </a:rPr>
              <a:t>Look at the chemical shift – use your correlation chart!</a:t>
            </a:r>
          </a:p>
          <a:p>
            <a:pPr marL="788670" lvl="1" indent="-514350">
              <a:buFont typeface="+mj-lt"/>
              <a:buAutoNum type="alphaLcPeriod"/>
            </a:pPr>
            <a:r>
              <a:rPr lang="en-US" sz="2600" dirty="0"/>
              <a:t>Are peaks up-field or down-field?</a:t>
            </a:r>
          </a:p>
          <a:p>
            <a:pPr marL="1062990" lvl="2" indent="-514350">
              <a:buFont typeface="+mj-lt"/>
              <a:buAutoNum type="romanLcPeriod"/>
            </a:pPr>
            <a:r>
              <a:rPr lang="en-US" sz="2600" dirty="0"/>
              <a:t>What does that tell you?</a:t>
            </a:r>
          </a:p>
          <a:p>
            <a:pPr marL="1062990" lvl="2" indent="-514350">
              <a:buFont typeface="+mj-lt"/>
              <a:buAutoNum type="romanLcPeriod"/>
            </a:pPr>
            <a:r>
              <a:rPr lang="en-US" sz="2600" dirty="0"/>
              <a:t>Are there electronegative atoms present?</a:t>
            </a:r>
          </a:p>
          <a:p>
            <a:pPr marL="514350" indent="-514350">
              <a:buFont typeface="+mj-lt"/>
              <a:buAutoNum type="arabicPeriod"/>
            </a:pPr>
            <a:r>
              <a:rPr lang="en-US" dirty="0">
                <a:solidFill>
                  <a:srgbClr val="9A2912"/>
                </a:solidFill>
              </a:rPr>
              <a:t>What does the peak intensity/relative area/integration tell you? </a:t>
            </a:r>
          </a:p>
          <a:p>
            <a:pPr marL="514350" indent="-514350">
              <a:buFont typeface="+mj-lt"/>
              <a:buAutoNum type="arabicPeriod"/>
            </a:pPr>
            <a:r>
              <a:rPr lang="en-US" dirty="0">
                <a:solidFill>
                  <a:srgbClr val="9A2912"/>
                </a:solidFill>
              </a:rPr>
              <a:t>What does the splitting tell you?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27804"/>
            <a:ext cx="7200900" cy="1164566"/>
          </a:xfrm>
          <a:ln w="28575">
            <a:solidFill>
              <a:srgbClr val="FFC000"/>
            </a:solidFill>
          </a:ln>
        </p:spPr>
        <p:txBody>
          <a:bodyPr>
            <a:normAutofit fontScale="90000"/>
          </a:bodyPr>
          <a:lstStyle/>
          <a:p>
            <a:pPr algn="ctr"/>
            <a:r>
              <a:rPr lang="en-US" b="1" dirty="0" smtClean="0"/>
              <a:t>Typical Chemical Shifts in Carbon NMR Spectra</a:t>
            </a:r>
            <a:br>
              <a:rPr lang="en-US" b="1" dirty="0" smtClean="0"/>
            </a:br>
            <a:endParaRPr lang="en-US" dirty="0"/>
          </a:p>
        </p:txBody>
      </p:sp>
      <p:sp>
        <p:nvSpPr>
          <p:cNvPr id="3" name="Content Placeholder 2"/>
          <p:cNvSpPr>
            <a:spLocks noGrp="1"/>
          </p:cNvSpPr>
          <p:nvPr>
            <p:ph idx="1"/>
          </p:nvPr>
        </p:nvSpPr>
        <p:spPr>
          <a:xfrm>
            <a:off x="1028700" y="1768415"/>
            <a:ext cx="7200900" cy="4416725"/>
          </a:xfrm>
          <a:ln w="28575">
            <a:solidFill>
              <a:srgbClr val="FFC000"/>
            </a:solidFill>
          </a:ln>
        </p:spPr>
        <p:txBody>
          <a:bodyPr>
            <a:normAutofit fontScale="92500" lnSpcReduction="10000"/>
          </a:bodyPr>
          <a:lstStyle/>
          <a:p>
            <a:pPr>
              <a:buNone/>
            </a:pPr>
            <a:r>
              <a:rPr lang="en-US" dirty="0" smtClean="0"/>
              <a:t>  </a:t>
            </a:r>
          </a:p>
        </p:txBody>
      </p:sp>
      <p:graphicFrame>
        <p:nvGraphicFramePr>
          <p:cNvPr id="105474" name="Object 2"/>
          <p:cNvGraphicFramePr>
            <a:graphicFrameLocks noChangeAspect="1"/>
          </p:cNvGraphicFramePr>
          <p:nvPr/>
        </p:nvGraphicFramePr>
        <p:xfrm>
          <a:off x="2514600" y="1839588"/>
          <a:ext cx="3922776" cy="4293751"/>
        </p:xfrm>
        <a:graphic>
          <a:graphicData uri="http://schemas.openxmlformats.org/presentationml/2006/ole">
            <p:oleObj spid="_x0000_s105474" name="Worksheet" r:id="rId4" imgW="3390925" imgH="3710880" progId="Excel.Shee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77174"/>
          </a:xfrm>
          <a:ln w="28575">
            <a:solidFill>
              <a:srgbClr val="FFC000"/>
            </a:solidFill>
            <a:prstDash val="solid"/>
          </a:ln>
        </p:spPr>
        <p:txBody>
          <a:bodyPr>
            <a:normAutofit fontScale="90000"/>
          </a:bodyPr>
          <a:lstStyle/>
          <a:p>
            <a:pPr algn="ctr"/>
            <a:r>
              <a:rPr lang="en-US" dirty="0" smtClean="0"/>
              <a:t>Introduction – Atomic Spin</a:t>
            </a:r>
            <a:endParaRPr lang="en-US" dirty="0"/>
          </a:p>
        </p:txBody>
      </p:sp>
      <p:sp>
        <p:nvSpPr>
          <p:cNvPr id="3" name="Content Placeholder 2"/>
          <p:cNvSpPr>
            <a:spLocks noGrp="1"/>
          </p:cNvSpPr>
          <p:nvPr>
            <p:ph idx="1"/>
          </p:nvPr>
        </p:nvSpPr>
        <p:spPr>
          <a:xfrm>
            <a:off x="1028700" y="1587259"/>
            <a:ext cx="7200900" cy="4451231"/>
          </a:xfrm>
          <a:ln w="28575">
            <a:solidFill>
              <a:srgbClr val="FFC000"/>
            </a:solidFill>
          </a:ln>
        </p:spPr>
        <p:txBody>
          <a:bodyPr>
            <a:noAutofit/>
          </a:bodyPr>
          <a:lstStyle/>
          <a:p>
            <a:pPr marL="341313" indent="-341313">
              <a:spcBef>
                <a:spcPts val="600"/>
              </a:spcBef>
              <a:spcAft>
                <a:spcPts val="12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Just as electrons have a spin quantum number of ½, protons and neutrons (nucleons) also have a spin of ½.</a:t>
            </a:r>
          </a:p>
          <a:p>
            <a:pPr marL="341313" indent="-341313">
              <a:spcBef>
                <a:spcPts val="600"/>
              </a:spcBef>
              <a:spcAft>
                <a:spcPts val="12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The nucleus has a spin (</a:t>
            </a:r>
            <a:r>
              <a:rPr lang="en-US" sz="2400" dirty="0" smtClean="0">
                <a:latin typeface="Times New Roman" pitchFamily="18" charset="0"/>
                <a:cs typeface="Times New Roman" pitchFamily="18" charset="0"/>
              </a:rPr>
              <a:t>I</a:t>
            </a:r>
            <a:r>
              <a:rPr lang="en-US" sz="2400" dirty="0" smtClean="0"/>
              <a:t>) that is the resultant of the spins of the nucleons.</a:t>
            </a:r>
          </a:p>
          <a:p>
            <a:pPr marL="341313" indent="-341313">
              <a:spcBef>
                <a:spcPts val="600"/>
              </a:spcBef>
              <a:spcAft>
                <a:spcPts val="12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Atomic nuclei with either an </a:t>
            </a:r>
            <a:r>
              <a:rPr lang="en-US" sz="2400" b="1" dirty="0" smtClean="0"/>
              <a:t>odd number </a:t>
            </a:r>
            <a:r>
              <a:rPr lang="en-US" sz="2400" dirty="0" smtClean="0"/>
              <a:t>of protons or neutrons in their nucleus have a half-integral </a:t>
            </a:r>
            <a:r>
              <a:rPr lang="en-US" sz="2400" i="1" dirty="0" smtClean="0"/>
              <a:t>nuclear</a:t>
            </a:r>
            <a:r>
              <a:rPr lang="en-US" sz="2400" dirty="0" smtClean="0"/>
              <a:t> </a:t>
            </a:r>
            <a:r>
              <a:rPr lang="en-US" sz="2400" i="1" dirty="0" smtClean="0"/>
              <a:t>spin</a:t>
            </a:r>
            <a:r>
              <a:rPr lang="en-US" sz="2400" dirty="0" smtClean="0"/>
              <a:t>. </a:t>
            </a:r>
          </a:p>
          <a:p>
            <a:pPr marL="341313" indent="914400">
              <a:spcBef>
                <a:spcPts val="600"/>
              </a:spcBef>
              <a:spcAft>
                <a:spcPts val="1200"/>
              </a:spcAft>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baseline="30000" dirty="0" smtClean="0"/>
              <a:t>1</a:t>
            </a:r>
            <a:r>
              <a:rPr lang="en-US" sz="2400" b="1" dirty="0" smtClean="0"/>
              <a:t>H</a:t>
            </a:r>
            <a:r>
              <a:rPr lang="en-US" sz="2400" dirty="0"/>
              <a:t>, </a:t>
            </a:r>
            <a:r>
              <a:rPr lang="en-US" sz="2400" b="1" baseline="30000" dirty="0"/>
              <a:t>13</a:t>
            </a:r>
            <a:r>
              <a:rPr lang="en-US" sz="2400" b="1" dirty="0"/>
              <a:t>C</a:t>
            </a:r>
            <a:r>
              <a:rPr lang="en-US" sz="2400" dirty="0"/>
              <a:t>, and </a:t>
            </a:r>
            <a:r>
              <a:rPr lang="en-US" sz="2400" b="1" baseline="30000" dirty="0"/>
              <a:t>15</a:t>
            </a:r>
            <a:r>
              <a:rPr lang="en-US" sz="2400" b="1" dirty="0"/>
              <a:t>N</a:t>
            </a:r>
            <a:r>
              <a:rPr lang="en-US" sz="2400" dirty="0"/>
              <a:t> but not </a:t>
            </a:r>
            <a:r>
              <a:rPr lang="en-US" sz="2400" b="1" baseline="30000" dirty="0"/>
              <a:t>12</a:t>
            </a:r>
            <a:r>
              <a:rPr lang="en-US" sz="2400" b="1" dirty="0"/>
              <a:t>C</a:t>
            </a:r>
            <a:r>
              <a:rPr lang="en-US" sz="2400" dirty="0"/>
              <a:t> </a:t>
            </a:r>
            <a:r>
              <a:rPr lang="en-US" sz="2400" dirty="0" smtClean="0"/>
              <a:t>or </a:t>
            </a:r>
            <a:r>
              <a:rPr lang="en-US" sz="2400" b="1" baseline="30000" dirty="0" smtClean="0"/>
              <a:t>16</a:t>
            </a:r>
            <a:r>
              <a:rPr lang="en-US" sz="2400" b="1" dirty="0" smtClean="0"/>
              <a:t>O</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77174"/>
          </a:xfrm>
          <a:ln w="28575">
            <a:solidFill>
              <a:srgbClr val="FFC000"/>
            </a:solidFill>
            <a:prstDash val="solid"/>
          </a:ln>
        </p:spPr>
        <p:txBody>
          <a:bodyPr>
            <a:normAutofit fontScale="90000"/>
          </a:bodyPr>
          <a:lstStyle/>
          <a:p>
            <a:pPr algn="ctr"/>
            <a:r>
              <a:rPr lang="en-US" dirty="0" smtClean="0"/>
              <a:t>Introduction – Atomic Spin</a:t>
            </a:r>
            <a:endParaRPr lang="en-US" dirty="0"/>
          </a:p>
        </p:txBody>
      </p:sp>
      <p:sp>
        <p:nvSpPr>
          <p:cNvPr id="3" name="Content Placeholder 2"/>
          <p:cNvSpPr>
            <a:spLocks noGrp="1"/>
          </p:cNvSpPr>
          <p:nvPr>
            <p:ph idx="1"/>
          </p:nvPr>
        </p:nvSpPr>
        <p:spPr>
          <a:xfrm>
            <a:off x="1028700" y="1587259"/>
            <a:ext cx="7200900" cy="4562529"/>
          </a:xfrm>
          <a:ln w="28575">
            <a:solidFill>
              <a:srgbClr val="FFC000"/>
            </a:solidFill>
          </a:ln>
        </p:spPr>
        <p:txBody>
          <a:bodyPr>
            <a:noAutofit/>
          </a:bodyPr>
          <a:lstStyle/>
          <a:p>
            <a:pPr marL="341313" indent="-341313">
              <a:spcBef>
                <a:spcPts val="600"/>
              </a:spcBef>
              <a:spcAft>
                <a:spcPts val="3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The </a:t>
            </a:r>
            <a:r>
              <a:rPr lang="en-US" sz="2400" dirty="0"/>
              <a:t>positively charged </a:t>
            </a:r>
            <a:r>
              <a:rPr lang="en-US" sz="2400" dirty="0" smtClean="0"/>
              <a:t> spinning nucleus generates </a:t>
            </a:r>
            <a:r>
              <a:rPr lang="en-US" sz="2400" dirty="0"/>
              <a:t>a small electric current and thus also </a:t>
            </a:r>
            <a:r>
              <a:rPr lang="en-US" sz="2400" dirty="0" smtClean="0"/>
              <a:t>generates </a:t>
            </a:r>
            <a:r>
              <a:rPr lang="en-US" sz="2400" dirty="0"/>
              <a:t>an associated magnetic field.</a:t>
            </a:r>
          </a:p>
          <a:p>
            <a:pPr marL="341313" indent="-341313">
              <a:spcBef>
                <a:spcPts val="600"/>
              </a:spcBef>
              <a:spcAft>
                <a:spcPts val="3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When the nuclei are placed in an external magnetic field, their magnetic spins align either </a:t>
            </a:r>
            <a:r>
              <a:rPr lang="en-US" sz="2400" i="1" dirty="0"/>
              <a:t>with</a:t>
            </a:r>
            <a:r>
              <a:rPr lang="en-US" sz="2400" dirty="0"/>
              <a:t> the external </a:t>
            </a:r>
            <a:r>
              <a:rPr lang="en-US" sz="2400" dirty="0" smtClean="0"/>
              <a:t>magnetic field </a:t>
            </a:r>
            <a:r>
              <a:rPr lang="en-US" sz="2400" dirty="0"/>
              <a:t>(lower energy) or </a:t>
            </a:r>
            <a:r>
              <a:rPr lang="en-US" sz="2400" i="1" dirty="0"/>
              <a:t>against</a:t>
            </a:r>
            <a:r>
              <a:rPr lang="en-US" sz="2400" dirty="0"/>
              <a:t> it (higher energy). </a:t>
            </a:r>
            <a:endParaRPr lang="en-US" sz="2400" dirty="0" smtClean="0"/>
          </a:p>
          <a:p>
            <a:pPr marL="341313" indent="-341313">
              <a:spcBef>
                <a:spcPts val="600"/>
              </a:spcBef>
              <a:spcAft>
                <a:spcPts val="3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The energy difference between the two spin states is directly proportional to the strength of the applied magnetic field.</a:t>
            </a:r>
          </a:p>
          <a:p>
            <a:pPr marL="341313" indent="-341313">
              <a:spcBef>
                <a:spcPts val="600"/>
              </a:spcBef>
              <a:spcAft>
                <a:spcPts val="3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A very strong magnetic field is required for an energy separation that will be ultimately detected.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96815"/>
            <a:ext cx="7200900" cy="1017917"/>
          </a:xfrm>
          <a:ln w="28575">
            <a:solidFill>
              <a:srgbClr val="FFC000"/>
            </a:solidFill>
          </a:ln>
        </p:spPr>
        <p:txBody>
          <a:bodyPr>
            <a:noAutofit/>
          </a:bodyPr>
          <a:lstStyle/>
          <a:p>
            <a:pPr algn="ctr"/>
            <a:r>
              <a:rPr lang="en-US" sz="3200" dirty="0"/>
              <a:t>Introduction – Change in Nuclear Magnetic Moment</a:t>
            </a:r>
          </a:p>
        </p:txBody>
      </p:sp>
      <p:sp>
        <p:nvSpPr>
          <p:cNvPr id="3" name="Content Placeholder 2"/>
          <p:cNvSpPr>
            <a:spLocks noGrp="1"/>
          </p:cNvSpPr>
          <p:nvPr>
            <p:ph idx="1"/>
          </p:nvPr>
        </p:nvSpPr>
        <p:spPr>
          <a:xfrm>
            <a:off x="3469344" y="4123765"/>
            <a:ext cx="5217458" cy="2438399"/>
          </a:xfrm>
          <a:ln w="28575">
            <a:solidFill>
              <a:srgbClr val="FFC000"/>
            </a:solidFill>
          </a:ln>
        </p:spPr>
        <p:txBody>
          <a:bodyPr>
            <a:normAutofit/>
          </a:bodyPr>
          <a:lstStyle/>
          <a:p>
            <a:pPr marL="0" indent="0">
              <a:spcBef>
                <a:spcPts val="0"/>
              </a:spcBef>
              <a:buNone/>
            </a:pPr>
            <a:r>
              <a:rPr lang="en-US" sz="2600" dirty="0" smtClean="0"/>
              <a:t>When the irradiation energy equals the spin energy difference, the nucleus in the lower energy spin state absorbs the energy and is excited to the higher spin energy state (against the external field). </a:t>
            </a:r>
            <a:endParaRPr lang="en-US" sz="2600" dirty="0"/>
          </a:p>
          <a:p>
            <a:pPr>
              <a:buNone/>
            </a:pPr>
            <a:endParaRPr lang="en-US" sz="3200" dirty="0"/>
          </a:p>
        </p:txBody>
      </p:sp>
      <p:pic>
        <p:nvPicPr>
          <p:cNvPr id="4" name="Picture Placeholder 4" hidden="1"/>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495232" y="1828292"/>
            <a:ext cx="4274528" cy="30796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2"/>
          <p:cNvSpPr txBox="1">
            <a:spLocks/>
          </p:cNvSpPr>
          <p:nvPr/>
        </p:nvSpPr>
        <p:spPr>
          <a:xfrm>
            <a:off x="869575" y="2133600"/>
            <a:ext cx="2438401" cy="4105835"/>
          </a:xfrm>
          <a:prstGeom prst="rect">
            <a:avLst/>
          </a:prstGeom>
          <a:ln w="28575">
            <a:solidFill>
              <a:srgbClr val="FFC000"/>
            </a:solidFill>
          </a:ln>
        </p:spPr>
        <p:txBody>
          <a:bodyPr vert="horz" lIns="91440" tIns="45720" rIns="91440" bIns="45720" rtlCol="0">
            <a:normAutofit fontScale="32500" lnSpcReduction="20000"/>
          </a:bodyPr>
          <a:lstStyle/>
          <a:p>
            <a:pPr lvl="0" defTabSz="685800">
              <a:lnSpc>
                <a:spcPct val="120000"/>
              </a:lnSpc>
              <a:spcBef>
                <a:spcPts val="1000"/>
              </a:spcBef>
              <a:spcAft>
                <a:spcPts val="200"/>
              </a:spcAft>
            </a:pPr>
            <a:r>
              <a:rPr lang="en-US" sz="8000" dirty="0" smtClean="0">
                <a:solidFill>
                  <a:schemeClr val="tx2"/>
                </a:solidFill>
              </a:rPr>
              <a:t>The energy difference between </a:t>
            </a:r>
            <a:r>
              <a:rPr kumimoji="0" lang="en-US" sz="8000" b="0" i="0" u="none" strike="noStrike" kern="1200" cap="none" spc="0" normalizeH="0" baseline="0" noProof="0" dirty="0" smtClean="0">
                <a:ln>
                  <a:noFill/>
                </a:ln>
                <a:solidFill>
                  <a:schemeClr val="tx2"/>
                </a:solidFill>
                <a:effectLst/>
                <a:uLnTx/>
                <a:uFillTx/>
                <a:latin typeface="+mn-lt"/>
                <a:ea typeface="+mn-ea"/>
                <a:cs typeface="+mn-cs"/>
              </a:rPr>
              <a:t>the two spin states is in the </a:t>
            </a:r>
            <a:r>
              <a:rPr kumimoji="0" lang="en-US" sz="8000" b="1" i="0" u="none" strike="noStrike" kern="1200" cap="none" spc="0" normalizeH="0" baseline="0" noProof="0" dirty="0" smtClean="0">
                <a:ln>
                  <a:noFill/>
                </a:ln>
                <a:solidFill>
                  <a:schemeClr val="tx2"/>
                </a:solidFill>
                <a:effectLst/>
                <a:uLnTx/>
                <a:uFillTx/>
                <a:latin typeface="+mn-lt"/>
                <a:ea typeface="+mn-ea"/>
                <a:cs typeface="+mn-cs"/>
              </a:rPr>
              <a:t>radiofrequency</a:t>
            </a:r>
            <a:r>
              <a:rPr kumimoji="0" lang="en-US" sz="8000" b="0" i="0" u="none" strike="noStrike" kern="1200" cap="none" spc="0" normalizeH="0" baseline="0" noProof="0" dirty="0" smtClean="0">
                <a:ln>
                  <a:noFill/>
                </a:ln>
                <a:solidFill>
                  <a:schemeClr val="tx2"/>
                </a:solidFill>
                <a:effectLst/>
                <a:uLnTx/>
                <a:uFillTx/>
                <a:latin typeface="+mn-lt"/>
                <a:ea typeface="+mn-ea"/>
                <a:cs typeface="+mn-cs"/>
              </a:rPr>
              <a:t> range</a:t>
            </a:r>
            <a:r>
              <a:rPr kumimoji="0" lang="en-US" sz="8000" b="0" i="0" u="none" strike="noStrike" kern="1200" cap="none" spc="0" normalizeH="0" noProof="0" dirty="0" smtClean="0">
                <a:ln>
                  <a:noFill/>
                </a:ln>
                <a:solidFill>
                  <a:schemeClr val="tx2"/>
                </a:solidFill>
                <a:effectLst/>
                <a:uLnTx/>
                <a:uFillTx/>
                <a:latin typeface="+mn-lt"/>
                <a:ea typeface="+mn-ea"/>
                <a:cs typeface="+mn-cs"/>
              </a:rPr>
              <a:t> of the electromagnetic spectrum.</a:t>
            </a:r>
            <a:r>
              <a:rPr kumimoji="0" lang="en-US" sz="8000" b="0" i="0" u="none" strike="noStrike" kern="1200" cap="none" spc="0" normalizeH="0" baseline="0" noProof="0" dirty="0" smtClean="0">
                <a:ln>
                  <a:noFill/>
                </a:ln>
                <a:solidFill>
                  <a:schemeClr val="tx2"/>
                </a:solidFill>
                <a:effectLst/>
                <a:uLnTx/>
                <a:uFillTx/>
                <a:latin typeface="+mn-lt"/>
                <a:ea typeface="+mn-ea"/>
                <a:cs typeface="+mn-cs"/>
              </a:rPr>
              <a:t>  </a:t>
            </a:r>
          </a:p>
          <a:p>
            <a:pPr marL="384048" marR="0" lvl="0" indent="-384048" algn="l" defTabSz="685800" rtl="0" eaLnBrk="1" fontAlgn="auto" latinLnBrk="0" hangingPunct="1">
              <a:lnSpc>
                <a:spcPct val="94000"/>
              </a:lnSpc>
              <a:spcBef>
                <a:spcPts val="1000"/>
              </a:spcBef>
              <a:spcAft>
                <a:spcPts val="200"/>
              </a:spcAft>
              <a:buClrTx/>
              <a:buSzTx/>
              <a:buFont typeface="Arial" pitchFamily="34" charset="0"/>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21508" name="Picture 4"/>
          <p:cNvPicPr>
            <a:picLocks noChangeAspect="1" noChangeArrowheads="1"/>
          </p:cNvPicPr>
          <p:nvPr/>
        </p:nvPicPr>
        <p:blipFill>
          <a:blip r:embed="rId4"/>
          <a:srcRect/>
          <a:stretch>
            <a:fillRect/>
          </a:stretch>
        </p:blipFill>
        <p:spPr bwMode="auto">
          <a:xfrm>
            <a:off x="3312158" y="1559232"/>
            <a:ext cx="5123630" cy="256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77174"/>
          </a:xfrm>
          <a:ln w="28575">
            <a:solidFill>
              <a:srgbClr val="FFC000"/>
            </a:solidFill>
          </a:ln>
        </p:spPr>
        <p:txBody>
          <a:bodyPr>
            <a:normAutofit fontScale="90000"/>
          </a:bodyPr>
          <a:lstStyle/>
          <a:p>
            <a:pPr algn="ctr"/>
            <a:r>
              <a:rPr lang="en-US" dirty="0"/>
              <a:t>Introduction</a:t>
            </a:r>
          </a:p>
        </p:txBody>
      </p:sp>
      <p:sp>
        <p:nvSpPr>
          <p:cNvPr id="3" name="Content Placeholder 2"/>
          <p:cNvSpPr>
            <a:spLocks noGrp="1"/>
          </p:cNvSpPr>
          <p:nvPr>
            <p:ph idx="1"/>
          </p:nvPr>
        </p:nvSpPr>
        <p:spPr>
          <a:xfrm>
            <a:off x="1028700" y="1647645"/>
            <a:ext cx="7200900" cy="4219755"/>
          </a:xfrm>
          <a:ln w="28575">
            <a:solidFill>
              <a:srgbClr val="FFC000"/>
            </a:solidFill>
          </a:ln>
        </p:spPr>
        <p:txBody>
          <a:bodyPr>
            <a:normAutofit fontScale="92500" lnSpcReduction="10000"/>
          </a:bodyPr>
          <a:lstStyle/>
          <a:p>
            <a:pPr marL="341313" lvl="1" indent="-341313">
              <a:spcBef>
                <a:spcPts val="600"/>
              </a:spcBef>
              <a:spcAft>
                <a:spcPts val="6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i="0" dirty="0" smtClean="0"/>
              <a:t>The </a:t>
            </a:r>
            <a:r>
              <a:rPr lang="en-US" sz="2400" i="0" dirty="0"/>
              <a:t>magnetic “spin-flip” transition is in "</a:t>
            </a:r>
            <a:r>
              <a:rPr lang="en-US" sz="2400" dirty="0"/>
              <a:t>resonance</a:t>
            </a:r>
            <a:r>
              <a:rPr lang="en-US" sz="2400" i="0" dirty="0"/>
              <a:t>" with the applied radiation</a:t>
            </a:r>
            <a:r>
              <a:rPr lang="en-US" sz="2400" i="0" dirty="0" smtClean="0"/>
              <a:t>.</a:t>
            </a:r>
          </a:p>
          <a:p>
            <a:pPr marL="341313" lvl="1" indent="-341313">
              <a:spcBef>
                <a:spcPts val="600"/>
              </a:spcBef>
              <a:spcAft>
                <a:spcPts val="6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i="0" dirty="0" smtClean="0"/>
              <a:t>The energy absorption is detected in the NMR spectrometer and the output is the NMR spectrum.</a:t>
            </a:r>
          </a:p>
          <a:p>
            <a:pPr marL="341313" lvl="1" indent="-341313">
              <a:spcBef>
                <a:spcPts val="600"/>
              </a:spcBef>
              <a:spcAft>
                <a:spcPts val="6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i="0" dirty="0" smtClean="0"/>
              <a:t>The horizontal scale is measured in </a:t>
            </a:r>
            <a:r>
              <a:rPr lang="en-US" sz="2400" b="1" i="0" dirty="0" err="1" smtClean="0"/>
              <a:t>ppm</a:t>
            </a:r>
            <a:r>
              <a:rPr lang="en-US" sz="2400" i="0" dirty="0" smtClean="0"/>
              <a:t>, parts per million (see Note).</a:t>
            </a:r>
          </a:p>
          <a:p>
            <a:pPr marL="341313" lvl="1" indent="-341313">
              <a:spcBef>
                <a:spcPts val="600"/>
              </a:spcBef>
              <a:spcAft>
                <a:spcPts val="12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i="0" dirty="0"/>
          </a:p>
        </p:txBody>
      </p:sp>
      <p:pic>
        <p:nvPicPr>
          <p:cNvPr id="103427" name="Picture 3"/>
          <p:cNvPicPr>
            <a:picLocks noChangeAspect="1" noChangeArrowheads="1"/>
          </p:cNvPicPr>
          <p:nvPr/>
        </p:nvPicPr>
        <p:blipFill>
          <a:blip r:embed="rId3"/>
          <a:srcRect/>
          <a:stretch>
            <a:fillRect/>
          </a:stretch>
        </p:blipFill>
        <p:spPr bwMode="auto">
          <a:xfrm>
            <a:off x="3687018" y="3531477"/>
            <a:ext cx="4291572" cy="2342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63438"/>
          </a:xfrm>
          <a:ln w="28575">
            <a:solidFill>
              <a:srgbClr val="FFC000"/>
            </a:solidFill>
          </a:ln>
        </p:spPr>
        <p:txBody>
          <a:bodyPr>
            <a:normAutofit/>
          </a:bodyPr>
          <a:lstStyle/>
          <a:p>
            <a:pPr algn="ctr"/>
            <a:r>
              <a:rPr lang="en-US" sz="4000" dirty="0"/>
              <a:t>Introduction</a:t>
            </a:r>
          </a:p>
        </p:txBody>
      </p:sp>
      <p:sp>
        <p:nvSpPr>
          <p:cNvPr id="3" name="Content Placeholder 2"/>
          <p:cNvSpPr>
            <a:spLocks noGrp="1"/>
          </p:cNvSpPr>
          <p:nvPr>
            <p:ph idx="1"/>
          </p:nvPr>
        </p:nvSpPr>
        <p:spPr>
          <a:xfrm>
            <a:off x="1028700" y="1751161"/>
            <a:ext cx="7200900" cy="4228297"/>
          </a:xfrm>
          <a:ln w="28575">
            <a:solidFill>
              <a:srgbClr val="FFC000"/>
            </a:solidFill>
          </a:ln>
        </p:spPr>
        <p:txBody>
          <a:bodyPr>
            <a:normAutofit fontScale="92500" lnSpcReduction="20000"/>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500" dirty="0"/>
          </a:p>
          <a:p>
            <a:pPr marL="341313" lvl="1" indent="-341313">
              <a:spcBef>
                <a:spcPts val="600"/>
              </a:spcBef>
              <a:spcAft>
                <a:spcPts val="12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i="0" dirty="0" smtClean="0"/>
              <a:t>Nuclear magnetic resonance is useful for determining the structure of organic compounds because both the </a:t>
            </a:r>
            <a:r>
              <a:rPr lang="en-US" sz="2400" i="0" baseline="30000" dirty="0" smtClean="0"/>
              <a:t>13</a:t>
            </a:r>
            <a:r>
              <a:rPr lang="en-US" sz="2400" i="0" dirty="0" smtClean="0"/>
              <a:t>C-isotope of carbon and the </a:t>
            </a:r>
            <a:r>
              <a:rPr lang="en-US" sz="2400" i="0" baseline="30000" dirty="0" smtClean="0"/>
              <a:t>1</a:t>
            </a:r>
            <a:r>
              <a:rPr lang="en-US" sz="2400" i="0" dirty="0" smtClean="0"/>
              <a:t>H-isotope of hydrogen produce NMR signals.</a:t>
            </a:r>
          </a:p>
          <a:p>
            <a:pPr marL="871665" lvl="1" indent="-341313">
              <a:spcBef>
                <a:spcPts val="600"/>
              </a:spcBef>
              <a:buFont typeface="Franklin Gothic Boo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t>Although most carbons are the </a:t>
            </a:r>
            <a:r>
              <a:rPr lang="en-US" sz="2200" baseline="30000" dirty="0" smtClean="0"/>
              <a:t>12</a:t>
            </a:r>
            <a:r>
              <a:rPr lang="en-US" sz="2200" dirty="0" smtClean="0"/>
              <a:t>C isotope ,~ 1.1% of carbons are the </a:t>
            </a:r>
            <a:r>
              <a:rPr lang="en-US" sz="2200" baseline="30000" dirty="0" smtClean="0"/>
              <a:t>13</a:t>
            </a:r>
            <a:r>
              <a:rPr lang="en-US" sz="2200" dirty="0" smtClean="0"/>
              <a:t>C isotope with an extra neutron. Modern instrumentation is sensitive enough to detect signals from these isotopes.</a:t>
            </a:r>
          </a:p>
          <a:p>
            <a:pPr marL="871665" lvl="1" indent="-341313">
              <a:spcBef>
                <a:spcPts val="600"/>
              </a:spcBef>
              <a:buFont typeface="Franklin Gothic Boo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t>Most hydrogens are the </a:t>
            </a:r>
            <a:r>
              <a:rPr lang="en-US" sz="2200" baseline="30000" dirty="0" smtClean="0"/>
              <a:t>1</a:t>
            </a:r>
            <a:r>
              <a:rPr lang="en-US" sz="2200" dirty="0" smtClean="0"/>
              <a:t>H-isotope – 1 proton in the nucleus and no neutrons.</a:t>
            </a:r>
          </a:p>
          <a:p>
            <a:pPr marL="341313" indent="-341313">
              <a:spcBef>
                <a:spcPts val="600"/>
              </a:spcBef>
              <a:spcAft>
                <a:spcPts val="12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For nuclei in different bonding environments, the resonance energy is different and appears at different </a:t>
            </a:r>
            <a:r>
              <a:rPr lang="en-US" sz="2400" dirty="0" err="1" smtClean="0"/>
              <a:t>ppm</a:t>
            </a:r>
            <a:r>
              <a:rPr lang="en-US" sz="2400" dirty="0" smtClean="0"/>
              <a:t> in the spectrum. Most carbons and hydrogens in organic compounds are in different bonding environments.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8">
      <a:dk1>
        <a:srgbClr val="006600"/>
      </a:dk1>
      <a:lt1>
        <a:srgbClr val="006600"/>
      </a:lt1>
      <a:dk2>
        <a:srgbClr val="FFC000"/>
      </a:dk2>
      <a:lt2>
        <a:srgbClr val="006600"/>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1_Crop">
  <a:themeElements>
    <a:clrScheme name="Custom 23">
      <a:dk1>
        <a:srgbClr val="FFFFFF"/>
      </a:dk1>
      <a:lt1>
        <a:srgbClr val="FFFFFF"/>
      </a:lt1>
      <a:dk2>
        <a:srgbClr val="006600"/>
      </a:dk2>
      <a:lt2>
        <a:srgbClr val="FFFFFF"/>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2027</TotalTime>
  <Words>3925</Words>
  <Application>Microsoft Office PowerPoint</Application>
  <PresentationFormat>On-screen Show (4:3)</PresentationFormat>
  <Paragraphs>371</Paragraphs>
  <Slides>41</Slides>
  <Notes>41</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41</vt:i4>
      </vt:variant>
    </vt:vector>
  </HeadingPairs>
  <TitlesOfParts>
    <vt:vector size="46" baseType="lpstr">
      <vt:lpstr>Crop</vt:lpstr>
      <vt:lpstr>1_Crop</vt:lpstr>
      <vt:lpstr>ChemSketch</vt:lpstr>
      <vt:lpstr>ACD/ChemSketch</vt:lpstr>
      <vt:lpstr>Worksheet</vt:lpstr>
      <vt:lpstr>Interpreting NMR Spectra</vt:lpstr>
      <vt:lpstr>Today</vt:lpstr>
      <vt:lpstr>Today</vt:lpstr>
      <vt:lpstr>Next Week…</vt:lpstr>
      <vt:lpstr>Introduction – Atomic Spin</vt:lpstr>
      <vt:lpstr>Introduction – Atomic Spin</vt:lpstr>
      <vt:lpstr>Introduction – Change in Nuclear Magnetic Moment</vt:lpstr>
      <vt:lpstr>Introduction</vt:lpstr>
      <vt:lpstr>Introduction</vt:lpstr>
      <vt:lpstr>Slide 10</vt:lpstr>
      <vt:lpstr>13C-NMR Spectroscopy</vt:lpstr>
      <vt:lpstr>13C-NMR Spectroscopy</vt:lpstr>
      <vt:lpstr>Hexane</vt:lpstr>
      <vt:lpstr>Carbon-Hydrogen Spin Splitting</vt:lpstr>
      <vt:lpstr>Hexane</vt:lpstr>
      <vt:lpstr>2,2-Dimethylbutane</vt:lpstr>
      <vt:lpstr>Acetaldehyde</vt:lpstr>
      <vt:lpstr>Ethyl propionate</vt:lpstr>
      <vt:lpstr>ortho-Xylene  (1,2-dimethylbenzene)</vt:lpstr>
      <vt:lpstr>Isopropylbenzene (cumene)</vt:lpstr>
      <vt:lpstr>1H-NMR Spectroscopy</vt:lpstr>
      <vt:lpstr>1H-NMR Spectroscopy</vt:lpstr>
      <vt:lpstr>1H-NMR Spectroscopy</vt:lpstr>
      <vt:lpstr>1H-NMR Spectroscopy</vt:lpstr>
      <vt:lpstr>1H-NMR Spectroscopy</vt:lpstr>
      <vt:lpstr>1H-NMR Spectroscopy</vt:lpstr>
      <vt:lpstr>1H-NMR Spectroscopy</vt:lpstr>
      <vt:lpstr>Isopropylbenzene (cumene)</vt:lpstr>
      <vt:lpstr>Pivaldehyde (dimethylpropanal)</vt:lpstr>
      <vt:lpstr>3-Hydroxy-2-butanone (acetoin)</vt:lpstr>
      <vt:lpstr>Propanoic acid</vt:lpstr>
      <vt:lpstr>para-Methoxybenzoic acid</vt:lpstr>
      <vt:lpstr>trans-2-Butenal</vt:lpstr>
      <vt:lpstr>Practice #1</vt:lpstr>
      <vt:lpstr>Practice #1, Continued</vt:lpstr>
      <vt:lpstr>Internal Standards &amp; Solvents</vt:lpstr>
      <vt:lpstr>13C NMR Terminology</vt:lpstr>
      <vt:lpstr>1H-NMR Terminology</vt:lpstr>
      <vt:lpstr>Systematic 13C-NMR Interpretation</vt:lpstr>
      <vt:lpstr>Systematic 1H-NMR Interpretation</vt:lpstr>
      <vt:lpstr>Typical Chemical Shifts in Carbon NMR Spectra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Arion E;Elizabeth Lang</dc:creator>
  <cp:lastModifiedBy>Owner</cp:lastModifiedBy>
  <cp:revision>169</cp:revision>
  <dcterms:created xsi:type="dcterms:W3CDTF">2016-08-04T16:44:57Z</dcterms:created>
  <dcterms:modified xsi:type="dcterms:W3CDTF">2018-09-03T17:20:31Z</dcterms:modified>
</cp:coreProperties>
</file>