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8"/>
  </p:notesMasterIdLst>
  <p:sldIdLst>
    <p:sldId id="256" r:id="rId3"/>
    <p:sldId id="328" r:id="rId4"/>
    <p:sldId id="327" r:id="rId5"/>
    <p:sldId id="257" r:id="rId6"/>
    <p:sldId id="32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421" autoAdjust="0"/>
  </p:normalViewPr>
  <p:slideViewPr>
    <p:cSldViewPr snapToGrid="0">
      <p:cViewPr varScale="1">
        <p:scale>
          <a:sx n="85" d="100"/>
          <a:sy n="85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44" y="2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2405-15C9-4616-A831-CB6D19933006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258C-2E14-464A-AA57-18054444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5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54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97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97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97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97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12/2/2018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12/2/2018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1330017"/>
          </a:xfrm>
        </p:spPr>
        <p:txBody>
          <a:bodyPr/>
          <a:lstStyle/>
          <a:p>
            <a:r>
              <a:rPr lang="en-US" sz="4050" dirty="0" smtClean="0">
                <a:latin typeface="Garamond" panose="02020404030301010803" pitchFamily="18" charset="0"/>
              </a:rPr>
              <a:t>Final Exam</a:t>
            </a:r>
            <a:br>
              <a:rPr lang="en-US" sz="4050" dirty="0" smtClean="0">
                <a:latin typeface="Garamond" panose="02020404030301010803" pitchFamily="18" charset="0"/>
              </a:rPr>
            </a:br>
            <a:r>
              <a:rPr lang="en-US" sz="4050" dirty="0" smtClean="0">
                <a:latin typeface="Garamond" panose="02020404030301010803" pitchFamily="18" charset="0"/>
              </a:rPr>
              <a:t>End of Semester</a:t>
            </a:r>
            <a:endParaRPr lang="en-US" sz="4050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423" y="47686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</a:t>
            </a:r>
            <a:r>
              <a:rPr lang="en-US" sz="2100" b="1" dirty="0" smtClean="0">
                <a:latin typeface="Garamond" panose="02020404030301010803" pitchFamily="18" charset="0"/>
              </a:rPr>
              <a:t>315/318</a:t>
            </a:r>
            <a:endParaRPr lang="en-US" sz="2100" b="1" dirty="0">
              <a:latin typeface="Garamond" panose="02020404030301010803" pitchFamily="18" charset="0"/>
            </a:endParaRP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2018</a:t>
            </a:r>
            <a:endParaRPr lang="en-US" sz="2100" b="1" dirty="0">
              <a:latin typeface="Garamond" panose="02020404030301010803" pitchFamily="18" charset="0"/>
            </a:endParaRP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567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Final Exam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See the next slide for the 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2-hour time period </a:t>
            </a:r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during which you will take the Final Exam. 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It might not be the same as your usual lab start time.</a:t>
            </a:r>
          </a:p>
          <a:p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All exams will be held in 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Planetary Hall, room 316 </a:t>
            </a:r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(in the corridor near the main Department office.)</a:t>
            </a:r>
          </a:p>
          <a:p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The last day time block cannot be extended. Be sure you are </a:t>
            </a:r>
            <a:r>
              <a:rPr lang="en-US" sz="1900" smtClean="0">
                <a:solidFill>
                  <a:schemeClr val="tx2"/>
                </a:solidFill>
                <a:latin typeface="Calibri" pitchFamily="34" charset="0"/>
              </a:rPr>
              <a:t>present 10 minutes </a:t>
            </a:r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before </a:t>
            </a:r>
            <a:r>
              <a:rPr lang="en-US" sz="1900" smtClean="0">
                <a:solidFill>
                  <a:schemeClr val="tx2"/>
                </a:solidFill>
                <a:latin typeface="Calibri" pitchFamily="34" charset="0"/>
              </a:rPr>
              <a:t>the scheduled </a:t>
            </a:r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start time. 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1900" i="0" dirty="0" smtClean="0">
                <a:solidFill>
                  <a:schemeClr val="tx2"/>
                </a:solidFill>
                <a:latin typeface="Calibri" pitchFamily="34" charset="0"/>
              </a:rPr>
              <a:t>The Final Exam is comprehensive. It will consist of multiple-choice, short answer (and calculations), and spectra-identification questions.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1900" b="1" dirty="0" smtClean="0">
                <a:solidFill>
                  <a:schemeClr val="tx2"/>
                </a:solidFill>
                <a:latin typeface="Calibri" pitchFamily="34" charset="0"/>
              </a:rPr>
              <a:t>Bring a simple </a:t>
            </a:r>
            <a:r>
              <a:rPr lang="en-US" sz="19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scientific calculator</a:t>
            </a:r>
            <a:r>
              <a:rPr lang="en-US" sz="1900" b="1" dirty="0" smtClean="0">
                <a:solidFill>
                  <a:schemeClr val="tx2"/>
                </a:solidFill>
                <a:latin typeface="Calibri" pitchFamily="34" charset="0"/>
              </a:rPr>
              <a:t>. You cannot use your smart phone, programmable calculator, or similar device</a:t>
            </a:r>
            <a:r>
              <a:rPr lang="en-US" sz="1900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1900" i="0" dirty="0" smtClean="0">
                <a:solidFill>
                  <a:schemeClr val="tx2"/>
                </a:solidFill>
                <a:latin typeface="Calibri" pitchFamily="34" charset="0"/>
              </a:rPr>
              <a:t>You will be given a 1-page correlation chart for IR/NMR spectroscopy (as appropriate for either CHEM 315 or CHEM 318). 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1900" i="0" dirty="0" smtClean="0">
                <a:solidFill>
                  <a:schemeClr val="tx2"/>
                </a:solidFill>
                <a:latin typeface="Calibri" pitchFamily="34" charset="0"/>
              </a:rPr>
              <a:t>If any other materials are allowed, your instructor will have informed you last week.</a:t>
            </a:r>
          </a:p>
        </p:txBody>
      </p:sp>
    </p:spTree>
    <p:extLst>
      <p:ext uri="{BB962C8B-B14F-4D97-AF65-F5344CB8AC3E}">
        <p14:creationId xmlns="" xmlns:p14="http://schemas.microsoft.com/office/powerpoint/2010/main" val="19210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Final Exam Schedule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73631" y="1721224"/>
          <a:ext cx="7229075" cy="4735134"/>
        </p:xfrm>
        <a:graphic>
          <a:graphicData uri="http://schemas.openxmlformats.org/presentationml/2006/ole">
            <p:oleObj spid="_x0000_s1026" name="Worksheet" r:id="rId4" imgW="8900124" imgH="5829408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2109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Schedule of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the day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300" i="0" dirty="0" smtClean="0">
                <a:solidFill>
                  <a:schemeClr val="tx2"/>
                </a:solidFill>
                <a:latin typeface="Calibri" pitchFamily="34" charset="0"/>
              </a:rPr>
              <a:t>Arrive and be seated at the start of your scheduled time block.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300" i="0" dirty="0" smtClean="0">
                <a:solidFill>
                  <a:schemeClr val="tx2"/>
                </a:solidFill>
                <a:latin typeface="Calibri" pitchFamily="34" charset="0"/>
              </a:rPr>
              <a:t>Submit your last Lab Report.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300" i="0" dirty="0" smtClean="0">
                <a:solidFill>
                  <a:schemeClr val="tx2"/>
                </a:solidFill>
                <a:latin typeface="Calibri" pitchFamily="34" charset="0"/>
              </a:rPr>
              <a:t>Pick up any remaining graded materials from previous weeks (lab reports, quizzes, etc.)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300" i="0" dirty="0" smtClean="0">
                <a:solidFill>
                  <a:schemeClr val="tx2"/>
                </a:solidFill>
                <a:latin typeface="Calibri" pitchFamily="34" charset="0"/>
              </a:rPr>
              <a:t>Fill out Course Evaluation form.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en-US" sz="3300" i="0" dirty="0" smtClean="0">
                <a:solidFill>
                  <a:schemeClr val="tx2"/>
                </a:solidFill>
                <a:latin typeface="Calibri" pitchFamily="34" charset="0"/>
              </a:rPr>
              <a:t>Take the Final Exam. 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  <a:defRPr/>
            </a:pPr>
            <a:r>
              <a:rPr lang="en-US" sz="3300" i="0" dirty="0" smtClean="0">
                <a:solidFill>
                  <a:schemeClr val="tx2"/>
                </a:solidFill>
                <a:latin typeface="Calibri" pitchFamily="34" charset="0"/>
              </a:rPr>
              <a:t>You can leave when you are finished.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2100" i="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09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End of Course Schedule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The last lab report and the final exam will be graded by 1 week after the day of </a:t>
            </a:r>
            <a:r>
              <a:rPr lang="en-US" sz="2100" smtClean="0">
                <a:solidFill>
                  <a:schemeClr val="tx2"/>
                </a:solidFill>
                <a:latin typeface="Comic Sans MS" pitchFamily="66" charset="0"/>
              </a:rPr>
              <a:t>your final exam. </a:t>
            </a:r>
            <a:endParaRPr lang="en-US" sz="21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You can pick up your graded lab report after that time.</a:t>
            </a:r>
          </a:p>
          <a:p>
            <a:pPr>
              <a:lnSpc>
                <a:spcPct val="120000"/>
              </a:lnSpc>
            </a:pP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Your final exam will not be returned. You can look at it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after the end of the semester</a:t>
            </a: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, but you cannot keep it.</a:t>
            </a:r>
          </a:p>
          <a:p>
            <a:pPr>
              <a:lnSpc>
                <a:spcPct val="120000"/>
              </a:lnSpc>
            </a:pP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Final course grades will be determined as soon as possible.</a:t>
            </a:r>
          </a:p>
          <a:p>
            <a:pPr>
              <a:lnSpc>
                <a:spcPct val="120000"/>
              </a:lnSpc>
              <a:defRPr/>
            </a:pP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Please do not call, write, ask when final course grades will be ready. You will know when grades are posted to Patriot Web.</a:t>
            </a:r>
          </a:p>
          <a:p>
            <a:pPr>
              <a:lnSpc>
                <a:spcPct val="120000"/>
              </a:lnSpc>
              <a:defRPr/>
            </a:pPr>
            <a:r>
              <a:rPr lang="en-US" sz="2100" dirty="0" smtClean="0">
                <a:solidFill>
                  <a:schemeClr val="tx2"/>
                </a:solidFill>
                <a:latin typeface="Comic Sans MS" pitchFamily="66" charset="0"/>
              </a:rPr>
              <a:t>Have a good end of the semester and a wonderful winter break.</a:t>
            </a:r>
          </a:p>
          <a:p>
            <a:pPr>
              <a:lnSpc>
                <a:spcPct val="120000"/>
              </a:lnSpc>
            </a:pPr>
            <a:endParaRPr lang="en-US" sz="21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en-US" sz="13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en-US" sz="900" i="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09761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344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Crop</vt:lpstr>
      <vt:lpstr>1_Crop</vt:lpstr>
      <vt:lpstr>Worksheet</vt:lpstr>
      <vt:lpstr>Final Exam End of Semester</vt:lpstr>
      <vt:lpstr>Final Exam</vt:lpstr>
      <vt:lpstr>Final Exam Schedule</vt:lpstr>
      <vt:lpstr>Schedule of the day</vt:lpstr>
      <vt:lpstr>End of Course 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Owner</cp:lastModifiedBy>
  <cp:revision>115</cp:revision>
  <dcterms:created xsi:type="dcterms:W3CDTF">2016-08-04T16:44:57Z</dcterms:created>
  <dcterms:modified xsi:type="dcterms:W3CDTF">2018-12-02T17:50:28Z</dcterms:modified>
</cp:coreProperties>
</file>