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3"/>
  </p:notesMasterIdLst>
  <p:sldIdLst>
    <p:sldId id="256" r:id="rId3"/>
    <p:sldId id="257" r:id="rId4"/>
    <p:sldId id="276" r:id="rId5"/>
    <p:sldId id="327" r:id="rId6"/>
    <p:sldId id="305" r:id="rId7"/>
    <p:sldId id="329" r:id="rId8"/>
    <p:sldId id="330" r:id="rId9"/>
    <p:sldId id="331" r:id="rId10"/>
    <p:sldId id="323" r:id="rId11"/>
    <p:sldId id="32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421" autoAdjust="0"/>
  </p:normalViewPr>
  <p:slideViewPr>
    <p:cSldViewPr snapToGrid="0">
      <p:cViewPr varScale="1">
        <p:scale>
          <a:sx n="84" d="100"/>
          <a:sy n="8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44" y="2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2405-15C9-4616-A831-CB6D19933006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258C-2E14-464A-AA57-180544448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5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54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97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5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55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17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170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170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17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4248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3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8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29491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4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FFFFFF"/>
                </a:solidFill>
              </a:rPr>
              <a:pPr/>
              <a:t>11/20/2018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107830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79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3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944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78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459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858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2037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3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9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51857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9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86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4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0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739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7888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335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11/20/2018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9518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621" y="3423138"/>
            <a:ext cx="7350369" cy="1330017"/>
          </a:xfrm>
        </p:spPr>
        <p:txBody>
          <a:bodyPr/>
          <a:lstStyle/>
          <a:p>
            <a:r>
              <a:rPr lang="en-US" sz="4050" dirty="0">
                <a:latin typeface="Garamond" panose="02020404030301010803" pitchFamily="18" charset="0"/>
              </a:rPr>
              <a:t>Synthesis of biodiesel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423" y="4768677"/>
            <a:ext cx="5123755" cy="814678"/>
          </a:xfrm>
        </p:spPr>
        <p:txBody>
          <a:bodyPr>
            <a:normAutofit/>
          </a:bodyPr>
          <a:lstStyle/>
          <a:p>
            <a:r>
              <a:rPr lang="en-US" sz="2100" b="1" dirty="0">
                <a:latin typeface="Garamond" panose="02020404030301010803" pitchFamily="18" charset="0"/>
              </a:rPr>
              <a:t>Chemistry 318</a:t>
            </a:r>
          </a:p>
          <a:p>
            <a:r>
              <a:rPr lang="en-US" sz="2100" b="1" dirty="0" smtClean="0">
                <a:latin typeface="Garamond" panose="02020404030301010803" pitchFamily="18" charset="0"/>
              </a:rPr>
              <a:t>Fall </a:t>
            </a:r>
            <a:r>
              <a:rPr lang="en-US" sz="2100" b="1" dirty="0">
                <a:latin typeface="Garamond" panose="02020404030301010803" pitchFamily="18" charset="0"/>
              </a:rPr>
              <a:t>2018</a:t>
            </a:r>
          </a:p>
        </p:txBody>
      </p:sp>
      <p:pic>
        <p:nvPicPr>
          <p:cNvPr id="4" name="Picture 3" descr="Screen Shot 2016-08-04 at 1.13.49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87" b="100000" l="0" r="100000">
                        <a14:foregroundMark x1="54412" y1="62178" x2="54412" y2="62178"/>
                        <a14:foregroundMark x1="40000" y1="60745" x2="40000" y2="60745"/>
                        <a14:foregroundMark x1="40882" y1="65043" x2="40882" y2="65043"/>
                        <a14:foregroundMark x1="42353" y1="67908" x2="42353" y2="67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404" y="938257"/>
            <a:ext cx="2420802" cy="24848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567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260987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Analysis of Biodiesel </a:t>
            </a:r>
            <a:r>
              <a:rPr lang="en-US" dirty="0" smtClean="0">
                <a:latin typeface="Calibri" pitchFamily="34" charset="0"/>
              </a:rPr>
              <a:t>Product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en-US" sz="2400" dirty="0" smtClean="0"/>
              <a:t>Record </a:t>
            </a:r>
            <a:r>
              <a:rPr lang="en-US" sz="2400" dirty="0" smtClean="0"/>
              <a:t>the appearance </a:t>
            </a:r>
            <a:r>
              <a:rPr lang="en-US" sz="2400" dirty="0" smtClean="0"/>
              <a:t>and odor of </a:t>
            </a:r>
            <a:r>
              <a:rPr lang="en-US" sz="2400" dirty="0" smtClean="0"/>
              <a:t>the </a:t>
            </a:r>
            <a:r>
              <a:rPr lang="en-US" sz="2400" dirty="0" smtClean="0"/>
              <a:t>biodiesel product.</a:t>
            </a:r>
            <a:endParaRPr lang="en-US" sz="2400" dirty="0" smtClean="0"/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en-US" sz="2400" dirty="0" smtClean="0"/>
              <a:t>Obtain an IR </a:t>
            </a:r>
            <a:r>
              <a:rPr lang="en-US" sz="2400" dirty="0" smtClean="0"/>
              <a:t>spectrum of the biodiesel product.</a:t>
            </a:r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en-US" sz="2400" dirty="0" smtClean="0"/>
              <a:t>An IR of the vegetable oil should be available in the lab.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en-US" sz="2400" dirty="0" smtClean="0"/>
              <a:t>Both of these should be attached to your report.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Schedule of 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PPE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Pre-lab check – at the door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Quiz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Recitation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Synthesis of Biodiesel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Safety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Put bags away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Goggles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Gloves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 Coat</a:t>
            </a: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LAB!</a:t>
            </a:r>
          </a:p>
        </p:txBody>
      </p:sp>
    </p:spTree>
    <p:extLst>
      <p:ext uri="{BB962C8B-B14F-4D97-AF65-F5344CB8AC3E}">
        <p14:creationId xmlns="" xmlns:p14="http://schemas.microsoft.com/office/powerpoint/2010/main" val="19210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03053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Due </a:t>
            </a:r>
            <a:r>
              <a:rPr lang="en-US" dirty="0" smtClean="0">
                <a:latin typeface="Calibri" pitchFamily="34" charset="0"/>
              </a:rPr>
              <a:t>Dates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8700" y="1664898"/>
            <a:ext cx="7200900" cy="4843478"/>
          </a:xfrm>
          <a:ln w="28575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700" b="1" dirty="0" smtClean="0">
                <a:latin typeface="Calibri" pitchFamily="34" charset="0"/>
              </a:rPr>
              <a:t>Today</a:t>
            </a: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At beginning of lab: </a:t>
            </a:r>
            <a:r>
              <a:rPr lang="en-US" sz="2700" dirty="0" smtClean="0">
                <a:latin typeface="Calibri" pitchFamily="34" charset="0"/>
              </a:rPr>
              <a:t>Synthesis of Dibenzalacetone Report</a:t>
            </a:r>
            <a:endParaRPr lang="en-US" sz="2700" i="0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At end </a:t>
            </a:r>
            <a:r>
              <a:rPr lang="en-US" sz="2700" i="0" dirty="0">
                <a:latin typeface="Calibri" pitchFamily="34" charset="0"/>
              </a:rPr>
              <a:t>of lab – </a:t>
            </a:r>
            <a:r>
              <a:rPr lang="en-US" sz="2700" i="0" dirty="0" smtClean="0">
                <a:latin typeface="Calibri" pitchFamily="34" charset="0"/>
              </a:rPr>
              <a:t>notebook copy pages</a:t>
            </a:r>
            <a:endParaRPr lang="en-US" sz="2700" i="0" dirty="0">
              <a:latin typeface="Calibri" pitchFamily="34" charset="0"/>
            </a:endParaRPr>
          </a:p>
          <a:p>
            <a:pPr>
              <a:defRPr/>
            </a:pPr>
            <a:r>
              <a:rPr lang="en-US" sz="2700" b="1" dirty="0">
                <a:latin typeface="Calibri" pitchFamily="34" charset="0"/>
              </a:rPr>
              <a:t>Next </a:t>
            </a:r>
            <a:r>
              <a:rPr lang="en-US" sz="2700" b="1" dirty="0" smtClean="0">
                <a:latin typeface="Calibri" pitchFamily="34" charset="0"/>
              </a:rPr>
              <a:t>Week</a:t>
            </a:r>
            <a:endParaRPr lang="en-US" sz="2700" b="1" dirty="0">
              <a:latin typeface="Calibri" pitchFamily="34" charset="0"/>
            </a:endParaRP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At beginning of lab– </a:t>
            </a:r>
            <a:r>
              <a:rPr lang="en-US" sz="2700" dirty="0" smtClean="0">
                <a:latin typeface="Calibri" pitchFamily="34" charset="0"/>
              </a:rPr>
              <a:t>Synthesis of Biodiesel </a:t>
            </a:r>
            <a:r>
              <a:rPr lang="en-US" sz="2700" dirty="0" smtClean="0">
                <a:latin typeface="Calibri" pitchFamily="34" charset="0"/>
              </a:rPr>
              <a:t>Report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000" b="1" i="0" dirty="0" smtClean="0">
                <a:latin typeface="Calibri" pitchFamily="34" charset="0"/>
              </a:rPr>
              <a:t>See the instructions that are part of the experiment in the Lab Manual for writing the report. Omit  parts 2.-4.</a:t>
            </a:r>
            <a:endParaRPr lang="en-US" sz="2000" b="1" i="0" dirty="0" smtClean="0">
              <a:latin typeface="Calibri" pitchFamily="34" charset="0"/>
            </a:endParaRPr>
          </a:p>
          <a:p>
            <a:pPr lvl="1">
              <a:defRPr/>
            </a:pPr>
            <a:r>
              <a:rPr lang="en-US" sz="2700" i="0" dirty="0" smtClean="0">
                <a:latin typeface="Calibri" pitchFamily="34" charset="0"/>
              </a:rPr>
              <a:t>Final Exam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itchFamily="34" charset="0"/>
              </a:rPr>
              <a:t>See next page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03053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lvl="1" algn="ctr">
              <a:defRPr/>
            </a:pPr>
            <a:r>
              <a:rPr lang="en-US" sz="4000" dirty="0">
                <a:solidFill>
                  <a:schemeClr val="tx2"/>
                </a:solidFill>
                <a:latin typeface="Calibri" pitchFamily="34" charset="0"/>
              </a:rPr>
              <a:t>Final Exam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8700" y="1664898"/>
            <a:ext cx="7200900" cy="4843478"/>
          </a:xfrm>
          <a:ln w="28575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exam is “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comprehensive</a:t>
            </a:r>
            <a:r>
              <a:rPr lang="en-US" sz="2800" dirty="0" smtClean="0">
                <a:latin typeface="Calibri" pitchFamily="34" charset="0"/>
              </a:rPr>
              <a:t>”, meaning it will cover all topics from the semester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 smtClean="0">
              <a:latin typeface="Calibri" pitchFamily="34" charset="0"/>
            </a:endParaRPr>
          </a:p>
          <a:p>
            <a:pPr fontAlgn="auto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You should study old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reports</a:t>
            </a:r>
            <a:r>
              <a:rPr lang="en-US" sz="2800" dirty="0" smtClean="0">
                <a:latin typeface="Calibri" pitchFamily="34" charset="0"/>
              </a:rPr>
              <a:t>;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separation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schemes</a:t>
            </a:r>
            <a:r>
              <a:rPr lang="en-US" sz="2800" dirty="0" smtClean="0">
                <a:latin typeface="Calibri" pitchFamily="34" charset="0"/>
              </a:rPr>
              <a:t>;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quizzes</a:t>
            </a:r>
            <a:r>
              <a:rPr lang="en-US" sz="2800" dirty="0" smtClean="0">
                <a:latin typeface="Calibri" pitchFamily="34" charset="0"/>
              </a:rPr>
              <a:t>;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notebook</a:t>
            </a:r>
            <a:r>
              <a:rPr lang="en-US" sz="2800" dirty="0" smtClean="0">
                <a:latin typeface="Calibri" pitchFamily="34" charset="0"/>
              </a:rPr>
              <a:t>;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reading assignments</a:t>
            </a:r>
            <a:r>
              <a:rPr lang="en-US" sz="2800" dirty="0" smtClean="0">
                <a:latin typeface="Calibri" pitchFamily="34" charset="0"/>
              </a:rPr>
              <a:t>; end-of-chapter </a:t>
            </a:r>
            <a:r>
              <a:rPr lang="en-US" sz="2800" dirty="0" smtClean="0">
                <a:latin typeface="Calibri" pitchFamily="34" charset="0"/>
              </a:rPr>
              <a:t>questions in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Mohrig</a:t>
            </a:r>
            <a:r>
              <a:rPr lang="en-US" sz="2800" dirty="0" smtClean="0">
                <a:latin typeface="Calibri" pitchFamily="34" charset="0"/>
              </a:rPr>
              <a:t>; and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spectroscopy.</a:t>
            </a:r>
            <a:endParaRPr lang="en-US" sz="2800" dirty="0" smtClean="0">
              <a:latin typeface="Calibri" pitchFamily="34" charset="0"/>
            </a:endParaRPr>
          </a:p>
          <a:p>
            <a:pPr fontAlgn="auto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Question types: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short answer, fill in the blank, multiple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choice.</a:t>
            </a:r>
            <a:endParaRPr lang="en-US" sz="2800" dirty="0" smtClean="0">
              <a:latin typeface="Calibri" pitchFamily="34" charset="0"/>
            </a:endParaRPr>
          </a:p>
          <a:p>
            <a:pPr fontAlgn="auto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You can use your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notebook</a:t>
            </a:r>
            <a:r>
              <a:rPr lang="en-US" sz="2800" dirty="0" smtClean="0">
                <a:latin typeface="Calibri" pitchFamily="34" charset="0"/>
              </a:rPr>
              <a:t> during the </a:t>
            </a:r>
            <a:r>
              <a:rPr lang="en-US" sz="2800" dirty="0" smtClean="0">
                <a:latin typeface="Calibri" pitchFamily="34" charset="0"/>
              </a:rPr>
              <a:t>exam (or alternative as specified by the instructor).</a:t>
            </a:r>
          </a:p>
          <a:p>
            <a:pPr fontAlgn="auto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The exam will take ~1.5 hr. </a:t>
            </a:r>
            <a:endParaRPr lang="en-US" sz="28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i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70180"/>
            <a:ext cx="7865918" cy="780691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Synthesis of </a:t>
            </a:r>
            <a:r>
              <a:rPr lang="en-US" dirty="0" smtClean="0">
                <a:latin typeface="Calibri" pitchFamily="34" charset="0"/>
              </a:rPr>
              <a:t>Biodiesel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327995"/>
            <a:ext cx="7865919" cy="505487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Chemically,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biodiesel</a:t>
            </a:r>
            <a:r>
              <a:rPr lang="en-US" sz="2400" dirty="0" smtClean="0">
                <a:latin typeface="Calibri" pitchFamily="34" charset="0"/>
              </a:rPr>
              <a:t> is the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methyl ester </a:t>
            </a:r>
            <a:r>
              <a:rPr lang="en-US" sz="2400" dirty="0" smtClean="0">
                <a:latin typeface="Calibri" pitchFamily="34" charset="0"/>
              </a:rPr>
              <a:t>of a long-chain carboxylic acid (“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fatty acid</a:t>
            </a:r>
            <a:r>
              <a:rPr lang="en-US" sz="2400" dirty="0" smtClean="0">
                <a:latin typeface="Calibri" pitchFamily="34" charset="0"/>
              </a:rPr>
              <a:t>”).</a:t>
            </a:r>
          </a:p>
          <a:p>
            <a:pPr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The hydrocarbon group, R, typically has &gt;9 carbon atoms in an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unbranched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chain</a:t>
            </a:r>
            <a:r>
              <a:rPr lang="en-US" sz="2400" dirty="0" smtClean="0">
                <a:latin typeface="Calibri" pitchFamily="34" charset="0"/>
              </a:rPr>
              <a:t>. It is thus a “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fatty acid ester</a:t>
            </a:r>
            <a:r>
              <a:rPr lang="en-US" sz="2400" dirty="0" smtClean="0">
                <a:latin typeface="Calibri" pitchFamily="34" charset="0"/>
              </a:rPr>
              <a:t>”.</a:t>
            </a:r>
          </a:p>
          <a:p>
            <a:pPr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defRPr/>
            </a:pPr>
            <a:endParaRPr lang="en-US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Calibri" pitchFamily="34" charset="0"/>
              </a:rPr>
              <a:t>The hydrocarbon group chain may contain one or more </a:t>
            </a:r>
            <a:r>
              <a:rPr lang="en-US" sz="2400" i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cis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double bonds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endParaRPr lang="en-US" sz="2700" dirty="0">
              <a:latin typeface="Calibri" pitchFamily="34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82770" y="2087364"/>
          <a:ext cx="1562100" cy="680053"/>
        </p:xfrm>
        <a:graphic>
          <a:graphicData uri="http://schemas.openxmlformats.org/presentationml/2006/ole">
            <p:oleObj spid="_x0000_s1028" name="Document" r:id="rId4" imgW="2209680" imgH="961920" progId="ChemWindow.Document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88615" y="4101340"/>
          <a:ext cx="4889500" cy="609600"/>
        </p:xfrm>
        <a:graphic>
          <a:graphicData uri="http://schemas.openxmlformats.org/presentationml/2006/ole">
            <p:oleObj spid="_x0000_s1029" name="Document" r:id="rId5" imgW="4889520" imgH="609480" progId="ChemWindow.Document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265829" y="5583985"/>
          <a:ext cx="4953000" cy="744537"/>
        </p:xfrm>
        <a:graphic>
          <a:graphicData uri="http://schemas.openxmlformats.org/presentationml/2006/ole">
            <p:oleObj spid="_x0000_s1030" name="Document" r:id="rId6" imgW="4952880" imgH="744480" progId="ChemWindow.Document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70180"/>
            <a:ext cx="7865918" cy="780691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Synthesis of </a:t>
            </a:r>
            <a:r>
              <a:rPr lang="en-US" dirty="0" smtClean="0">
                <a:latin typeface="Calibri" pitchFamily="34" charset="0"/>
              </a:rPr>
              <a:t>Biodiesel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327995"/>
            <a:ext cx="7865919" cy="505487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Fatty acids are derived from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fats</a:t>
            </a:r>
            <a:r>
              <a:rPr lang="en-US" sz="2800" dirty="0" smtClean="0">
                <a:latin typeface="Calibri" pitchFamily="34" charset="0"/>
              </a:rPr>
              <a:t> (solids) and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oils</a:t>
            </a:r>
            <a:r>
              <a:rPr lang="en-US" sz="2800" dirty="0" smtClean="0">
                <a:latin typeface="Calibri" pitchFamily="34" charset="0"/>
              </a:rPr>
              <a:t> (liquid).</a:t>
            </a:r>
          </a:p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Fats and oils are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tri-esters</a:t>
            </a:r>
            <a:r>
              <a:rPr lang="en-US" sz="2800" dirty="0" smtClean="0">
                <a:latin typeface="Calibri" pitchFamily="34" charset="0"/>
              </a:rPr>
              <a:t> of fatty acids and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glycerol</a:t>
            </a:r>
            <a:r>
              <a:rPr lang="en-US" sz="2800" dirty="0" smtClean="0">
                <a:latin typeface="Calibri" pitchFamily="34" charset="0"/>
              </a:rPr>
              <a:t>, a tri-alcohol.</a:t>
            </a: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buFontTx/>
              <a:buNone/>
              <a:defRPr/>
            </a:pPr>
            <a:r>
              <a:rPr lang="en-US" sz="2800" dirty="0" smtClean="0">
                <a:latin typeface="Calibri" pitchFamily="34" charset="0"/>
              </a:rPr>
              <a:t>           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fat/oil   R ≠ R’ ≠ R”            glycerol (1,2,3-propanetriol)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en-US" sz="2700" dirty="0">
              <a:latin typeface="Calibri" pitchFamily="34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34360" y="3375210"/>
          <a:ext cx="3044825" cy="2057400"/>
        </p:xfrm>
        <a:graphic>
          <a:graphicData uri="http://schemas.openxmlformats.org/presentationml/2006/ole">
            <p:oleObj spid="_x0000_s2053" name="Document" r:id="rId4" imgW="1762200" imgH="1190520" progId="ChemWindow.Document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239450" y="3603810"/>
          <a:ext cx="1157288" cy="1600200"/>
        </p:xfrm>
        <a:graphic>
          <a:graphicData uri="http://schemas.openxmlformats.org/presentationml/2006/ole">
            <p:oleObj spid="_x0000_s2054" name="Document" r:id="rId5" imgW="647640" imgH="895320" progId="ChemWindow.Document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70180"/>
            <a:ext cx="7865918" cy="780691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Synthesis of </a:t>
            </a:r>
            <a:r>
              <a:rPr lang="en-US" dirty="0" smtClean="0">
                <a:latin typeface="Calibri" pitchFamily="34" charset="0"/>
              </a:rPr>
              <a:t>Biodiesel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327995"/>
            <a:ext cx="7865919" cy="505487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An ester can be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hydrolyzed</a:t>
            </a:r>
            <a:r>
              <a:rPr lang="en-US" sz="2800" dirty="0" smtClean="0">
                <a:latin typeface="Calibri" pitchFamily="34" charset="0"/>
              </a:rPr>
              <a:t> in the presence of either an acid or base.</a:t>
            </a: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endParaRPr lang="en-US" sz="28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The reaction is the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reverse of the esterification reaction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An ester can be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transesterified</a:t>
            </a:r>
            <a:r>
              <a:rPr lang="en-US" sz="2800" dirty="0" smtClean="0">
                <a:latin typeface="Calibri" pitchFamily="34" charset="0"/>
              </a:rPr>
              <a:t>, that is, the alkoxy group can be exchanged for another one: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buNone/>
            </a:pPr>
            <a:endParaRPr lang="en-US" sz="2700" dirty="0">
              <a:latin typeface="Calibri" pitchFamily="34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437633" y="2312870"/>
          <a:ext cx="6951662" cy="762000"/>
        </p:xfrm>
        <a:graphic>
          <a:graphicData uri="http://schemas.openxmlformats.org/presentationml/2006/ole">
            <p:oleObj spid="_x0000_s3076" name="Document" r:id="rId4" imgW="6951600" imgH="762120" progId="ChemWindow.Document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287650" y="5332973"/>
          <a:ext cx="6955074" cy="763027"/>
        </p:xfrm>
        <a:graphic>
          <a:graphicData uri="http://schemas.openxmlformats.org/presentationml/2006/ole">
            <p:oleObj spid="_x0000_s3078" name="Document" r:id="rId5" imgW="4023360" imgH="442080" progId="ChemWindow.Document">
              <p:embed/>
            </p:oleObj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70180"/>
            <a:ext cx="7865918" cy="780691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Synthesis of </a:t>
            </a:r>
            <a:r>
              <a:rPr lang="en-US" dirty="0" smtClean="0">
                <a:latin typeface="Calibri" pitchFamily="34" charset="0"/>
              </a:rPr>
              <a:t>Biodiesel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327995"/>
            <a:ext cx="7865919" cy="505487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The synthesis of biodiesel is a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transesterification</a:t>
            </a:r>
            <a:r>
              <a:rPr lang="en-US" sz="2800" dirty="0" smtClean="0">
                <a:latin typeface="Calibri" pitchFamily="34" charset="0"/>
              </a:rPr>
              <a:t> of a fat/oil where the glycerol “backbone” tri-alcohol is exchanged for 3 methoxy groups.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See the Lab Manual for the full reaction mechanism.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The mono-esters are Fatty Acid Methyl Esters (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FAME</a:t>
            </a:r>
            <a:r>
              <a:rPr lang="en-US" sz="28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endParaRPr lang="en-US" sz="27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7717" y="329772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346848" y="3250753"/>
          <a:ext cx="7120939" cy="1805361"/>
        </p:xfrm>
        <a:graphic>
          <a:graphicData uri="http://schemas.openxmlformats.org/presentationml/2006/ole">
            <p:oleObj spid="_x0000_s4102" name="Document" r:id="rId4" imgW="6073200" imgH="1539360" progId="ChemWindow.Document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17090"/>
            <a:ext cx="7200900" cy="730045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 pitchFamily="34" charset="0"/>
              </a:rPr>
              <a:t>Experiment Notes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209369"/>
            <a:ext cx="7200900" cy="538316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lnSpc>
                <a:spcPts val="2800"/>
              </a:lnSpc>
              <a:defRPr/>
            </a:pPr>
            <a:r>
              <a:rPr lang="en-US" sz="2400" dirty="0" smtClean="0"/>
              <a:t>Be sure to note the ingredients in the bottle of vegetable oil you use.</a:t>
            </a:r>
          </a:p>
          <a:p>
            <a:pPr>
              <a:lnSpc>
                <a:spcPts val="2800"/>
              </a:lnSpc>
              <a:defRPr/>
            </a:pPr>
            <a:r>
              <a:rPr lang="en-US" sz="2400" dirty="0" smtClean="0"/>
              <a:t>Use a glass funnel when pouring liquids into the round-bottom flask.</a:t>
            </a:r>
          </a:p>
          <a:p>
            <a:pPr>
              <a:lnSpc>
                <a:spcPts val="2800"/>
              </a:lnSpc>
              <a:defRPr/>
            </a:pPr>
            <a:r>
              <a:rPr lang="en-US" sz="2400" dirty="0" smtClean="0"/>
              <a:t>Be sure to swirl the contents to mix.</a:t>
            </a:r>
            <a:endParaRPr lang="en-US" sz="2400" dirty="0" smtClean="0"/>
          </a:p>
          <a:p>
            <a:pPr>
              <a:lnSpc>
                <a:spcPts val="2800"/>
              </a:lnSpc>
              <a:defRPr/>
            </a:pPr>
            <a:r>
              <a:rPr lang="en-US" sz="2400" dirty="0" smtClean="0"/>
              <a:t>Set up for reflux. There is no need to circulate water through the condenser.</a:t>
            </a:r>
          </a:p>
          <a:p>
            <a:pPr>
              <a:lnSpc>
                <a:spcPts val="2800"/>
              </a:lnSpc>
              <a:defRPr/>
            </a:pPr>
            <a:r>
              <a:rPr lang="en-US" sz="2400" dirty="0" smtClean="0"/>
              <a:t>Heat the water bath to ~55 deg. Do not allow the bath to exceed 60 deg. </a:t>
            </a:r>
          </a:p>
          <a:p>
            <a:pPr>
              <a:lnSpc>
                <a:spcPts val="2800"/>
              </a:lnSpc>
              <a:defRPr/>
            </a:pPr>
            <a:r>
              <a:rPr lang="en-US" sz="2400" dirty="0" smtClean="0"/>
              <a:t>Learn how to control the spin of the magnetic stir bar.</a:t>
            </a:r>
          </a:p>
          <a:p>
            <a:pPr>
              <a:lnSpc>
                <a:spcPts val="2800"/>
              </a:lnSpc>
              <a:defRPr/>
            </a:pPr>
            <a:endParaRPr lang="en-US" sz="2400" dirty="0" smtClean="0"/>
          </a:p>
          <a:p>
            <a:pPr>
              <a:lnSpc>
                <a:spcPts val="2800"/>
              </a:lnSpc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8">
      <a:dk1>
        <a:srgbClr val="006600"/>
      </a:dk1>
      <a:lt1>
        <a:srgbClr val="006600"/>
      </a:lt1>
      <a:dk2>
        <a:srgbClr val="FFC000"/>
      </a:dk2>
      <a:lt2>
        <a:srgbClr val="00660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ustom 23">
      <a:dk1>
        <a:srgbClr val="FFFFFF"/>
      </a:dk1>
      <a:lt1>
        <a:srgbClr val="FFFFFF"/>
      </a:lt1>
      <a:dk2>
        <a:srgbClr val="006600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515</Words>
  <Application>Microsoft Office PowerPoint</Application>
  <PresentationFormat>On-screen Show (4:3)</PresentationFormat>
  <Paragraphs>84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Crop</vt:lpstr>
      <vt:lpstr>1_Crop</vt:lpstr>
      <vt:lpstr>Document</vt:lpstr>
      <vt:lpstr>Synthesis of biodiesel</vt:lpstr>
      <vt:lpstr>Schedule of day:</vt:lpstr>
      <vt:lpstr>Due Dates</vt:lpstr>
      <vt:lpstr>Final Exam</vt:lpstr>
      <vt:lpstr>Synthesis of Biodiesel</vt:lpstr>
      <vt:lpstr>Synthesis of Biodiesel</vt:lpstr>
      <vt:lpstr>Synthesis of Biodiesel</vt:lpstr>
      <vt:lpstr>Synthesis of Biodiesel</vt:lpstr>
      <vt:lpstr>Experiment Notes</vt:lpstr>
      <vt:lpstr>Analysis of Biodiesel Product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Arion E;Elizabeth Lang</dc:creator>
  <cp:lastModifiedBy>user</cp:lastModifiedBy>
  <cp:revision>132</cp:revision>
  <dcterms:created xsi:type="dcterms:W3CDTF">2016-08-04T16:44:57Z</dcterms:created>
  <dcterms:modified xsi:type="dcterms:W3CDTF">2018-11-20T20:01:58Z</dcterms:modified>
</cp:coreProperties>
</file>