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4"/>
  </p:notesMasterIdLst>
  <p:sldIdLst>
    <p:sldId id="256" r:id="rId3"/>
    <p:sldId id="257" r:id="rId4"/>
    <p:sldId id="276" r:id="rId5"/>
    <p:sldId id="259" r:id="rId6"/>
    <p:sldId id="321" r:id="rId7"/>
    <p:sldId id="322" r:id="rId8"/>
    <p:sldId id="323" r:id="rId9"/>
    <p:sldId id="320" r:id="rId10"/>
    <p:sldId id="313" r:id="rId11"/>
    <p:sldId id="263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E07"/>
    <a:srgbClr val="0F0F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82" autoAdjust="0"/>
    <p:restoredTop sz="90421" autoAdjust="0"/>
  </p:normalViewPr>
  <p:slideViewPr>
    <p:cSldViewPr snapToGrid="0">
      <p:cViewPr varScale="1">
        <p:scale>
          <a:sx n="76" d="100"/>
          <a:sy n="76" d="100"/>
        </p:scale>
        <p:origin x="-142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44" y="2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2405-15C9-4616-A831-CB6D19933006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258C-2E14-464A-AA57-180544448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5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544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73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7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97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5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3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31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31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31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31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7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4248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3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8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9491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4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FFFFFF"/>
                </a:solidFill>
              </a:rPr>
              <a:pPr/>
              <a:t>11/11/2018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07830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79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944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78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59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858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2037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3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9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51857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6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4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739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7888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335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518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621" y="3423138"/>
            <a:ext cx="7350369" cy="1330017"/>
          </a:xfrm>
        </p:spPr>
        <p:txBody>
          <a:bodyPr/>
          <a:lstStyle/>
          <a:p>
            <a:r>
              <a:rPr lang="en-US" sz="4050" dirty="0">
                <a:latin typeface="Garamond" panose="02020404030301010803" pitchFamily="18" charset="0"/>
              </a:rPr>
              <a:t>Synthesis of </a:t>
            </a:r>
            <a:r>
              <a:rPr lang="en-US" sz="4050" dirty="0" err="1">
                <a:latin typeface="Garamond" panose="02020404030301010803" pitchFamily="18" charset="0"/>
              </a:rPr>
              <a:t>dibenzalacetone</a:t>
            </a:r>
            <a:endParaRPr lang="en-US" sz="405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423" y="4768677"/>
            <a:ext cx="5123755" cy="814678"/>
          </a:xfrm>
        </p:spPr>
        <p:txBody>
          <a:bodyPr>
            <a:normAutofit/>
          </a:bodyPr>
          <a:lstStyle/>
          <a:p>
            <a:r>
              <a:rPr lang="en-US" sz="2100" b="1" dirty="0">
                <a:latin typeface="Garamond" panose="02020404030301010803" pitchFamily="18" charset="0"/>
              </a:rPr>
              <a:t>Chemistry 318</a:t>
            </a:r>
          </a:p>
          <a:p>
            <a:r>
              <a:rPr lang="en-US" sz="2100" b="1" dirty="0" smtClean="0">
                <a:latin typeface="Garamond" panose="02020404030301010803" pitchFamily="18" charset="0"/>
              </a:rPr>
              <a:t>Fall 2018</a:t>
            </a:r>
            <a:endParaRPr lang="en-US" sz="2100" b="1" dirty="0">
              <a:latin typeface="Garamond" panose="02020404030301010803" pitchFamily="18" charset="0"/>
            </a:endParaRPr>
          </a:p>
        </p:txBody>
      </p:sp>
      <p:pic>
        <p:nvPicPr>
          <p:cNvPr id="4" name="Picture 3" descr="Screen Shot 2016-08-04 at 1.13.49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87" b="100000" l="0" r="100000">
                        <a14:foregroundMark x1="54412" y1="62178" x2="54412" y2="62178"/>
                        <a14:foregroundMark x1="40000" y1="60745" x2="40000" y2="60745"/>
                        <a14:foregroundMark x1="40882" y1="65043" x2="40882" y2="65043"/>
                        <a14:foregroundMark x1="42353" y1="67908" x2="42353" y2="67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1404" y="938257"/>
            <a:ext cx="2420802" cy="248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567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79" y="220229"/>
            <a:ext cx="8024649" cy="676242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Experiment 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79" y="1570892"/>
            <a:ext cx="8024649" cy="4173416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514350" lvl="1" indent="-457200">
              <a:lnSpc>
                <a:spcPts val="2800"/>
              </a:lnSpc>
              <a:spcBef>
                <a:spcPts val="2400"/>
              </a:spcBef>
            </a:pPr>
            <a:r>
              <a:rPr lang="en-US" sz="3200" i="0" dirty="0" smtClean="0">
                <a:latin typeface="Calibri" pitchFamily="34" charset="0"/>
              </a:rPr>
              <a:t>Be sure the water you wash the filtered crystals with is </a:t>
            </a:r>
            <a:r>
              <a:rPr lang="en-US" sz="3200" b="1" i="0" dirty="0" smtClean="0">
                <a:solidFill>
                  <a:srgbClr val="B93E07"/>
                </a:solidFill>
                <a:latin typeface="Calibri" pitchFamily="34" charset="0"/>
              </a:rPr>
              <a:t>ice cold</a:t>
            </a:r>
            <a:r>
              <a:rPr lang="en-US" sz="3200" i="0" dirty="0" smtClean="0">
                <a:latin typeface="Calibri" pitchFamily="34" charset="0"/>
              </a:rPr>
              <a:t>.</a:t>
            </a:r>
          </a:p>
          <a:p>
            <a:pPr marL="514350" lvl="1" indent="-457200">
              <a:lnSpc>
                <a:spcPts val="2800"/>
              </a:lnSpc>
              <a:spcBef>
                <a:spcPts val="2400"/>
              </a:spcBef>
            </a:pPr>
            <a:r>
              <a:rPr lang="en-US" sz="3200" i="0" dirty="0" smtClean="0">
                <a:latin typeface="Calibri" pitchFamily="34" charset="0"/>
              </a:rPr>
              <a:t>Pressed the air-dried solid between two pieces of filter paper to further dry it.</a:t>
            </a:r>
            <a:endParaRPr lang="en-US" sz="3200" i="0" dirty="0" smtClean="0">
              <a:latin typeface="Calibri" pitchFamily="34" charset="0"/>
            </a:endParaRPr>
          </a:p>
          <a:p>
            <a:pPr marL="514350" lvl="1" indent="-457200">
              <a:lnSpc>
                <a:spcPts val="2800"/>
              </a:lnSpc>
              <a:spcBef>
                <a:spcPts val="2400"/>
              </a:spcBef>
            </a:pPr>
            <a:r>
              <a:rPr lang="en-US" sz="3200" i="0" dirty="0" smtClean="0">
                <a:latin typeface="Calibri" pitchFamily="34" charset="0"/>
              </a:rPr>
              <a:t>Place </a:t>
            </a:r>
            <a:r>
              <a:rPr lang="en-US" sz="3200" i="0" dirty="0">
                <a:latin typeface="Calibri" pitchFamily="34" charset="0"/>
              </a:rPr>
              <a:t>the crystals </a:t>
            </a:r>
            <a:r>
              <a:rPr lang="en-US" sz="3200" i="0" dirty="0" smtClean="0">
                <a:latin typeface="Calibri" pitchFamily="34" charset="0"/>
              </a:rPr>
              <a:t>a </a:t>
            </a:r>
            <a:r>
              <a:rPr lang="en-US" sz="3200" b="1" i="0" dirty="0">
                <a:solidFill>
                  <a:srgbClr val="B93E07"/>
                </a:solidFill>
                <a:latin typeface="Calibri" pitchFamily="34" charset="0"/>
              </a:rPr>
              <a:t>pre-weighed</a:t>
            </a:r>
            <a:r>
              <a:rPr lang="en-US" sz="3200" i="0" dirty="0">
                <a:latin typeface="Calibri" pitchFamily="34" charset="0"/>
              </a:rPr>
              <a:t>  weigh </a:t>
            </a:r>
            <a:r>
              <a:rPr lang="en-US" sz="3200" i="0" dirty="0" smtClean="0">
                <a:latin typeface="Calibri" pitchFamily="34" charset="0"/>
              </a:rPr>
              <a:t>boat and determine the mass of </a:t>
            </a:r>
            <a:r>
              <a:rPr lang="en-US" sz="3200" i="0" dirty="0">
                <a:latin typeface="Calibri" pitchFamily="34" charset="0"/>
              </a:rPr>
              <a:t>your (semi)-dried </a:t>
            </a:r>
            <a:r>
              <a:rPr lang="en-US" sz="3200" i="0" dirty="0" smtClean="0">
                <a:latin typeface="Calibri" pitchFamily="34" charset="0"/>
              </a:rPr>
              <a:t>product.</a:t>
            </a:r>
          </a:p>
          <a:p>
            <a:pPr marL="514350" lvl="1" indent="-457200">
              <a:lnSpc>
                <a:spcPts val="2800"/>
              </a:lnSpc>
              <a:spcBef>
                <a:spcPts val="2400"/>
              </a:spcBef>
            </a:pPr>
            <a:r>
              <a:rPr lang="en-US" sz="3200" i="0" dirty="0" smtClean="0">
                <a:latin typeface="Calibri" pitchFamily="34" charset="0"/>
              </a:rPr>
              <a:t>Perform a </a:t>
            </a:r>
            <a:r>
              <a:rPr lang="en-US" sz="3200" b="1" i="0" dirty="0" smtClean="0">
                <a:solidFill>
                  <a:srgbClr val="B93E07"/>
                </a:solidFill>
                <a:latin typeface="Calibri" pitchFamily="34" charset="0"/>
              </a:rPr>
              <a:t>TLC</a:t>
            </a:r>
            <a:r>
              <a:rPr lang="en-US" sz="3200" i="0" dirty="0" smtClean="0">
                <a:latin typeface="Calibri" pitchFamily="34" charset="0"/>
              </a:rPr>
              <a:t> as instructed in the Manual and document linked to the course syllabus.</a:t>
            </a:r>
            <a:endParaRPr lang="en-US" sz="3200" i="0" dirty="0">
              <a:latin typeface="Calibri" pitchFamily="34" charset="0"/>
            </a:endParaRPr>
          </a:p>
          <a:p>
            <a:pPr marL="57150" lvl="1" indent="0">
              <a:lnSpc>
                <a:spcPts val="2800"/>
              </a:lnSpc>
              <a:buNone/>
            </a:pPr>
            <a:endParaRPr lang="en-US" sz="3200" i="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79" y="220229"/>
            <a:ext cx="8024649" cy="676242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Experiment 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79" y="1570892"/>
            <a:ext cx="8024649" cy="4173416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514350" lvl="1" indent="-457200">
              <a:lnSpc>
                <a:spcPts val="2800"/>
              </a:lnSpc>
              <a:spcBef>
                <a:spcPts val="2400"/>
              </a:spcBef>
            </a:pPr>
            <a:r>
              <a:rPr lang="en-US" sz="3200" i="0" dirty="0" smtClean="0">
                <a:latin typeface="Calibri" pitchFamily="34" charset="0"/>
              </a:rPr>
              <a:t>Store the product crystals in the class storage drawer.</a:t>
            </a:r>
          </a:p>
          <a:p>
            <a:pPr marL="514350" lvl="1" indent="-457200">
              <a:lnSpc>
                <a:spcPts val="2800"/>
              </a:lnSpc>
              <a:spcBef>
                <a:spcPts val="2400"/>
              </a:spcBef>
            </a:pPr>
            <a:r>
              <a:rPr lang="en-US" sz="3200" i="0" dirty="0" smtClean="0">
                <a:latin typeface="Calibri" pitchFamily="34" charset="0"/>
              </a:rPr>
              <a:t>Submit your TLC to </a:t>
            </a:r>
            <a:r>
              <a:rPr lang="en-US" sz="3200" i="0" smtClean="0">
                <a:latin typeface="Calibri" pitchFamily="34" charset="0"/>
              </a:rPr>
              <a:t>the instructor.</a:t>
            </a:r>
            <a:endParaRPr lang="en-US" sz="3200" i="0" dirty="0">
              <a:latin typeface="Calibri" pitchFamily="34" charset="0"/>
            </a:endParaRPr>
          </a:p>
          <a:p>
            <a:pPr marL="57150" lvl="1" indent="0">
              <a:lnSpc>
                <a:spcPts val="2800"/>
              </a:lnSpc>
              <a:buNone/>
            </a:pPr>
            <a:endParaRPr lang="en-US" sz="3200" i="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Schedule of 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PPE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Pre-lab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Quiz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Recitation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Synthesis of </a:t>
            </a:r>
            <a:r>
              <a:rPr lang="en-US" sz="2100" b="1" dirty="0" err="1" smtClean="0">
                <a:solidFill>
                  <a:schemeClr val="tx2"/>
                </a:solidFill>
                <a:latin typeface="Garamond" panose="02020404030301010803" pitchFamily="18" charset="0"/>
              </a:rPr>
              <a:t>Dibenzalacetone</a:t>
            </a:r>
            <a:endParaRPr lang="en-US" sz="2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Safety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Put bags away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Goggles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Gloves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 Coat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LAB!</a:t>
            </a:r>
          </a:p>
        </p:txBody>
      </p:sp>
    </p:spTree>
    <p:extLst>
      <p:ext uri="{BB962C8B-B14F-4D97-AF65-F5344CB8AC3E}">
        <p14:creationId xmlns:p14="http://schemas.microsoft.com/office/powerpoint/2010/main" xmlns="" val="19210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03053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Due </a:t>
            </a:r>
            <a:r>
              <a:rPr lang="en-US" dirty="0" smtClean="0">
                <a:latin typeface="Calibri" pitchFamily="34" charset="0"/>
              </a:rPr>
              <a:t>Dates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8700" y="1664898"/>
            <a:ext cx="7200900" cy="4843478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700" b="1" dirty="0" smtClean="0">
                <a:latin typeface="Calibri" pitchFamily="34" charset="0"/>
              </a:rPr>
              <a:t>Today</a:t>
            </a:r>
            <a:endParaRPr lang="en-US" sz="27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2700" dirty="0" smtClean="0">
                <a:latin typeface="Calibri" pitchFamily="34" charset="0"/>
              </a:rPr>
              <a:t>Synthesis of Banana Oil Report </a:t>
            </a:r>
            <a:r>
              <a:rPr lang="en-US" sz="2700" i="0" dirty="0" smtClean="0">
                <a:latin typeface="Calibri" pitchFamily="34" charset="0"/>
              </a:rPr>
              <a:t>due</a:t>
            </a: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End </a:t>
            </a:r>
            <a:r>
              <a:rPr lang="en-US" sz="2700" i="0" dirty="0">
                <a:latin typeface="Calibri" pitchFamily="34" charset="0"/>
              </a:rPr>
              <a:t>of lab – </a:t>
            </a:r>
            <a:r>
              <a:rPr lang="en-US" sz="2700" i="0" dirty="0" smtClean="0">
                <a:latin typeface="Calibri" pitchFamily="34" charset="0"/>
              </a:rPr>
              <a:t>notebook copy pages </a:t>
            </a:r>
            <a:r>
              <a:rPr lang="en-US" sz="2700" i="0" dirty="0">
                <a:latin typeface="Calibri" pitchFamily="34" charset="0"/>
              </a:rPr>
              <a:t>(Synthesis of </a:t>
            </a:r>
            <a:r>
              <a:rPr lang="en-US" sz="2700" i="0" dirty="0" err="1">
                <a:latin typeface="Calibri" pitchFamily="34" charset="0"/>
              </a:rPr>
              <a:t>dibenzalacetone</a:t>
            </a:r>
            <a:r>
              <a:rPr lang="en-US" sz="2700" i="0" dirty="0" smtClean="0">
                <a:latin typeface="Calibri" pitchFamily="34" charset="0"/>
              </a:rPr>
              <a:t>)</a:t>
            </a:r>
          </a:p>
          <a:p>
            <a:pPr lvl="1">
              <a:defRPr/>
            </a:pPr>
            <a:endParaRPr lang="en-US" sz="2700" i="0" dirty="0">
              <a:latin typeface="Calibri" pitchFamily="34" charset="0"/>
            </a:endParaRPr>
          </a:p>
          <a:p>
            <a:pPr>
              <a:defRPr/>
            </a:pPr>
            <a:r>
              <a:rPr lang="en-US" sz="2700" b="1" dirty="0">
                <a:latin typeface="Calibri" pitchFamily="34" charset="0"/>
              </a:rPr>
              <a:t>Next </a:t>
            </a:r>
            <a:r>
              <a:rPr lang="en-US" sz="2700" b="1" dirty="0" smtClean="0">
                <a:latin typeface="Calibri" pitchFamily="34" charset="0"/>
              </a:rPr>
              <a:t>Week</a:t>
            </a:r>
            <a:endParaRPr lang="en-US" sz="27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At </a:t>
            </a:r>
            <a:r>
              <a:rPr lang="en-US" sz="2700" i="0" dirty="0">
                <a:latin typeface="Calibri" pitchFamily="34" charset="0"/>
              </a:rPr>
              <a:t>the beginning of lab – </a:t>
            </a:r>
            <a:r>
              <a:rPr lang="en-US" sz="2700" dirty="0">
                <a:latin typeface="Calibri" pitchFamily="34" charset="0"/>
              </a:rPr>
              <a:t>Synthesis of </a:t>
            </a:r>
            <a:r>
              <a:rPr lang="en-US" sz="2700" dirty="0" err="1" smtClean="0">
                <a:latin typeface="Calibri" pitchFamily="34" charset="0"/>
              </a:rPr>
              <a:t>Dibenzalacetone</a:t>
            </a:r>
            <a:r>
              <a:rPr lang="en-US" sz="2700" dirty="0" smtClean="0">
                <a:latin typeface="Calibri" pitchFamily="34" charset="0"/>
              </a:rPr>
              <a:t> Report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500" dirty="0" smtClean="0">
                <a:latin typeface="Calibri" pitchFamily="34" charset="0"/>
              </a:rPr>
              <a:t>See “Notebook &amp; Report Formats” on Bb for instructions for a synthesis report.</a:t>
            </a:r>
            <a:endParaRPr lang="en-US" sz="2500" dirty="0">
              <a:latin typeface="Calibri" pitchFamily="34" charset="0"/>
            </a:endParaRPr>
          </a:p>
          <a:p>
            <a:pPr lvl="1">
              <a:defRPr/>
            </a:pPr>
            <a:endParaRPr lang="en-US" sz="2700" i="0" dirty="0">
              <a:latin typeface="Calibri" pitchFamily="34" charset="0"/>
            </a:endParaRPr>
          </a:p>
          <a:p>
            <a:pPr>
              <a:defRPr/>
            </a:pPr>
            <a:r>
              <a:rPr lang="en-US" sz="2700" b="1" dirty="0">
                <a:latin typeface="Calibri" pitchFamily="34" charset="0"/>
              </a:rPr>
              <a:t>Two </a:t>
            </a:r>
            <a:r>
              <a:rPr lang="en-US" sz="2700" b="1" dirty="0" smtClean="0">
                <a:latin typeface="Calibri" pitchFamily="34" charset="0"/>
              </a:rPr>
              <a:t>Weeks</a:t>
            </a:r>
            <a:endParaRPr lang="en-US" sz="27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2700" i="0" dirty="0">
                <a:latin typeface="Calibri" pitchFamily="34" charset="0"/>
              </a:rPr>
              <a:t>Final </a:t>
            </a:r>
            <a:r>
              <a:rPr lang="en-US" sz="2700" i="0" dirty="0" smtClean="0">
                <a:latin typeface="Calibri" pitchFamily="34" charset="0"/>
              </a:rPr>
              <a:t>Exam</a:t>
            </a:r>
            <a:endParaRPr lang="en-US" sz="2700" i="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2848"/>
            <a:ext cx="7200900" cy="1176669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err="1">
                <a:latin typeface="Calibri" pitchFamily="34" charset="0"/>
              </a:rPr>
              <a:t>Dibenzalacetone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8700" y="1739153"/>
            <a:ext cx="7200900" cy="4679576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500" dirty="0" smtClean="0">
                <a:latin typeface="Calibri" pitchFamily="34" charset="0"/>
              </a:rPr>
              <a:t>This reaction is an example of an </a:t>
            </a:r>
            <a:r>
              <a:rPr lang="en-US" sz="3500" b="1" dirty="0" err="1" smtClean="0">
                <a:solidFill>
                  <a:srgbClr val="B93E07"/>
                </a:solidFill>
                <a:latin typeface="Calibri" pitchFamily="34" charset="0"/>
              </a:rPr>
              <a:t>aldol</a:t>
            </a:r>
            <a:r>
              <a:rPr lang="en-US" sz="3500" b="1" dirty="0" smtClean="0">
                <a:solidFill>
                  <a:srgbClr val="B93E07"/>
                </a:solidFill>
                <a:latin typeface="Calibri" pitchFamily="34" charset="0"/>
              </a:rPr>
              <a:t> condensation</a:t>
            </a:r>
            <a:r>
              <a:rPr lang="en-US" sz="3500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endParaRPr lang="en-US" sz="3500" dirty="0" smtClean="0">
              <a:latin typeface="Calibri" pitchFamily="34" charset="0"/>
            </a:endParaRPr>
          </a:p>
          <a:p>
            <a:pPr>
              <a:defRPr/>
            </a:pPr>
            <a:endParaRPr lang="en-US" sz="3500" dirty="0" smtClean="0">
              <a:latin typeface="Calibri" pitchFamily="34" charset="0"/>
            </a:endParaRPr>
          </a:p>
          <a:p>
            <a:pPr>
              <a:buNone/>
              <a:defRPr/>
            </a:pPr>
            <a:endParaRPr lang="en-US" sz="35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3500" dirty="0" smtClean="0">
                <a:latin typeface="Calibri" pitchFamily="34" charset="0"/>
              </a:rPr>
              <a:t>The reaction is also a </a:t>
            </a:r>
            <a:r>
              <a:rPr lang="en-US" sz="3500" b="1" dirty="0" smtClean="0">
                <a:solidFill>
                  <a:srgbClr val="B93E07"/>
                </a:solidFill>
                <a:latin typeface="Calibri" pitchFamily="34" charset="0"/>
              </a:rPr>
              <a:t>mixed </a:t>
            </a:r>
            <a:r>
              <a:rPr lang="en-US" sz="3500" b="1" dirty="0" err="1" smtClean="0">
                <a:solidFill>
                  <a:srgbClr val="B93E07"/>
                </a:solidFill>
                <a:latin typeface="Calibri" pitchFamily="34" charset="0"/>
              </a:rPr>
              <a:t>aldol</a:t>
            </a:r>
            <a:r>
              <a:rPr lang="en-US" sz="3500" dirty="0" smtClean="0">
                <a:latin typeface="Calibri" pitchFamily="34" charset="0"/>
              </a:rPr>
              <a:t>, between and aldehyde and a ketone.</a:t>
            </a:r>
          </a:p>
          <a:p>
            <a:pPr>
              <a:defRPr/>
            </a:pPr>
            <a:r>
              <a:rPr lang="en-US" sz="3500" dirty="0" smtClean="0">
                <a:latin typeface="Calibri" pitchFamily="34" charset="0"/>
              </a:rPr>
              <a:t>The product is quite stable because of </a:t>
            </a:r>
            <a:r>
              <a:rPr lang="en-US" sz="3500" b="1" dirty="0" smtClean="0">
                <a:solidFill>
                  <a:srgbClr val="B93E07"/>
                </a:solidFill>
                <a:latin typeface="Calibri" pitchFamily="34" charset="0"/>
              </a:rPr>
              <a:t>conjugation</a:t>
            </a:r>
            <a:r>
              <a:rPr lang="en-US" sz="3500" dirty="0" smtClean="0">
                <a:latin typeface="Calibri" pitchFamily="34" charset="0"/>
              </a:rPr>
              <a:t> (resonance stabilization), and so product formation is highly favored. </a:t>
            </a:r>
          </a:p>
          <a:p>
            <a:pPr>
              <a:tabLst>
                <a:tab pos="3429000" algn="l"/>
                <a:tab pos="3886200" algn="l"/>
                <a:tab pos="4229100" algn="l"/>
              </a:tabLst>
            </a:pPr>
            <a:endParaRPr lang="en-US" sz="2200" dirty="0">
              <a:latin typeface="Calibri" pitchFamily="34" charset="0"/>
            </a:endParaRPr>
          </a:p>
          <a:p>
            <a:pPr>
              <a:defRPr/>
            </a:pPr>
            <a:endParaRPr lang="en-US" sz="28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63103" y="2604264"/>
          <a:ext cx="6833491" cy="962901"/>
        </p:xfrm>
        <a:graphic>
          <a:graphicData uri="http://schemas.openxmlformats.org/presentationml/2006/ole">
            <p:oleObj spid="_x0000_s1027" name="Document" r:id="rId4" imgW="6286680" imgH="88596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2848"/>
            <a:ext cx="7200900" cy="1176669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err="1">
                <a:latin typeface="Calibri" pitchFamily="34" charset="0"/>
              </a:rPr>
              <a:t>Dibenzalacetone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007" y="1739153"/>
            <a:ext cx="8225833" cy="4679576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tabLst>
                <a:tab pos="3429000" algn="l"/>
                <a:tab pos="3886200" algn="l"/>
                <a:tab pos="4229100" algn="l"/>
              </a:tabLst>
            </a:pPr>
            <a:endParaRPr lang="en-US" sz="2200" dirty="0">
              <a:latin typeface="Calibri" pitchFamily="34" charset="0"/>
            </a:endParaRPr>
          </a:p>
          <a:p>
            <a:pPr>
              <a:defRPr/>
            </a:pPr>
            <a:r>
              <a:rPr lang="en-US" sz="3000" dirty="0" smtClean="0">
                <a:latin typeface="Calibri" pitchFamily="34" charset="0"/>
              </a:rPr>
              <a:t>Only the ketone has an alpha-H that can be removed by OH</a:t>
            </a:r>
            <a:r>
              <a:rPr lang="en-US" sz="3000" baseline="30000" dirty="0" smtClean="0">
                <a:latin typeface="Calibri" pitchFamily="34" charset="0"/>
              </a:rPr>
              <a:t>-</a:t>
            </a:r>
            <a:r>
              <a:rPr lang="en-US" sz="3000" dirty="0" smtClean="0">
                <a:latin typeface="Calibri" pitchFamily="34" charset="0"/>
              </a:rPr>
              <a:t> base to form the </a:t>
            </a:r>
            <a:r>
              <a:rPr lang="en-US" sz="3000" dirty="0" err="1" smtClean="0">
                <a:solidFill>
                  <a:srgbClr val="B93E07"/>
                </a:solidFill>
                <a:latin typeface="Calibri" pitchFamily="34" charset="0"/>
              </a:rPr>
              <a:t>enolate</a:t>
            </a:r>
            <a:r>
              <a:rPr lang="en-US" sz="3000" dirty="0" smtClean="0">
                <a:latin typeface="Calibri" pitchFamily="34" charset="0"/>
              </a:rPr>
              <a:t>:</a:t>
            </a:r>
          </a:p>
          <a:p>
            <a:pPr>
              <a:defRPr/>
            </a:pPr>
            <a:endParaRPr lang="en-US" sz="3000" dirty="0" smtClean="0">
              <a:latin typeface="Calibri" pitchFamily="34" charset="0"/>
            </a:endParaRPr>
          </a:p>
          <a:p>
            <a:pPr>
              <a:defRPr/>
            </a:pPr>
            <a:endParaRPr lang="en-US" sz="3000" dirty="0" smtClean="0">
              <a:latin typeface="Calibri" pitchFamily="34" charset="0"/>
            </a:endParaRPr>
          </a:p>
          <a:p>
            <a:pPr>
              <a:defRPr/>
            </a:pPr>
            <a:endParaRPr lang="en-US" sz="30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3000" dirty="0" smtClean="0">
                <a:latin typeface="Calibri" pitchFamily="34" charset="0"/>
              </a:rPr>
              <a:t>The </a:t>
            </a:r>
            <a:r>
              <a:rPr lang="en-US" sz="3000" dirty="0" smtClean="0">
                <a:solidFill>
                  <a:srgbClr val="B93E07"/>
                </a:solidFill>
                <a:latin typeface="Calibri" pitchFamily="34" charset="0"/>
              </a:rPr>
              <a:t>carbonyl group </a:t>
            </a:r>
            <a:r>
              <a:rPr lang="en-US" sz="3000" dirty="0" smtClean="0">
                <a:latin typeface="Calibri" pitchFamily="34" charset="0"/>
              </a:rPr>
              <a:t>in the aldehyde is more reactive than the carbonyl of the ketone:</a:t>
            </a: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 smtClean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27958" y="3044225"/>
          <a:ext cx="7973738" cy="955012"/>
        </p:xfrm>
        <a:graphic>
          <a:graphicData uri="http://schemas.openxmlformats.org/presentationml/2006/ole">
            <p:oleObj spid="_x0000_s2052" name="Document" r:id="rId4" imgW="8271000" imgH="990720" progId="ChemWindow.Document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104900" y="5226736"/>
          <a:ext cx="6934200" cy="1066800"/>
        </p:xfrm>
        <a:graphic>
          <a:graphicData uri="http://schemas.openxmlformats.org/presentationml/2006/ole">
            <p:oleObj spid="_x0000_s2053" name="Document" r:id="rId5" imgW="6934320" imgH="106668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2848"/>
            <a:ext cx="7200900" cy="1176669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err="1">
                <a:latin typeface="Calibri" pitchFamily="34" charset="0"/>
              </a:rPr>
              <a:t>Dibenzalacetone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007" y="1739153"/>
            <a:ext cx="8225833" cy="4679576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b="1" dirty="0" smtClean="0">
                <a:solidFill>
                  <a:srgbClr val="B93E07"/>
                </a:solidFill>
                <a:latin typeface="Calibri" pitchFamily="34" charset="0"/>
              </a:rPr>
              <a:t>tetrahedral intermediate </a:t>
            </a:r>
            <a:r>
              <a:rPr lang="en-US" sz="2800" dirty="0" smtClean="0">
                <a:latin typeface="Calibri" pitchFamily="34" charset="0"/>
              </a:rPr>
              <a:t>from addition is protonated</a:t>
            </a:r>
            <a:r>
              <a:rPr lang="en-US" sz="2800" dirty="0" smtClean="0">
                <a:latin typeface="Calibri" pitchFamily="34" charset="0"/>
              </a:rPr>
              <a:t>:</a:t>
            </a: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Then </a:t>
            </a:r>
            <a:r>
              <a:rPr lang="en-US" sz="2800" b="1" dirty="0" smtClean="0">
                <a:solidFill>
                  <a:srgbClr val="B93E07"/>
                </a:solidFill>
                <a:latin typeface="Calibri" pitchFamily="34" charset="0"/>
              </a:rPr>
              <a:t>dehydration</a:t>
            </a:r>
            <a:r>
              <a:rPr lang="en-US" sz="2800" dirty="0" smtClean="0">
                <a:latin typeface="Calibri" pitchFamily="34" charset="0"/>
              </a:rPr>
              <a:t> occurs to give a stable conjugated product (</a:t>
            </a:r>
            <a:r>
              <a:rPr lang="en-US" sz="2800" dirty="0" err="1" smtClean="0">
                <a:latin typeface="Symbol" pitchFamily="18" charset="2"/>
              </a:rPr>
              <a:t>a,b</a:t>
            </a:r>
            <a:r>
              <a:rPr lang="en-US" sz="2800" dirty="0" smtClean="0">
                <a:latin typeface="Calibri" pitchFamily="34" charset="0"/>
              </a:rPr>
              <a:t>-unsaturated ketone):</a:t>
            </a: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The tetrahedral intermediate from addition is protonated: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074755" y="2450193"/>
          <a:ext cx="6934200" cy="1435100"/>
        </p:xfrm>
        <a:graphic>
          <a:graphicData uri="http://schemas.openxmlformats.org/presentationml/2006/ole">
            <p:oleObj spid="_x0000_s3076" name="Document" r:id="rId4" imgW="6934320" imgH="1434960" progId="ChemWindow.Document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101725" y="4897656"/>
          <a:ext cx="6940550" cy="1524000"/>
        </p:xfrm>
        <a:graphic>
          <a:graphicData uri="http://schemas.openxmlformats.org/presentationml/2006/ole">
            <p:oleObj spid="_x0000_s3077" name="Document" r:id="rId5" imgW="6940440" imgH="152388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2848"/>
            <a:ext cx="7200900" cy="1176669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err="1">
                <a:latin typeface="Calibri" pitchFamily="34" charset="0"/>
              </a:rPr>
              <a:t>Dibenzalacetone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007" y="1739153"/>
            <a:ext cx="8225833" cy="4679576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3000" dirty="0" smtClean="0">
                <a:latin typeface="Calibri" pitchFamily="34" charset="0"/>
              </a:rPr>
              <a:t>The reaction is repeated by a) removing the </a:t>
            </a:r>
            <a:r>
              <a:rPr lang="en-US" sz="3000" dirty="0" smtClean="0">
                <a:latin typeface="Symbol" pitchFamily="18" charset="2"/>
              </a:rPr>
              <a:t>a</a:t>
            </a:r>
            <a:r>
              <a:rPr lang="en-US" sz="3000" dirty="0" smtClean="0">
                <a:latin typeface="Calibri" pitchFamily="34" charset="0"/>
              </a:rPr>
              <a:t>-H from the newly-formed ketone; b) the </a:t>
            </a:r>
            <a:r>
              <a:rPr lang="en-US" sz="3000" dirty="0" err="1" smtClean="0">
                <a:latin typeface="Calibri" pitchFamily="34" charset="0"/>
              </a:rPr>
              <a:t>enolate</a:t>
            </a:r>
            <a:r>
              <a:rPr lang="en-US" sz="3000" dirty="0" smtClean="0">
                <a:latin typeface="Calibri" pitchFamily="34" charset="0"/>
              </a:rPr>
              <a:t> reaction with the aldehyde; c) followed </a:t>
            </a:r>
            <a:r>
              <a:rPr lang="en-US" sz="3000" dirty="0" smtClean="0">
                <a:latin typeface="Calibri" pitchFamily="34" charset="0"/>
              </a:rPr>
              <a:t>by dehydration:</a:t>
            </a:r>
          </a:p>
          <a:p>
            <a:pPr>
              <a:defRPr/>
            </a:pPr>
            <a:endParaRPr lang="en-US" sz="3000" dirty="0" smtClean="0">
              <a:latin typeface="Calibri" pitchFamily="34" charset="0"/>
            </a:endParaRPr>
          </a:p>
          <a:p>
            <a:pPr>
              <a:defRPr/>
            </a:pPr>
            <a:endParaRPr lang="en-US" sz="3000" dirty="0" smtClean="0">
              <a:latin typeface="Calibri" pitchFamily="34" charset="0"/>
            </a:endParaRPr>
          </a:p>
          <a:p>
            <a:pPr>
              <a:defRPr/>
            </a:pPr>
            <a:endParaRPr lang="en-US" sz="3000" dirty="0" smtClean="0">
              <a:latin typeface="Calibri" pitchFamily="34" charset="0"/>
            </a:endParaRPr>
          </a:p>
          <a:p>
            <a:pPr>
              <a:defRPr/>
            </a:pPr>
            <a:endParaRPr lang="en-US" sz="30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3000" dirty="0" smtClean="0">
                <a:latin typeface="Calibri" pitchFamily="34" charset="0"/>
              </a:rPr>
              <a:t>The product has two </a:t>
            </a:r>
            <a:r>
              <a:rPr lang="en-US" sz="3000" b="1" i="1" dirty="0" smtClean="0">
                <a:solidFill>
                  <a:srgbClr val="B93E07"/>
                </a:solidFill>
                <a:latin typeface="Calibri" pitchFamily="34" charset="0"/>
              </a:rPr>
              <a:t>trans</a:t>
            </a:r>
            <a:r>
              <a:rPr lang="en-US" sz="3000" b="1" dirty="0" smtClean="0">
                <a:solidFill>
                  <a:srgbClr val="B93E07"/>
                </a:solidFill>
                <a:latin typeface="Calibri" pitchFamily="34" charset="0"/>
              </a:rPr>
              <a:t> double bonds </a:t>
            </a:r>
            <a:r>
              <a:rPr lang="en-US" sz="3000" dirty="0" smtClean="0">
                <a:latin typeface="Calibri" pitchFamily="34" charset="0"/>
              </a:rPr>
              <a:t>(more stable).</a:t>
            </a: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 smtClean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30793" y="3779753"/>
          <a:ext cx="7162800" cy="1368425"/>
        </p:xfrm>
        <a:graphic>
          <a:graphicData uri="http://schemas.openxmlformats.org/presentationml/2006/ole">
            <p:oleObj spid="_x0000_s4100" name="Document" r:id="rId4" imgW="7162920" imgH="136836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2848"/>
            <a:ext cx="7200900" cy="1176669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err="1" smtClean="0">
                <a:latin typeface="Calibri" pitchFamily="34" charset="0"/>
              </a:rPr>
              <a:t>Dibenzalacetone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Overall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5" name="Picture 7" descr="CS Dibenzalacetone Synthesis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5742" y="1519517"/>
            <a:ext cx="4706815" cy="49897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0234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Experiment 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9153"/>
            <a:ext cx="7200900" cy="4679576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tabLst>
                <a:tab pos="3429000" algn="l"/>
                <a:tab pos="3886200" algn="l"/>
                <a:tab pos="4229100" algn="l"/>
              </a:tabLst>
            </a:pPr>
            <a:r>
              <a:rPr lang="en-US" sz="2200" dirty="0" smtClean="0">
                <a:latin typeface="Calibri" pitchFamily="34" charset="0"/>
              </a:rPr>
              <a:t>You will need to do several calculations to convert mass, volume, and moles of reagents. Make sure your pre-lab contains the necessary densities, M.W.’s, etc. </a:t>
            </a:r>
          </a:p>
          <a:p>
            <a:pPr>
              <a:defRPr/>
            </a:pPr>
            <a:r>
              <a:rPr lang="en-US" sz="2200" dirty="0" smtClean="0"/>
              <a:t>The experiment is very simple – follow the instructions </a:t>
            </a:r>
            <a:r>
              <a:rPr lang="en-US" sz="2200" dirty="0" smtClean="0"/>
              <a:t>in </a:t>
            </a:r>
            <a:r>
              <a:rPr lang="en-US" sz="2200" dirty="0" smtClean="0"/>
              <a:t>the Manual.</a:t>
            </a:r>
          </a:p>
          <a:p>
            <a:pPr>
              <a:defRPr/>
            </a:pPr>
            <a:r>
              <a:rPr lang="en-US" sz="2200" dirty="0" smtClean="0"/>
              <a:t>Also see the additional instructions for TLC that are </a:t>
            </a:r>
            <a:r>
              <a:rPr lang="en-US" sz="2200" b="1" dirty="0" smtClean="0">
                <a:solidFill>
                  <a:srgbClr val="B93E07"/>
                </a:solidFill>
              </a:rPr>
              <a:t>linked to the CHEM 313 syllabus</a:t>
            </a:r>
            <a:r>
              <a:rPr lang="en-US" sz="2200" dirty="0" smtClean="0"/>
              <a:t>.</a:t>
            </a:r>
          </a:p>
          <a:p>
            <a:pPr>
              <a:defRPr/>
            </a:pPr>
            <a:r>
              <a:rPr lang="en-US" sz="2200" dirty="0" smtClean="0"/>
              <a:t>You will need to calculate the quantity of acetone to use based on the amount of </a:t>
            </a:r>
            <a:r>
              <a:rPr lang="en-US" sz="2200" dirty="0" err="1" smtClean="0"/>
              <a:t>benzaldehyde</a:t>
            </a:r>
            <a:r>
              <a:rPr lang="en-US" sz="2200" dirty="0" smtClean="0"/>
              <a:t> that is in your vial.</a:t>
            </a:r>
          </a:p>
          <a:p>
            <a:pPr lvl="1">
              <a:defRPr/>
            </a:pPr>
            <a:r>
              <a:rPr lang="en-US" sz="2200" i="0" dirty="0" smtClean="0"/>
              <a:t>Weigh the vial + contents; pour contents into </a:t>
            </a:r>
            <a:r>
              <a:rPr lang="en-US" sz="2200" b="1" i="0" dirty="0" smtClean="0">
                <a:solidFill>
                  <a:srgbClr val="B93E07"/>
                </a:solidFill>
              </a:rPr>
              <a:t>a small beaker and cover with a watch glass</a:t>
            </a:r>
            <a:r>
              <a:rPr lang="en-US" sz="2200" i="0" dirty="0" smtClean="0"/>
              <a:t>; </a:t>
            </a:r>
            <a:r>
              <a:rPr lang="en-US" sz="2200" i="0" dirty="0" smtClean="0"/>
              <a:t>weigh empty vial</a:t>
            </a:r>
            <a:r>
              <a:rPr lang="en-US" sz="2200" i="0" dirty="0" smtClean="0"/>
              <a:t>.</a:t>
            </a:r>
          </a:p>
          <a:p>
            <a:pPr lvl="1">
              <a:defRPr/>
            </a:pPr>
            <a:r>
              <a:rPr lang="en-US" sz="2200" i="0" dirty="0" smtClean="0"/>
              <a:t>Calculate the moles of </a:t>
            </a:r>
            <a:r>
              <a:rPr lang="en-US" sz="2200" i="0" dirty="0" err="1" smtClean="0"/>
              <a:t>benzaldehyde</a:t>
            </a:r>
            <a:r>
              <a:rPr lang="en-US" sz="2200" i="0" dirty="0" smtClean="0"/>
              <a:t> in the beaker.</a:t>
            </a:r>
            <a:endParaRPr lang="en-US" sz="2200" i="0" dirty="0" smtClean="0"/>
          </a:p>
          <a:p>
            <a:pPr lvl="1">
              <a:defRPr/>
            </a:pPr>
            <a:r>
              <a:rPr lang="en-US" sz="2200" i="0" dirty="0" smtClean="0"/>
              <a:t>Calculate the moles and volume of acetone required for the 2:1 stoichiometry. Add </a:t>
            </a:r>
            <a:r>
              <a:rPr lang="en-US" sz="2200" i="0" dirty="0" smtClean="0"/>
              <a:t>the calculated volume of acetone to the </a:t>
            </a:r>
            <a:r>
              <a:rPr lang="en-US" sz="2200" i="0" dirty="0" smtClean="0"/>
              <a:t>beaker.</a:t>
            </a:r>
            <a:endParaRPr lang="en-US" i="0" dirty="0" smtClean="0"/>
          </a:p>
          <a:p>
            <a:pPr>
              <a:tabLst>
                <a:tab pos="3429000" algn="l"/>
                <a:tab pos="3886200" algn="l"/>
                <a:tab pos="4229100" algn="l"/>
              </a:tabLst>
            </a:pPr>
            <a:endParaRPr lang="en-US" dirty="0" smtClean="0">
              <a:latin typeface="Calibri" pitchFamily="34" charset="0"/>
            </a:endParaRPr>
          </a:p>
          <a:p>
            <a:pPr>
              <a:tabLst>
                <a:tab pos="3429000" algn="l"/>
                <a:tab pos="3886200" algn="l"/>
                <a:tab pos="4229100" algn="l"/>
              </a:tabLst>
            </a:pPr>
            <a:endParaRPr lang="en-US" dirty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70618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rop">
  <a:themeElements>
    <a:clrScheme name="Custom 8">
      <a:dk1>
        <a:srgbClr val="006600"/>
      </a:dk1>
      <a:lt1>
        <a:srgbClr val="006600"/>
      </a:lt1>
      <a:dk2>
        <a:srgbClr val="FFC000"/>
      </a:dk2>
      <a:lt2>
        <a:srgbClr val="00660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ustom 23">
      <a:dk1>
        <a:srgbClr val="FFFFFF"/>
      </a:dk1>
      <a:lt1>
        <a:srgbClr val="FFFFFF"/>
      </a:lt1>
      <a:dk2>
        <a:srgbClr val="006600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493</Words>
  <Application>Microsoft Office PowerPoint</Application>
  <PresentationFormat>On-screen Show (4:3)</PresentationFormat>
  <Paragraphs>86</Paragraphs>
  <Slides>11</Slides>
  <Notes>11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Crop</vt:lpstr>
      <vt:lpstr>1_Crop</vt:lpstr>
      <vt:lpstr>ChemWindow Document</vt:lpstr>
      <vt:lpstr>Synthesis of dibenzalacetone</vt:lpstr>
      <vt:lpstr>Schedule of day:</vt:lpstr>
      <vt:lpstr>Due Dates</vt:lpstr>
      <vt:lpstr>Synthesis of Dibenzalacetone</vt:lpstr>
      <vt:lpstr>Synthesis of Dibenzalacetone</vt:lpstr>
      <vt:lpstr>Synthesis of Dibenzalacetone</vt:lpstr>
      <vt:lpstr>Synthesis of Dibenzalacetone</vt:lpstr>
      <vt:lpstr>Synthesis of Dibenzalacetone Overall</vt:lpstr>
      <vt:lpstr>Experiment Notes</vt:lpstr>
      <vt:lpstr>Experiment Notes</vt:lpstr>
      <vt:lpstr>Experiment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Arion E;Elizabeth Lang</dc:creator>
  <cp:lastModifiedBy>Owner</cp:lastModifiedBy>
  <cp:revision>116</cp:revision>
  <dcterms:created xsi:type="dcterms:W3CDTF">2016-08-04T16:44:57Z</dcterms:created>
  <dcterms:modified xsi:type="dcterms:W3CDTF">2018-11-11T16:28:55Z</dcterms:modified>
</cp:coreProperties>
</file>