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9"/>
  </p:notesMasterIdLst>
  <p:sldIdLst>
    <p:sldId id="256" r:id="rId3"/>
    <p:sldId id="257" r:id="rId4"/>
    <p:sldId id="276" r:id="rId5"/>
    <p:sldId id="259" r:id="rId6"/>
    <p:sldId id="313" r:id="rId7"/>
    <p:sldId id="320" r:id="rId8"/>
    <p:sldId id="260" r:id="rId9"/>
    <p:sldId id="305" r:id="rId10"/>
    <p:sldId id="261" r:id="rId11"/>
    <p:sldId id="263" r:id="rId12"/>
    <p:sldId id="314" r:id="rId13"/>
    <p:sldId id="315" r:id="rId14"/>
    <p:sldId id="316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33" autoAdjust="0"/>
    <p:restoredTop sz="90393" autoAdjust="0"/>
  </p:normalViewPr>
  <p:slideViewPr>
    <p:cSldViewPr snapToGrid="0">
      <p:cViewPr varScale="1">
        <p:scale>
          <a:sx n="76" d="100"/>
          <a:sy n="76" d="100"/>
        </p:scale>
        <p:origin x="-14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44" y="2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5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544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7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RBF</a:t>
            </a:r>
            <a:r>
              <a:rPr lang="en-US" baseline="0" dirty="0"/>
              <a:t> = Round bottom 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9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5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Isopentyl</a:t>
            </a:r>
            <a:r>
              <a:rPr lang="en-US"/>
              <a:t> acetate:</a:t>
            </a:r>
            <a:r>
              <a:rPr lang="en-US" baseline="0"/>
              <a:t>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0.88 g/cm³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3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1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11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68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170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21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11/4/2018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11/4/2018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Synthesis of Banana Oil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318</a:t>
            </a: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</a:t>
            </a:r>
            <a:r>
              <a:rPr lang="en-US" sz="2100" b="1" dirty="0">
                <a:latin typeface="Garamond" panose="02020404030301010803" pitchFamily="18" charset="0"/>
              </a:rPr>
              <a:t>2018</a:t>
            </a: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56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79" y="220229"/>
            <a:ext cx="8024649" cy="676242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79" y="1057836"/>
            <a:ext cx="8024649" cy="5567252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 proton is removed by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bases that are present</a:t>
            </a:r>
            <a:r>
              <a:rPr lang="en-US" sz="2800" dirty="0">
                <a:latin typeface="Calibri" pitchFamily="34" charset="0"/>
              </a:rPr>
              <a:t>, such as the alcohol (ROH) or the carboxylic acid (RCO</a:t>
            </a:r>
            <a:r>
              <a:rPr lang="en-US" sz="2800" baseline="-25000" dirty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H</a:t>
            </a:r>
            <a:r>
              <a:rPr lang="en-US" sz="2800" dirty="0" smtClean="0">
                <a:latin typeface="Calibri" pitchFamily="34" charset="0"/>
              </a:rPr>
              <a:t>) or water (H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O).</a:t>
            </a:r>
            <a:endParaRPr lang="en-US" sz="2800" dirty="0">
              <a:latin typeface="Calibri" pitchFamily="34" charset="0"/>
            </a:endParaRP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en-US" sz="2800" dirty="0">
                <a:latin typeface="Calibri" pitchFamily="34" charset="0"/>
              </a:rPr>
              <a:t>The product is the ester and the byproduct is water</a:t>
            </a:r>
          </a:p>
          <a:p>
            <a:pPr marL="231775" indent="-231775">
              <a:spcBef>
                <a:spcPts val="600"/>
              </a:spcBef>
              <a:defRPr/>
            </a:pPr>
            <a:r>
              <a:rPr lang="en-US" sz="2800" dirty="0">
                <a:latin typeface="Calibri" pitchFamily="34" charset="0"/>
              </a:rPr>
              <a:t>The acid catalyst is regenerated and the cycle continues…</a:t>
            </a:r>
          </a:p>
          <a:p>
            <a:pPr>
              <a:defRPr/>
            </a:pPr>
            <a:endParaRPr lang="en-US" sz="2800" dirty="0"/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833719" y="2680448"/>
          <a:ext cx="7718612" cy="1597528"/>
        </p:xfrm>
        <a:graphic>
          <a:graphicData uri="http://schemas.openxmlformats.org/presentationml/2006/ole">
            <p:oleObj spid="_x0000_s79877" r:id="rId4" imgW="51530250" imgH="106680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6648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Experiment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13647"/>
            <a:ext cx="3623982" cy="4545106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800"/>
              </a:spcBef>
              <a:buClr>
                <a:srgbClr val="6B6BCF"/>
              </a:buClr>
              <a:buFont typeface="Wingdings" pitchFamily="2" charset="2"/>
              <a:buNone/>
              <a:defRPr/>
            </a:pPr>
            <a:r>
              <a:rPr lang="en-US" sz="2700" b="1" dirty="0"/>
              <a:t>Reflux apparatus</a:t>
            </a:r>
          </a:p>
          <a:p>
            <a:pPr marL="166688" lvl="1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700" i="0" dirty="0" smtClean="0"/>
              <a:t>Liquid boils in round bottom flask</a:t>
            </a:r>
          </a:p>
          <a:p>
            <a:pPr marL="166688" lvl="1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700" i="0" dirty="0" smtClean="0"/>
              <a:t>Vapors </a:t>
            </a:r>
            <a:r>
              <a:rPr lang="en-US" sz="2700" i="0" dirty="0"/>
              <a:t>ascend into the condenser</a:t>
            </a:r>
          </a:p>
          <a:p>
            <a:pPr marL="166688" lvl="1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700" i="0" dirty="0"/>
              <a:t>The cold inside glass condenses the vapor to a liquid, which drips back into the flask</a:t>
            </a:r>
          </a:p>
        </p:txBody>
      </p:sp>
      <p:graphicFrame>
        <p:nvGraphicFramePr>
          <p:cNvPr id="80898" name="Object 5"/>
          <p:cNvGraphicFramePr>
            <a:graphicFrameLocks noChangeAspect="1"/>
          </p:cNvGraphicFramePr>
          <p:nvPr/>
        </p:nvGraphicFramePr>
        <p:xfrm>
          <a:off x="4835992" y="1604682"/>
          <a:ext cx="3944937" cy="4483100"/>
        </p:xfrm>
        <a:graphic>
          <a:graphicData uri="http://schemas.openxmlformats.org/presentationml/2006/ole">
            <p:oleObj spid="_x0000_s80901" r:id="rId3" imgW="16087725" imgH="18278475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3035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Experiment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67435"/>
            <a:ext cx="4350124" cy="4679577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Have reflux apparatus ready, but add liquids to flask </a:t>
            </a:r>
            <a:r>
              <a:rPr lang="en-US" sz="2400" u="sng" dirty="0" smtClean="0">
                <a:latin typeface="Calibri" pitchFamily="34" charset="0"/>
              </a:rPr>
              <a:t>away</a:t>
            </a:r>
            <a:r>
              <a:rPr lang="en-US" sz="2400" dirty="0" smtClean="0">
                <a:latin typeface="Calibri" pitchFamily="34" charset="0"/>
              </a:rPr>
              <a:t> from heat source</a:t>
            </a:r>
          </a:p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Weigh vial + </a:t>
            </a:r>
            <a:r>
              <a:rPr lang="en-US" sz="2400" dirty="0" err="1">
                <a:latin typeface="Calibri" pitchFamily="34" charset="0"/>
              </a:rPr>
              <a:t>isopentyl</a:t>
            </a:r>
            <a:r>
              <a:rPr lang="en-US" sz="2400" dirty="0">
                <a:latin typeface="Calibri" pitchFamily="34" charset="0"/>
              </a:rPr>
              <a:t> alcohol</a:t>
            </a:r>
          </a:p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 Pour alcohol into RBF using a funnel</a:t>
            </a:r>
          </a:p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 Re-weigh empty vial</a:t>
            </a:r>
          </a:p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 Measure volume of acetic acid using grad. cylinder and add to RBF</a:t>
            </a:r>
          </a:p>
          <a:p>
            <a:pPr marL="0" inden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 Add 1 ml H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SO</a:t>
            </a:r>
            <a:r>
              <a:rPr lang="en-US" sz="2400" baseline="-25000" dirty="0">
                <a:latin typeface="Calibri" pitchFamily="34" charset="0"/>
              </a:rPr>
              <a:t>4</a:t>
            </a:r>
            <a:r>
              <a:rPr lang="en-US" sz="2400" dirty="0">
                <a:latin typeface="Calibri" pitchFamily="34" charset="0"/>
              </a:rPr>
              <a:t> and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SWIRL</a:t>
            </a:r>
            <a:r>
              <a:rPr lang="en-US" sz="2400" dirty="0">
                <a:latin typeface="Calibri" pitchFamily="34" charset="0"/>
              </a:rPr>
              <a:t> the flask to mix</a:t>
            </a:r>
          </a:p>
        </p:txBody>
      </p:sp>
      <p:graphicFrame>
        <p:nvGraphicFramePr>
          <p:cNvPr id="81926" name="Object 2"/>
          <p:cNvGraphicFramePr>
            <a:graphicFrameLocks noChangeAspect="1"/>
          </p:cNvGraphicFramePr>
          <p:nvPr/>
        </p:nvGraphicFramePr>
        <p:xfrm>
          <a:off x="5476612" y="2129432"/>
          <a:ext cx="3536617" cy="3869434"/>
        </p:xfrm>
        <a:graphic>
          <a:graphicData uri="http://schemas.openxmlformats.org/presentationml/2006/ole">
            <p:oleObj spid="_x0000_s81926" name="ChemSketch" r:id="rId4" imgW="4181760" imgH="4574880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39588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Experiment </a:t>
            </a:r>
            <a:r>
              <a:rPr lang="en-US" dirty="0" smtClean="0">
                <a:latin typeface="Calibri" pitchFamily="34" charset="0"/>
              </a:rPr>
              <a:t>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73305"/>
            <a:ext cx="3664324" cy="4787153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defRPr/>
            </a:pPr>
            <a:r>
              <a:rPr lang="en-US" sz="2400" dirty="0"/>
              <a:t>Assemble the reflux apparatus – let me check it before you move on!</a:t>
            </a:r>
          </a:p>
          <a:p>
            <a:pPr marL="0" indent="0">
              <a:spcBef>
                <a:spcPts val="600"/>
              </a:spcBef>
              <a:defRPr/>
            </a:pPr>
            <a:endParaRPr lang="en-US" sz="2400" dirty="0"/>
          </a:p>
          <a:p>
            <a:pPr marL="0" indent="0">
              <a:spcBef>
                <a:spcPts val="600"/>
              </a:spcBef>
              <a:defRPr/>
            </a:pPr>
            <a:r>
              <a:rPr lang="en-US" sz="2400" dirty="0"/>
              <a:t> Remember drying tube and boiling stones!</a:t>
            </a:r>
          </a:p>
          <a:p>
            <a:pPr marL="0" indent="0">
              <a:spcBef>
                <a:spcPts val="600"/>
              </a:spcBef>
              <a:defRPr/>
            </a:pPr>
            <a:endParaRPr lang="en-US" sz="2400" dirty="0"/>
          </a:p>
          <a:p>
            <a:pPr marL="0" indent="0">
              <a:spcBef>
                <a:spcPts val="600"/>
              </a:spcBef>
              <a:defRPr/>
            </a:pPr>
            <a:r>
              <a:rPr lang="en-US" sz="2400" dirty="0"/>
              <a:t>Heat to boiling for 60 </a:t>
            </a:r>
            <a:r>
              <a:rPr lang="en-US" sz="2400" dirty="0" smtClean="0"/>
              <a:t>minutes.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en-US" sz="2400" dirty="0" smtClean="0"/>
              <a:t>Then</a:t>
            </a:r>
            <a:r>
              <a:rPr lang="en-US" sz="2400" dirty="0"/>
              <a:t>, cool to room </a:t>
            </a:r>
            <a:r>
              <a:rPr lang="en-US" sz="2400" dirty="0" smtClean="0"/>
              <a:t>temperature.</a:t>
            </a:r>
            <a:endParaRPr lang="en-US" sz="2400" dirty="0"/>
          </a:p>
        </p:txBody>
      </p:sp>
      <p:graphicFrame>
        <p:nvGraphicFramePr>
          <p:cNvPr id="82946" name="Object 4"/>
          <p:cNvGraphicFramePr>
            <a:graphicFrameLocks noChangeAspect="1"/>
          </p:cNvGraphicFramePr>
          <p:nvPr/>
        </p:nvGraphicFramePr>
        <p:xfrm>
          <a:off x="4970463" y="1752600"/>
          <a:ext cx="3944937" cy="4483100"/>
        </p:xfrm>
        <a:graphic>
          <a:graphicData uri="http://schemas.openxmlformats.org/presentationml/2006/ole">
            <p:oleObj spid="_x0000_s82949" r:id="rId3" imgW="3534146" imgH="4015409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6648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Separation of Product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570" y="1694329"/>
            <a:ext cx="5681383" cy="4410636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700"/>
              </a:spcBef>
              <a:buNone/>
              <a:defRPr/>
            </a:pPr>
            <a:endParaRPr lang="en-US" sz="2400" dirty="0" smtClean="0"/>
          </a:p>
          <a:p>
            <a:pPr marL="0" indent="0">
              <a:spcBef>
                <a:spcPts val="700"/>
              </a:spcBef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Extract </a:t>
            </a:r>
            <a:r>
              <a:rPr lang="en-US" sz="2400" dirty="0">
                <a:latin typeface="Calibri" pitchFamily="34" charset="0"/>
              </a:rPr>
              <a:t>organic layer </a:t>
            </a:r>
            <a:r>
              <a:rPr lang="en-US" sz="2400" dirty="0" smtClean="0">
                <a:latin typeface="Calibri" pitchFamily="34" charset="0"/>
              </a:rPr>
              <a:t>first with water.</a:t>
            </a:r>
          </a:p>
          <a:p>
            <a:pPr marL="0" indent="0">
              <a:spcBef>
                <a:spcPts val="7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Then extract </a:t>
            </a:r>
            <a:r>
              <a:rPr lang="en-US" sz="2400" dirty="0" smtClean="0">
                <a:latin typeface="Calibri" pitchFamily="34" charset="0"/>
              </a:rPr>
              <a:t>with </a:t>
            </a:r>
            <a:r>
              <a:rPr lang="en-US" sz="2400" dirty="0">
                <a:latin typeface="Calibri" pitchFamily="34" charset="0"/>
              </a:rPr>
              <a:t>5% NaHCO</a:t>
            </a:r>
            <a:r>
              <a:rPr lang="en-US" sz="2400" baseline="-25000" dirty="0"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 (aq</a:t>
            </a:r>
            <a:r>
              <a:rPr lang="en-US" sz="2400" dirty="0" smtClean="0">
                <a:latin typeface="Calibri" pitchFamily="34" charset="0"/>
              </a:rPr>
              <a:t>.).</a:t>
            </a:r>
            <a:endParaRPr lang="en-US" sz="24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CAUTION</a:t>
            </a:r>
            <a:r>
              <a:rPr lang="en-US" sz="2400" dirty="0">
                <a:latin typeface="Calibri" pitchFamily="34" charset="0"/>
              </a:rPr>
              <a:t>: gas build-up in funnel – vent after every </a:t>
            </a:r>
            <a:r>
              <a:rPr lang="en-US" sz="2400" dirty="0" smtClean="0">
                <a:latin typeface="Calibri" pitchFamily="34" charset="0"/>
              </a:rPr>
              <a:t>shake.</a:t>
            </a:r>
            <a:endParaRPr lang="en-US" sz="2400" dirty="0">
              <a:latin typeface="Calibri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What does sodium bicarbonate extract</a:t>
            </a:r>
            <a:r>
              <a:rPr lang="en-US" sz="2400" dirty="0" smtClean="0">
                <a:latin typeface="Calibri" pitchFamily="34" charset="0"/>
              </a:rPr>
              <a:t>?</a:t>
            </a: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Finally, </a:t>
            </a:r>
            <a:r>
              <a:rPr lang="en-US" sz="2400" dirty="0" smtClean="0">
                <a:latin typeface="Calibri" pitchFamily="34" charset="0"/>
              </a:rPr>
              <a:t>extract </a:t>
            </a:r>
            <a:r>
              <a:rPr lang="en-US" sz="2400" dirty="0" smtClean="0">
                <a:latin typeface="Calibri" pitchFamily="34" charset="0"/>
              </a:rPr>
              <a:t>organic layer with </a:t>
            </a:r>
            <a:r>
              <a:rPr lang="en-US" sz="2400" dirty="0" smtClean="0">
                <a:latin typeface="Calibri" pitchFamily="34" charset="0"/>
              </a:rPr>
              <a:t>saturated </a:t>
            </a:r>
            <a:r>
              <a:rPr lang="en-US" sz="2400" dirty="0" err="1" smtClean="0">
                <a:latin typeface="Calibri" pitchFamily="34" charset="0"/>
              </a:rPr>
              <a:t>NaCl</a:t>
            </a:r>
            <a:r>
              <a:rPr lang="en-US" sz="2400" dirty="0" smtClean="0">
                <a:latin typeface="Calibri" pitchFamily="34" charset="0"/>
              </a:rPr>
              <a:t> (aq</a:t>
            </a:r>
            <a:r>
              <a:rPr lang="en-US" sz="2400" dirty="0" smtClean="0">
                <a:latin typeface="Calibri" pitchFamily="34" charset="0"/>
              </a:rPr>
              <a:t>.).</a:t>
            </a: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endParaRPr lang="en-US" sz="2400" dirty="0"/>
          </a:p>
        </p:txBody>
      </p:sp>
      <p:graphicFrame>
        <p:nvGraphicFramePr>
          <p:cNvPr id="83971" name="Object 5"/>
          <p:cNvGraphicFramePr>
            <a:graphicFrameLocks noChangeAspect="1"/>
          </p:cNvGraphicFramePr>
          <p:nvPr/>
        </p:nvGraphicFramePr>
        <p:xfrm>
          <a:off x="1105355" y="1803827"/>
          <a:ext cx="5208126" cy="1223684"/>
        </p:xfrm>
        <a:graphic>
          <a:graphicData uri="http://schemas.openxmlformats.org/presentationml/2006/ole">
            <p:oleObj spid="_x0000_s83977" r:id="rId3" imgW="40862250" imgH="10668000" progId="ChemWindow.Document">
              <p:embed/>
            </p:oleObj>
          </a:graphicData>
        </a:graphic>
      </p:graphicFrame>
      <p:graphicFrame>
        <p:nvGraphicFramePr>
          <p:cNvPr id="83972" name="Content Placeholder 4"/>
          <p:cNvGraphicFramePr>
            <a:graphicFrameLocks noGrp="1" noChangeAspect="1"/>
          </p:cNvGraphicFramePr>
          <p:nvPr/>
        </p:nvGraphicFramePr>
        <p:xfrm>
          <a:off x="7111533" y="1845049"/>
          <a:ext cx="1404937" cy="4067175"/>
        </p:xfrm>
        <a:graphic>
          <a:graphicData uri="http://schemas.openxmlformats.org/presentationml/2006/ole">
            <p:oleObj spid="_x0000_s83978" r:id="rId4" imgW="3181350" imgH="9210675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3035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Separation of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80882"/>
            <a:ext cx="5345206" cy="418651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  <a:defRPr/>
            </a:pPr>
            <a:r>
              <a:rPr lang="en-US" sz="1200" dirty="0"/>
              <a:t> </a:t>
            </a:r>
          </a:p>
          <a:p>
            <a:pPr marL="280988" indent="-280988">
              <a:spcBef>
                <a:spcPts val="7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Always </a:t>
            </a:r>
            <a:r>
              <a:rPr lang="en-US" sz="2400" dirty="0">
                <a:latin typeface="Calibri" pitchFamily="34" charset="0"/>
              </a:rPr>
              <a:t>keep the upper organic layer in the separatory </a:t>
            </a:r>
            <a:r>
              <a:rPr lang="en-US" sz="2400" dirty="0" smtClean="0">
                <a:latin typeface="Calibri" pitchFamily="34" charset="0"/>
              </a:rPr>
              <a:t>funnel.</a:t>
            </a:r>
            <a:endParaRPr lang="en-US" sz="2400" dirty="0">
              <a:latin typeface="Calibri" pitchFamily="34" charset="0"/>
            </a:endParaRPr>
          </a:p>
          <a:p>
            <a:pPr marL="280988" indent="-280988">
              <a:spcBef>
                <a:spcPts val="700"/>
              </a:spcBef>
              <a:defRPr/>
            </a:pPr>
            <a:r>
              <a:rPr lang="en-US" sz="2400" dirty="0">
                <a:latin typeface="Calibri" pitchFamily="34" charset="0"/>
              </a:rPr>
              <a:t> Drain the lower aq. layers into the beaker (combined </a:t>
            </a:r>
            <a:r>
              <a:rPr lang="en-US" sz="2400" dirty="0" smtClean="0">
                <a:latin typeface="Calibri" pitchFamily="34" charset="0"/>
              </a:rPr>
              <a:t>aqueous waste).</a:t>
            </a:r>
            <a:endParaRPr lang="en-US" sz="2400" dirty="0">
              <a:latin typeface="Calibri" pitchFamily="34" charset="0"/>
            </a:endParaRPr>
          </a:p>
          <a:p>
            <a:pPr marL="280988" indent="-280988">
              <a:spcBef>
                <a:spcPts val="700"/>
              </a:spcBef>
              <a:defRPr/>
            </a:pPr>
            <a:r>
              <a:rPr lang="en-US" sz="2400" dirty="0">
                <a:latin typeface="Calibri" pitchFamily="34" charset="0"/>
              </a:rPr>
              <a:t> After the last extraction, pour the organic layer through the </a:t>
            </a:r>
            <a:r>
              <a:rPr lang="en-US" sz="2400" b="1" dirty="0">
                <a:latin typeface="Calibri" pitchFamily="34" charset="0"/>
              </a:rPr>
              <a:t>top</a:t>
            </a:r>
            <a:r>
              <a:rPr lang="en-US" sz="2400" dirty="0">
                <a:latin typeface="Calibri" pitchFamily="34" charset="0"/>
              </a:rPr>
              <a:t> of the funnel into a small Erlenmeyer </a:t>
            </a:r>
            <a:r>
              <a:rPr lang="en-US" sz="2400" dirty="0" smtClean="0">
                <a:latin typeface="Calibri" pitchFamily="34" charset="0"/>
              </a:rPr>
              <a:t>flask.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84998" name="Object 6"/>
          <p:cNvGraphicFramePr>
            <a:graphicFrameLocks noGrp="1" noChangeAspect="1"/>
          </p:cNvGraphicFramePr>
          <p:nvPr/>
        </p:nvGraphicFramePr>
        <p:xfrm>
          <a:off x="7099300" y="1841500"/>
          <a:ext cx="1397000" cy="4064000"/>
        </p:xfrm>
        <a:graphic>
          <a:graphicData uri="http://schemas.openxmlformats.org/presentationml/2006/ole">
            <p:oleObj spid="_x0000_s84998" r:id="rId3" imgW="3181350" imgH="9210675" progId="ACD.ChemSketch.20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2027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Separation of Product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48118"/>
            <a:ext cx="7200900" cy="4119282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</a:pPr>
            <a:r>
              <a:rPr lang="en-US" altLang="en-US" sz="2800" dirty="0"/>
              <a:t> </a:t>
            </a:r>
          </a:p>
          <a:p>
            <a:pPr marL="0" indent="0">
              <a:spcBef>
                <a:spcPts val="700"/>
              </a:spcBef>
            </a:pPr>
            <a:r>
              <a:rPr lang="en-US" altLang="en-US" sz="2800" dirty="0">
                <a:latin typeface="Calibri" pitchFamily="34" charset="0"/>
              </a:rPr>
              <a:t>Add Na</a:t>
            </a:r>
            <a:r>
              <a:rPr lang="en-US" altLang="en-US" sz="2800" baseline="-25000" dirty="0">
                <a:latin typeface="Calibri" pitchFamily="34" charset="0"/>
              </a:rPr>
              <a:t>2</a:t>
            </a:r>
            <a:r>
              <a:rPr lang="en-US" altLang="en-US" sz="2800" dirty="0">
                <a:latin typeface="Calibri" pitchFamily="34" charset="0"/>
              </a:rPr>
              <a:t>SO</a:t>
            </a:r>
            <a:r>
              <a:rPr lang="en-US" altLang="en-US" sz="2800" baseline="-25000" dirty="0">
                <a:latin typeface="Calibri" pitchFamily="34" charset="0"/>
              </a:rPr>
              <a:t>4</a:t>
            </a:r>
            <a:r>
              <a:rPr lang="en-US" altLang="en-US" sz="2800" dirty="0">
                <a:latin typeface="Calibri" pitchFamily="34" charset="0"/>
              </a:rPr>
              <a:t> as drying agent (anhydrous</a:t>
            </a:r>
            <a:r>
              <a:rPr lang="en-US" altLang="en-US" sz="2800" dirty="0" smtClean="0">
                <a:latin typeface="Calibri" pitchFamily="34" charset="0"/>
              </a:rPr>
              <a:t>).</a:t>
            </a:r>
            <a:endParaRPr lang="en-US" alt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</a:pPr>
            <a:r>
              <a:rPr lang="en-US" altLang="en-US" sz="2800" dirty="0">
                <a:latin typeface="Calibri" pitchFamily="34" charset="0"/>
              </a:rPr>
              <a:t> After absorbing H</a:t>
            </a:r>
            <a:r>
              <a:rPr lang="en-US" altLang="en-US" sz="2800" baseline="-25000" dirty="0">
                <a:latin typeface="Calibri" pitchFamily="34" charset="0"/>
              </a:rPr>
              <a:t>2</a:t>
            </a:r>
            <a:r>
              <a:rPr lang="en-US" altLang="en-US" sz="2800" dirty="0">
                <a:latin typeface="Calibri" pitchFamily="34" charset="0"/>
              </a:rPr>
              <a:t>O from the organic layer, it becomes </a:t>
            </a:r>
            <a:r>
              <a:rPr lang="en-US" altLang="en-US" sz="2800" dirty="0" smtClean="0">
                <a:latin typeface="Calibri" pitchFamily="34" charset="0"/>
              </a:rPr>
              <a:t>the hydrated salt Na</a:t>
            </a:r>
            <a:r>
              <a:rPr lang="en-US" altLang="en-US" sz="2800" baseline="-25000" dirty="0" smtClean="0">
                <a:latin typeface="Calibri" pitchFamily="34" charset="0"/>
              </a:rPr>
              <a:t>2</a:t>
            </a:r>
            <a:r>
              <a:rPr lang="en-US" altLang="en-US" sz="2800" dirty="0" smtClean="0">
                <a:latin typeface="Calibri" pitchFamily="34" charset="0"/>
              </a:rPr>
              <a:t>SO</a:t>
            </a:r>
            <a:r>
              <a:rPr lang="en-US" altLang="en-US" sz="2800" baseline="-25000" dirty="0" smtClean="0">
                <a:latin typeface="Calibri" pitchFamily="34" charset="0"/>
              </a:rPr>
              <a:t>4</a:t>
            </a:r>
            <a:r>
              <a:rPr lang="en-US" altLang="en-US" sz="2800" dirty="0" smtClean="0">
                <a:latin typeface="Calibri" pitchFamily="34" charset="0"/>
              </a:rPr>
              <a:t> </a:t>
            </a:r>
            <a:r>
              <a:rPr lang="en-US" altLang="en-US" sz="2800" dirty="0">
                <a:latin typeface="Calibri" pitchFamily="34" charset="0"/>
              </a:rPr>
              <a:t>∙ </a:t>
            </a:r>
            <a:r>
              <a:rPr lang="en-US" altLang="en-US" sz="2800" i="1" dirty="0" smtClean="0">
                <a:latin typeface="Calibri" pitchFamily="34" charset="0"/>
              </a:rPr>
              <a:t>n</a:t>
            </a:r>
            <a:r>
              <a:rPr lang="en-US" altLang="en-US" sz="2800" dirty="0" smtClean="0">
                <a:latin typeface="Calibri" pitchFamily="34" charset="0"/>
              </a:rPr>
              <a:t>H</a:t>
            </a:r>
            <a:r>
              <a:rPr lang="en-US" altLang="en-US" sz="2800" baseline="-25000" dirty="0" smtClean="0">
                <a:latin typeface="Calibri" pitchFamily="34" charset="0"/>
              </a:rPr>
              <a:t>2</a:t>
            </a:r>
            <a:r>
              <a:rPr lang="en-US" altLang="en-US" sz="2800" dirty="0" smtClean="0">
                <a:latin typeface="Calibri" pitchFamily="34" charset="0"/>
              </a:rPr>
              <a:t>O</a:t>
            </a:r>
            <a:endParaRPr lang="en-US" alt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</a:pPr>
            <a:r>
              <a:rPr lang="en-US" altLang="en-US" sz="2800" dirty="0">
                <a:latin typeface="Calibri" pitchFamily="34" charset="0"/>
              </a:rPr>
              <a:t> After ester is dried, transfer (decant) liquid to </a:t>
            </a:r>
            <a:r>
              <a:rPr lang="en-US" altLang="en-US" sz="2800" dirty="0" smtClean="0">
                <a:latin typeface="Calibri" pitchFamily="34" charset="0"/>
              </a:rPr>
              <a:t>a small vial.</a:t>
            </a:r>
            <a:endParaRPr lang="en-US" alt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</a:pPr>
            <a:r>
              <a:rPr lang="en-US" altLang="en-US" sz="2800" dirty="0">
                <a:latin typeface="Calibri" pitchFamily="34" charset="0"/>
              </a:rPr>
              <a:t>Take </a:t>
            </a:r>
            <a:r>
              <a:rPr lang="en-US" altLang="en-US" sz="2800" dirty="0" smtClean="0">
                <a:latin typeface="Calibri" pitchFamily="34" charset="0"/>
              </a:rPr>
              <a:t>refractive index</a:t>
            </a:r>
            <a:r>
              <a:rPr lang="en-US" altLang="en-US" sz="2800" dirty="0" smtClean="0">
                <a:latin typeface="Calibri" pitchFamily="34" charset="0"/>
              </a:rPr>
              <a:t> </a:t>
            </a:r>
            <a:r>
              <a:rPr lang="en-US" altLang="en-US" sz="2800" dirty="0">
                <a:latin typeface="Calibri" pitchFamily="34" charset="0"/>
              </a:rPr>
              <a:t>and </a:t>
            </a:r>
            <a:r>
              <a:rPr lang="en-US" altLang="en-US" sz="2800" dirty="0" smtClean="0">
                <a:latin typeface="Calibri" pitchFamily="34" charset="0"/>
              </a:rPr>
              <a:t>IR.</a:t>
            </a:r>
            <a:endParaRPr lang="en-US" alt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Schedule of </a:t>
            </a:r>
            <a:r>
              <a:rPr lang="en-US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day</a:t>
            </a:r>
            <a:endParaRPr lang="en-US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PPE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Pre-lab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Quiz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Recitation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Synthesis of Banana Oil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Safety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Put bags away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Goggles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Gloves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 Coat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LAB!</a:t>
            </a:r>
          </a:p>
        </p:txBody>
      </p:sp>
    </p:spTree>
    <p:extLst>
      <p:ext uri="{BB962C8B-B14F-4D97-AF65-F5344CB8AC3E}">
        <p14:creationId xmlns:p14="http://schemas.microsoft.com/office/powerpoint/2010/main" xmlns="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Due </a:t>
            </a:r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843478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500" b="1" dirty="0" smtClean="0">
                <a:latin typeface="Calibri" pitchFamily="34" charset="0"/>
              </a:rPr>
              <a:t>Today</a:t>
            </a:r>
            <a:endParaRPr lang="en-US" sz="35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3500" i="0" dirty="0" smtClean="0">
                <a:latin typeface="Calibri" pitchFamily="34" charset="0"/>
              </a:rPr>
              <a:t>At beginning of lab </a:t>
            </a:r>
            <a:r>
              <a:rPr lang="en-US" sz="3500" dirty="0" smtClean="0">
                <a:latin typeface="Calibri" pitchFamily="34" charset="0"/>
              </a:rPr>
              <a:t>- Aldehydes and Ketones  Report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3000" i="0" dirty="0" smtClean="0">
                <a:latin typeface="Calibri" pitchFamily="34" charset="0"/>
              </a:rPr>
              <a:t>For instructions, see Notebook &amp; Report Formats for Unknown ID in Bb</a:t>
            </a:r>
          </a:p>
          <a:p>
            <a:pPr lvl="1">
              <a:defRPr/>
            </a:pPr>
            <a:r>
              <a:rPr lang="en-US" sz="3500" i="0" dirty="0" smtClean="0">
                <a:latin typeface="Calibri" pitchFamily="34" charset="0"/>
              </a:rPr>
              <a:t>End </a:t>
            </a:r>
            <a:r>
              <a:rPr lang="en-US" sz="3500" i="0" dirty="0">
                <a:latin typeface="Calibri" pitchFamily="34" charset="0"/>
              </a:rPr>
              <a:t>of lab – </a:t>
            </a:r>
            <a:r>
              <a:rPr lang="en-US" sz="3500" i="0" dirty="0" smtClean="0">
                <a:latin typeface="Calibri" pitchFamily="34" charset="0"/>
              </a:rPr>
              <a:t>yellow Notebook </a:t>
            </a:r>
            <a:r>
              <a:rPr lang="en-US" sz="3500" i="0" dirty="0">
                <a:latin typeface="Calibri" pitchFamily="34" charset="0"/>
              </a:rPr>
              <a:t>pages (Synthesis of banana oil</a:t>
            </a:r>
            <a:r>
              <a:rPr lang="en-US" sz="3500" i="0" dirty="0" smtClean="0">
                <a:latin typeface="Calibri" pitchFamily="34" charset="0"/>
              </a:rPr>
              <a:t>).</a:t>
            </a:r>
          </a:p>
          <a:p>
            <a:pPr lvl="1">
              <a:defRPr/>
            </a:pPr>
            <a:endParaRPr lang="en-US" sz="3500" i="0" dirty="0">
              <a:latin typeface="Calibri" pitchFamily="34" charset="0"/>
            </a:endParaRPr>
          </a:p>
          <a:p>
            <a:pPr>
              <a:defRPr/>
            </a:pPr>
            <a:r>
              <a:rPr lang="en-US" sz="3500" b="1" dirty="0">
                <a:latin typeface="Calibri" pitchFamily="34" charset="0"/>
              </a:rPr>
              <a:t>Next </a:t>
            </a:r>
            <a:r>
              <a:rPr lang="en-US" sz="3500" b="1" dirty="0" smtClean="0">
                <a:latin typeface="Calibri" pitchFamily="34" charset="0"/>
              </a:rPr>
              <a:t>Week</a:t>
            </a:r>
            <a:endParaRPr lang="en-US" sz="35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3500" dirty="0">
                <a:latin typeface="Calibri" pitchFamily="34" charset="0"/>
              </a:rPr>
              <a:t>Synthesis of </a:t>
            </a:r>
            <a:r>
              <a:rPr lang="en-US" sz="3500" dirty="0" smtClean="0">
                <a:latin typeface="Calibri" pitchFamily="34" charset="0"/>
              </a:rPr>
              <a:t>Banana Oil Report </a:t>
            </a:r>
            <a:endParaRPr lang="en-US" sz="3500" i="0" dirty="0" smtClean="0">
              <a:latin typeface="Calibri" pitchFamily="34" charset="0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sz="2800" i="0" dirty="0" smtClean="0">
                <a:latin typeface="Calibri" pitchFamily="34" charset="0"/>
              </a:rPr>
              <a:t>F</a:t>
            </a:r>
            <a:r>
              <a:rPr lang="en-US" sz="2800" i="0" dirty="0" smtClean="0">
                <a:latin typeface="Calibri" pitchFamily="34" charset="0"/>
              </a:rPr>
              <a:t>or </a:t>
            </a:r>
            <a:r>
              <a:rPr lang="en-US" sz="2800" i="0" dirty="0" smtClean="0">
                <a:latin typeface="Calibri" pitchFamily="34" charset="0"/>
              </a:rPr>
              <a:t>instructions, see Notebook &amp; Report Formats for </a:t>
            </a:r>
            <a:r>
              <a:rPr lang="en-US" sz="2800" i="0" dirty="0" smtClean="0">
                <a:latin typeface="Calibri" pitchFamily="34" charset="0"/>
              </a:rPr>
              <a:t>Synthesis reports </a:t>
            </a:r>
            <a:r>
              <a:rPr lang="en-US" sz="2800" i="0" dirty="0" smtClean="0">
                <a:latin typeface="Calibri" pitchFamily="34" charset="0"/>
              </a:rPr>
              <a:t>in </a:t>
            </a:r>
            <a:r>
              <a:rPr lang="en-US" sz="2800" i="0" dirty="0" smtClean="0">
                <a:latin typeface="Calibri" pitchFamily="34" charset="0"/>
              </a:rPr>
              <a:t>Bb</a:t>
            </a:r>
            <a:r>
              <a:rPr lang="en-US" sz="2800" i="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42848"/>
            <a:ext cx="7200900" cy="1176669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err="1">
                <a:latin typeface="Calibri" pitchFamily="34" charset="0"/>
              </a:rPr>
              <a:t>Isoamyl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Acetate (Banana Oil)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80882"/>
            <a:ext cx="7200900" cy="490002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altLang="en-US" sz="2800" dirty="0">
                <a:latin typeface="Calibri" pitchFamily="34" charset="0"/>
              </a:rPr>
              <a:t>Carboxylic acid + alcohol </a:t>
            </a:r>
            <a:r>
              <a:rPr lang="en-US" altLang="en-US" sz="2800" dirty="0" smtClean="0">
                <a:latin typeface="Cambria"/>
              </a:rPr>
              <a:t>→</a:t>
            </a:r>
            <a:r>
              <a:rPr lang="en-US" altLang="en-US" sz="2800" dirty="0" smtClean="0">
                <a:latin typeface="Calibri" pitchFamily="34" charset="0"/>
              </a:rPr>
              <a:t> </a:t>
            </a:r>
            <a:r>
              <a:rPr lang="en-US" altLang="en-US" sz="2800" dirty="0">
                <a:latin typeface="Calibri" pitchFamily="34" charset="0"/>
              </a:rPr>
              <a:t>ester + H</a:t>
            </a:r>
            <a:r>
              <a:rPr lang="en-US" altLang="en-US" sz="2800" baseline="-25000" dirty="0">
                <a:latin typeface="Calibri" pitchFamily="34" charset="0"/>
              </a:rPr>
              <a:t>2</a:t>
            </a:r>
            <a:r>
              <a:rPr lang="en-US" altLang="en-US" sz="2800" dirty="0">
                <a:latin typeface="Calibri" pitchFamily="34" charset="0"/>
              </a:rPr>
              <a:t>O</a:t>
            </a:r>
          </a:p>
          <a:p>
            <a:endParaRPr lang="en-US" altLang="en-US" sz="2800" dirty="0">
              <a:latin typeface="Calibri" pitchFamily="34" charset="0"/>
            </a:endParaRPr>
          </a:p>
          <a:p>
            <a:endParaRPr lang="en-US" altLang="en-US" sz="2800" dirty="0">
              <a:latin typeface="Calibri" pitchFamily="34" charset="0"/>
            </a:endParaRPr>
          </a:p>
          <a:p>
            <a:pPr>
              <a:buNone/>
            </a:pPr>
            <a:endParaRPr lang="en-US" altLang="en-US" sz="2800" dirty="0">
              <a:latin typeface="Calibri" pitchFamily="34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2800" dirty="0" smtClean="0">
                <a:latin typeface="Calibri" pitchFamily="34" charset="0"/>
              </a:rPr>
              <a:t>The </a:t>
            </a:r>
            <a:r>
              <a:rPr lang="en-US" altLang="en-US" sz="2800" dirty="0">
                <a:latin typeface="Calibri" pitchFamily="34" charset="0"/>
              </a:rPr>
              <a:t>reaction is 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acid-catalyzed</a:t>
            </a:r>
          </a:p>
          <a:p>
            <a:pPr lvl="1"/>
            <a:r>
              <a:rPr lang="en-US" altLang="en-US" i="0" dirty="0">
                <a:latin typeface="Calibri" pitchFamily="34" charset="0"/>
              </a:rPr>
              <a:t>Much too slow in the absence of H</a:t>
            </a:r>
            <a:r>
              <a:rPr lang="en-US" altLang="en-US" i="0" baseline="30000" dirty="0">
                <a:latin typeface="Calibri" pitchFamily="34" charset="0"/>
              </a:rPr>
              <a:t>+</a:t>
            </a:r>
          </a:p>
          <a:p>
            <a:pPr>
              <a:defRPr/>
            </a:pPr>
            <a:r>
              <a:rPr lang="en-US" altLang="en-US" sz="2800" i="0" dirty="0">
                <a:latin typeface="Calibri" pitchFamily="34" charset="0"/>
              </a:rPr>
              <a:t>The </a:t>
            </a:r>
            <a:r>
              <a:rPr lang="en-US" altLang="en-US" sz="2800" i="0" dirty="0" smtClean="0">
                <a:latin typeface="Calibri" pitchFamily="34" charset="0"/>
              </a:rPr>
              <a:t>reaction is </a:t>
            </a:r>
            <a:r>
              <a:rPr lang="en-US" altLang="en-US" sz="2800" i="0" dirty="0">
                <a:latin typeface="Calibri" pitchFamily="34" charset="0"/>
              </a:rPr>
              <a:t>an </a:t>
            </a:r>
            <a:r>
              <a:rPr lang="en-US" altLang="en-US" sz="2800" b="1" i="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equilibrium</a:t>
            </a:r>
            <a:r>
              <a:rPr lang="en-US" altLang="en-US" sz="2800" i="0" dirty="0">
                <a:latin typeface="Calibri" pitchFamily="34" charset="0"/>
              </a:rPr>
              <a:t> </a:t>
            </a:r>
            <a:r>
              <a:rPr lang="en-US" altLang="en-US" sz="2800" i="0" dirty="0" smtClean="0">
                <a:latin typeface="Calibri" pitchFamily="34" charset="0"/>
              </a:rPr>
              <a:t>reaction</a:t>
            </a:r>
          </a:p>
          <a:p>
            <a:pPr lvl="1">
              <a:defRPr/>
            </a:pPr>
            <a:r>
              <a:rPr lang="en-US" i="0" dirty="0" smtClean="0">
                <a:sym typeface="Wingdings" pitchFamily="2" charset="2"/>
              </a:rPr>
              <a:t>Equilibrium </a:t>
            </a:r>
            <a:r>
              <a:rPr lang="en-US" i="0" dirty="0" smtClean="0">
                <a:sym typeface="Wingdings" pitchFamily="2" charset="2"/>
              </a:rPr>
              <a:t>must be shifted to favor product</a:t>
            </a:r>
          </a:p>
          <a:p>
            <a:pPr lvl="1">
              <a:defRPr/>
            </a:pPr>
            <a:r>
              <a:rPr lang="en-US" i="0" dirty="0" smtClean="0">
                <a:sym typeface="Wingdings" pitchFamily="2" charset="2"/>
              </a:rPr>
              <a:t>Acetic </a:t>
            </a:r>
            <a:r>
              <a:rPr lang="en-US" i="0" dirty="0" smtClean="0">
                <a:sym typeface="Wingdings" pitchFamily="2" charset="2"/>
              </a:rPr>
              <a:t>acid used in excess</a:t>
            </a:r>
          </a:p>
          <a:p>
            <a:endParaRPr lang="en-US" altLang="en-US" sz="2800" dirty="0">
              <a:latin typeface="Calibri" pitchFamily="34" charset="0"/>
            </a:endParaRPr>
          </a:p>
          <a:p>
            <a:endParaRPr lang="en-US" altLang="en-US" sz="2800" dirty="0"/>
          </a:p>
        </p:txBody>
      </p:sp>
      <p:graphicFrame>
        <p:nvGraphicFramePr>
          <p:cNvPr id="43009" name="Object 3"/>
          <p:cNvGraphicFramePr>
            <a:graphicFrameLocks noChangeAspect="1"/>
          </p:cNvGraphicFramePr>
          <p:nvPr/>
        </p:nvGraphicFramePr>
        <p:xfrm>
          <a:off x="1095270" y="2293545"/>
          <a:ext cx="6959519" cy="1633497"/>
        </p:xfrm>
        <a:graphic>
          <a:graphicData uri="http://schemas.openxmlformats.org/presentationml/2006/ole">
            <p:oleObj spid="_x0000_s43012" r:id="rId4" imgW="68103750" imgH="118110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0234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9153"/>
            <a:ext cx="7200900" cy="4679576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alibri" pitchFamily="34" charset="0"/>
              </a:rPr>
              <a:t>Mechanism: 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nucleophilic acyl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substitution</a:t>
            </a:r>
          </a:p>
          <a:p>
            <a:pPr>
              <a:defRPr/>
            </a:pPr>
            <a:r>
              <a:rPr lang="en-US" sz="3600" dirty="0" smtClean="0">
                <a:latin typeface="Calibri" pitchFamily="34" charset="0"/>
              </a:rPr>
              <a:t>2 main reaction steps: </a:t>
            </a:r>
          </a:p>
          <a:p>
            <a:pPr lvl="1">
              <a:defRPr/>
            </a:pPr>
            <a:r>
              <a:rPr lang="en-US" sz="3600" i="0" dirty="0" smtClean="0">
                <a:latin typeface="Calibri" pitchFamily="34" charset="0"/>
              </a:rPr>
              <a:t>1) addition, and </a:t>
            </a:r>
          </a:p>
          <a:p>
            <a:pPr lvl="1">
              <a:defRPr/>
            </a:pPr>
            <a:r>
              <a:rPr lang="en-US" sz="3600" i="0" dirty="0" smtClean="0">
                <a:latin typeface="Calibri" pitchFamily="34" charset="0"/>
              </a:rPr>
              <a:t>2) elimination </a:t>
            </a:r>
          </a:p>
          <a:p>
            <a:pPr lvl="1">
              <a:defRPr/>
            </a:pPr>
            <a:r>
              <a:rPr lang="en-US" sz="3600" i="0" dirty="0" smtClean="0">
                <a:latin typeface="Calibri" pitchFamily="34" charset="0"/>
              </a:rPr>
              <a:t>overall substitution</a:t>
            </a:r>
            <a:endParaRPr lang="en-US" sz="3600" i="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0234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9153"/>
            <a:ext cx="7200900" cy="4679576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H</a:t>
            </a:r>
            <a:r>
              <a:rPr lang="en-US" sz="2800" baseline="-25000" dirty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SO</a:t>
            </a:r>
            <a:r>
              <a:rPr lang="en-US" sz="2800" baseline="-25000" dirty="0">
                <a:latin typeface="Calibri" pitchFamily="34" charset="0"/>
              </a:rPr>
              <a:t>4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catalyst can </a:t>
            </a:r>
            <a:r>
              <a:rPr lang="en-US" sz="2800" dirty="0">
                <a:latin typeface="Calibri" pitchFamily="34" charset="0"/>
              </a:rPr>
              <a:t>protonate both the alcohol and the acetic </a:t>
            </a:r>
            <a:r>
              <a:rPr lang="en-US" sz="2800" dirty="0" smtClean="0">
                <a:latin typeface="Calibri" pitchFamily="34" charset="0"/>
              </a:rPr>
              <a:t>acid.</a:t>
            </a: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r>
              <a:rPr lang="en-US" sz="2800" dirty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alcohol –OH is </a:t>
            </a:r>
            <a:r>
              <a:rPr lang="en-US" sz="2800" dirty="0">
                <a:latin typeface="Calibri" pitchFamily="34" charset="0"/>
              </a:rPr>
              <a:t>a </a:t>
            </a:r>
            <a:r>
              <a:rPr lang="en-US" sz="2800" dirty="0" smtClean="0">
                <a:latin typeface="Calibri" pitchFamily="34" charset="0"/>
              </a:rPr>
              <a:t>stronger base </a:t>
            </a:r>
            <a:r>
              <a:rPr lang="en-US" sz="2800" dirty="0">
                <a:latin typeface="Calibri" pitchFamily="34" charset="0"/>
              </a:rPr>
              <a:t>than the </a:t>
            </a:r>
            <a:r>
              <a:rPr lang="en-US" sz="2800" dirty="0" smtClean="0">
                <a:latin typeface="Calibri" pitchFamily="34" charset="0"/>
              </a:rPr>
              <a:t>&gt;C=O of the carboxyl group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78849" name="Object 4"/>
          <p:cNvGraphicFramePr>
            <a:graphicFrameLocks noChangeAspect="1"/>
          </p:cNvGraphicFramePr>
          <p:nvPr/>
        </p:nvGraphicFramePr>
        <p:xfrm>
          <a:off x="1149797" y="1976303"/>
          <a:ext cx="7016132" cy="977912"/>
        </p:xfrm>
        <a:graphic>
          <a:graphicData uri="http://schemas.openxmlformats.org/presentationml/2006/ole">
            <p:oleObj spid="_x0000_s93186" r:id="rId4" imgW="49244250" imgH="6858000" progId="ChemWindow.Document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706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6"/>
            <a:ext cx="7200900" cy="4484214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defRPr/>
            </a:pPr>
            <a:r>
              <a:rPr lang="en-US" sz="2800" dirty="0"/>
              <a:t> </a:t>
            </a:r>
            <a:r>
              <a:rPr lang="en-US" sz="2800" dirty="0">
                <a:latin typeface="Calibri" pitchFamily="34" charset="0"/>
              </a:rPr>
              <a:t>The H</a:t>
            </a:r>
            <a:r>
              <a:rPr lang="en-US" sz="2800" baseline="30000" dirty="0">
                <a:latin typeface="Calibri" pitchFamily="34" charset="0"/>
              </a:rPr>
              <a:t>+</a:t>
            </a:r>
            <a:r>
              <a:rPr lang="en-US" sz="2800" dirty="0">
                <a:latin typeface="Calibri" pitchFamily="34" charset="0"/>
              </a:rPr>
              <a:t> is transferred to the oxygen of the carboxyl </a:t>
            </a:r>
            <a:r>
              <a:rPr lang="en-US" sz="2800" dirty="0" smtClean="0">
                <a:latin typeface="Calibri" pitchFamily="34" charset="0"/>
              </a:rPr>
              <a:t>group, </a:t>
            </a:r>
            <a:r>
              <a:rPr lang="en-US" sz="2800" dirty="0" smtClean="0">
                <a:latin typeface="Calibri" pitchFamily="34" charset="0"/>
              </a:rPr>
              <a:t>which makes the C=O more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electrophilic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en-US" sz="2800" dirty="0" smtClean="0">
                <a:latin typeface="Calibri" pitchFamily="34" charset="0"/>
              </a:rPr>
              <a:t>After </a:t>
            </a:r>
            <a:r>
              <a:rPr lang="en-US" sz="2800" dirty="0">
                <a:latin typeface="Calibri" pitchFamily="34" charset="0"/>
              </a:rPr>
              <a:t>the alcohol attacks the protonated </a:t>
            </a:r>
            <a:r>
              <a:rPr lang="en-US" sz="2800" dirty="0" smtClean="0">
                <a:latin typeface="Calibri" pitchFamily="34" charset="0"/>
              </a:rPr>
              <a:t>carboxyl in the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addition step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dirty="0">
                <a:latin typeface="Calibri" pitchFamily="34" charset="0"/>
              </a:rPr>
              <a:t>a new bond is formed in the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tetrahedral intermediate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46319" y="2971800"/>
          <a:ext cx="6727787" cy="1479176"/>
        </p:xfrm>
        <a:graphic>
          <a:graphicData uri="http://schemas.openxmlformats.org/presentationml/2006/ole">
            <p:oleObj spid="_x0000_s38918" r:id="rId4" imgW="68008500" imgH="1495425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Calibri" pitchFamily="34" charset="0"/>
              </a:rPr>
              <a:t>The tetrahedral intermediate has protons removed and added by other bases and acids in solution</a:t>
            </a: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1190292" y="3084534"/>
          <a:ext cx="7524675" cy="2407025"/>
        </p:xfrm>
        <a:graphic>
          <a:graphicData uri="http://schemas.openxmlformats.org/presentationml/2006/ole">
            <p:oleObj spid="_x0000_s39943" r:id="rId4" imgW="58388250" imgH="1866900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685800"/>
            <a:ext cx="8132617" cy="76343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Synthesis of </a:t>
            </a:r>
            <a:r>
              <a:rPr lang="en-US" dirty="0" err="1" smtClean="0">
                <a:latin typeface="Calibri" pitchFamily="34" charset="0"/>
              </a:rPr>
              <a:t>Isoamyl</a:t>
            </a:r>
            <a:r>
              <a:rPr lang="en-US" dirty="0" smtClean="0">
                <a:latin typeface="Calibri" pitchFamily="34" charset="0"/>
              </a:rPr>
              <a:t> Acetate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1777042"/>
            <a:ext cx="8132617" cy="454612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oxonium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ion </a:t>
            </a:r>
            <a:r>
              <a:rPr lang="en-US" sz="2800" dirty="0" smtClean="0">
                <a:latin typeface="Calibri" pitchFamily="34" charset="0"/>
              </a:rPr>
              <a:t>–OH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baseline="30000" dirty="0" smtClean="0">
                <a:latin typeface="Calibri" pitchFamily="34" charset="0"/>
              </a:rPr>
              <a:t>+</a:t>
            </a:r>
            <a:r>
              <a:rPr lang="en-US" sz="2800" dirty="0" smtClean="0">
                <a:latin typeface="Calibri" pitchFamily="34" charset="0"/>
              </a:rPr>
              <a:t> is a good leaving </a:t>
            </a:r>
            <a:r>
              <a:rPr lang="en-US" sz="2800" dirty="0" smtClean="0">
                <a:latin typeface="Calibri" pitchFamily="34" charset="0"/>
              </a:rPr>
              <a:t>group.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carbon-oxygen bond breaks</a:t>
            </a: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endParaRPr lang="en-US" sz="2800" dirty="0">
              <a:latin typeface="Calibri" pitchFamily="34" charset="0"/>
            </a:endParaRPr>
          </a:p>
          <a:p>
            <a:pPr marL="0" indent="0">
              <a:spcBef>
                <a:spcPts val="700"/>
              </a:spcBef>
              <a:defRPr/>
            </a:pPr>
            <a:r>
              <a:rPr lang="en-US" sz="2800" dirty="0">
                <a:latin typeface="Calibri" pitchFamily="34" charset="0"/>
              </a:rPr>
              <a:t>The cation that results is stabilized by resonance with both oxygens (only one </a:t>
            </a:r>
            <a:r>
              <a:rPr lang="en-US" sz="2800" dirty="0" smtClean="0">
                <a:latin typeface="Calibri" pitchFamily="34" charset="0"/>
              </a:rPr>
              <a:t>resonance contributor shown</a:t>
            </a:r>
            <a:r>
              <a:rPr lang="en-US" sz="2800" dirty="0">
                <a:latin typeface="Calibri" pitchFamily="34" charset="0"/>
              </a:rPr>
              <a:t>)</a:t>
            </a:r>
          </a:p>
          <a:p>
            <a:pPr>
              <a:buNone/>
              <a:defRPr/>
            </a:pPr>
            <a:endParaRPr lang="en-US" sz="2800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863590" y="2943563"/>
          <a:ext cx="7860974" cy="2292350"/>
        </p:xfrm>
        <a:graphic>
          <a:graphicData uri="http://schemas.openxmlformats.org/presentationml/2006/ole">
            <p:oleObj spid="_x0000_s40966" r:id="rId4" imgW="60769500" imgH="17716500" progId="ChemWindow.Document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660</Words>
  <Application>Microsoft Office PowerPoint</Application>
  <PresentationFormat>On-screen Show (4:3)</PresentationFormat>
  <Paragraphs>128</Paragraphs>
  <Slides>16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Crop</vt:lpstr>
      <vt:lpstr>1_Crop</vt:lpstr>
      <vt:lpstr>ChemWindow Document</vt:lpstr>
      <vt:lpstr>ACD/ChemSketch</vt:lpstr>
      <vt:lpstr>Synthesis of Banana Oil</vt:lpstr>
      <vt:lpstr>Schedule of day</vt:lpstr>
      <vt:lpstr>Due Dates</vt:lpstr>
      <vt:lpstr>Synthesis of Isoamyl Acetate (Banana Oil)</vt:lpstr>
      <vt:lpstr>Synthesis of Isoamyl Acetate</vt:lpstr>
      <vt:lpstr>Synthesis of Isoamyl Acetate</vt:lpstr>
      <vt:lpstr>Synthesis of Isoamyl Acetate</vt:lpstr>
      <vt:lpstr>Synthesis of Isoamyl Acetate</vt:lpstr>
      <vt:lpstr>Synthesis of Isoamyl Acetate</vt:lpstr>
      <vt:lpstr>Synthesis of Isoamyl Acetate</vt:lpstr>
      <vt:lpstr>Experiment Notes</vt:lpstr>
      <vt:lpstr>Experiment Notes</vt:lpstr>
      <vt:lpstr>Experiment Notes</vt:lpstr>
      <vt:lpstr>Separation of Product</vt:lpstr>
      <vt:lpstr>Separation of Product</vt:lpstr>
      <vt:lpstr>Separation of Product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Owner</cp:lastModifiedBy>
  <cp:revision>114</cp:revision>
  <dcterms:created xsi:type="dcterms:W3CDTF">2016-08-04T16:44:57Z</dcterms:created>
  <dcterms:modified xsi:type="dcterms:W3CDTF">2018-11-04T17:24:19Z</dcterms:modified>
</cp:coreProperties>
</file>