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4"/>
  </p:notesMasterIdLst>
  <p:sldIdLst>
    <p:sldId id="256" r:id="rId3"/>
    <p:sldId id="257" r:id="rId4"/>
    <p:sldId id="276" r:id="rId5"/>
    <p:sldId id="259" r:id="rId6"/>
    <p:sldId id="313" r:id="rId7"/>
    <p:sldId id="260" r:id="rId8"/>
    <p:sldId id="305" r:id="rId9"/>
    <p:sldId id="261" r:id="rId10"/>
    <p:sldId id="263" r:id="rId11"/>
    <p:sldId id="315" r:id="rId12"/>
    <p:sldId id="31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0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33" autoAdjust="0"/>
    <p:restoredTop sz="90393" autoAdjust="0"/>
  </p:normalViewPr>
  <p:slideViewPr>
    <p:cSldViewPr snapToGrid="0">
      <p:cViewPr varScale="1">
        <p:scale>
          <a:sx n="76" d="100"/>
          <a:sy n="76" d="100"/>
        </p:scale>
        <p:origin x="-142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44" y="2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2405-15C9-4616-A831-CB6D19933006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258C-2E14-464A-AA57-180544448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5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544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673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67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97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5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123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7711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gas?</a:t>
            </a:r>
          </a:p>
          <a:p>
            <a:endParaRPr lang="en-US" dirty="0"/>
          </a:p>
          <a:p>
            <a:r>
              <a:rPr lang="en-US" dirty="0"/>
              <a:t>Mg + 2HCl </a:t>
            </a:r>
            <a:r>
              <a:rPr lang="en-US" dirty="0">
                <a:sym typeface="Wingdings"/>
              </a:rPr>
              <a:t> MgCl2 + H2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Should probably be</a:t>
            </a:r>
            <a:r>
              <a:rPr lang="en-US" baseline="0" dirty="0">
                <a:sym typeface="Wingdings"/>
              </a:rPr>
              <a:t> added in hood if visible magnesium leftover.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MBTE density: </a:t>
            </a:r>
            <a:r>
              <a:rPr lang="en-US" dirty="0">
                <a:effectLst/>
              </a:rPr>
              <a:t>0.7404 g/cm³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bpt</a:t>
            </a:r>
            <a:r>
              <a:rPr lang="en-US" dirty="0"/>
              <a:t>.</a:t>
            </a:r>
            <a:r>
              <a:rPr lang="en-US" baseline="0" dirty="0"/>
              <a:t> </a:t>
            </a:r>
            <a:r>
              <a:rPr lang="en-US" baseline="0"/>
              <a:t>55.2 °C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368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170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9217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67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424872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39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86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29491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47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FFFFFF"/>
                </a:solidFill>
              </a:rPr>
              <a:pPr/>
              <a:t>10/27/2018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107830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79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3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944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78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459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4858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520376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36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59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51857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9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86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145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019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739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7888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335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10/27/2018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95187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621" y="3423138"/>
            <a:ext cx="7350369" cy="1330017"/>
          </a:xfrm>
        </p:spPr>
        <p:txBody>
          <a:bodyPr/>
          <a:lstStyle/>
          <a:p>
            <a:r>
              <a:rPr lang="en-US" sz="4050" dirty="0">
                <a:latin typeface="Garamond" panose="02020404030301010803" pitchFamily="18" charset="0"/>
              </a:rPr>
              <a:t>Qualitative Analysis – Aldehydes &amp; Ketones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423" y="4768677"/>
            <a:ext cx="5123755" cy="814678"/>
          </a:xfrm>
        </p:spPr>
        <p:txBody>
          <a:bodyPr>
            <a:normAutofit/>
          </a:bodyPr>
          <a:lstStyle/>
          <a:p>
            <a:r>
              <a:rPr lang="en-US" sz="2100" b="1" dirty="0">
                <a:latin typeface="Garamond" panose="02020404030301010803" pitchFamily="18" charset="0"/>
              </a:rPr>
              <a:t>Chemistry 318</a:t>
            </a:r>
          </a:p>
          <a:p>
            <a:r>
              <a:rPr lang="en-US" sz="2100" b="1" dirty="0" smtClean="0">
                <a:latin typeface="Garamond" panose="02020404030301010803" pitchFamily="18" charset="0"/>
              </a:rPr>
              <a:t>Fall </a:t>
            </a:r>
            <a:r>
              <a:rPr lang="en-US" sz="2100" b="1" dirty="0">
                <a:latin typeface="Garamond" panose="02020404030301010803" pitchFamily="18" charset="0"/>
              </a:rPr>
              <a:t>2018</a:t>
            </a:r>
          </a:p>
        </p:txBody>
      </p:sp>
      <p:pic>
        <p:nvPicPr>
          <p:cNvPr id="4" name="Picture 3" descr="Screen Shot 2016-08-04 at 1.13.49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87" b="100000" l="0" r="100000">
                        <a14:foregroundMark x1="54412" y1="62178" x2="54412" y2="62178"/>
                        <a14:foregroundMark x1="40000" y1="60745" x2="40000" y2="60745"/>
                        <a14:foregroundMark x1="40882" y1="65043" x2="40882" y2="65043"/>
                        <a14:foregroundMark x1="42353" y1="67908" x2="42353" y2="67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404" y="938257"/>
            <a:ext cx="2420802" cy="24848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567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79" y="220229"/>
            <a:ext cx="8024649" cy="676242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itchFamily="34" charset="0"/>
              </a:rPr>
              <a:t>Experimental </a:t>
            </a:r>
            <a:r>
              <a:rPr lang="en-US" dirty="0" smtClean="0">
                <a:latin typeface="Calibri" pitchFamily="34" charset="0"/>
              </a:rPr>
              <a:t>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979" y="1057836"/>
            <a:ext cx="8024649" cy="5567252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defRPr/>
            </a:pPr>
            <a:endParaRPr lang="en-US" sz="3200" dirty="0" smtClean="0">
              <a:latin typeface="Calibri" pitchFamily="34" charset="0"/>
            </a:endParaRPr>
          </a:p>
          <a:p>
            <a:pPr marL="512763" indent="-512763">
              <a:spcBef>
                <a:spcPts val="1200"/>
              </a:spcBef>
              <a:defRPr/>
            </a:pPr>
            <a:r>
              <a:rPr lang="en-US" sz="3200" dirty="0" smtClean="0">
                <a:latin typeface="Calibri" pitchFamily="34" charset="0"/>
              </a:rPr>
              <a:t>Unknown </a:t>
            </a:r>
            <a:r>
              <a:rPr lang="en-US" sz="3200" dirty="0">
                <a:latin typeface="Calibri" pitchFamily="34" charset="0"/>
              </a:rPr>
              <a:t>possibilities are listed in the appendix of </a:t>
            </a:r>
            <a:r>
              <a:rPr lang="en-US" sz="3200" dirty="0" smtClean="0">
                <a:latin typeface="Calibri" pitchFamily="34" charset="0"/>
              </a:rPr>
              <a:t>the Lab Manual.</a:t>
            </a:r>
          </a:p>
          <a:p>
            <a:pPr marL="512763" indent="-512763">
              <a:spcBef>
                <a:spcPts val="1200"/>
              </a:spcBef>
              <a:defRPr/>
            </a:pPr>
            <a:endParaRPr lang="en-US" sz="3200" dirty="0" smtClean="0">
              <a:latin typeface="Calibri" pitchFamily="34" charset="0"/>
            </a:endParaRPr>
          </a:p>
          <a:p>
            <a:pPr marL="512763" indent="-512763">
              <a:spcBef>
                <a:spcPts val="1200"/>
              </a:spcBef>
              <a:defRPr/>
            </a:pPr>
            <a:r>
              <a:rPr lang="en-US" sz="3600" dirty="0" smtClean="0">
                <a:latin typeface="Calibri" pitchFamily="34" charset="0"/>
              </a:rPr>
              <a:t>All waste goes into the WASTE JAR in the Hood</a:t>
            </a:r>
          </a:p>
          <a:p>
            <a:pPr marL="0" indent="0">
              <a:spcBef>
                <a:spcPts val="1200"/>
              </a:spcBef>
              <a:defRPr/>
            </a:pPr>
            <a:endParaRPr lang="en-US" sz="25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endParaRPr lang="en-US" sz="2500" dirty="0">
              <a:latin typeface="Calibri" pitchFamily="34" charset="0"/>
            </a:endParaRPr>
          </a:p>
          <a:p>
            <a:pPr>
              <a:defRPr/>
            </a:pPr>
            <a:endParaRPr lang="en-US" sz="25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79" y="220229"/>
            <a:ext cx="8024649" cy="676242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itchFamily="34" charset="0"/>
              </a:rPr>
              <a:t>Experimental </a:t>
            </a:r>
            <a:r>
              <a:rPr lang="en-US" dirty="0" smtClean="0">
                <a:latin typeface="Calibri" pitchFamily="34" charset="0"/>
              </a:rPr>
              <a:t>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979" y="1057836"/>
            <a:ext cx="8024649" cy="5567252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itchFamily="34" charset="0"/>
              </a:rPr>
              <a:t>When you are finished with your qualitative chemical tests, write a paragraph in your notebook that summarizes the results.</a:t>
            </a:r>
          </a:p>
          <a:p>
            <a:r>
              <a:rPr lang="en-US" sz="2400" dirty="0" smtClean="0">
                <a:latin typeface="Calibri" pitchFamily="34" charset="0"/>
              </a:rPr>
              <a:t>You then should be able to justify the conclusion that you have either an aldehyde or a ketone (and if you have a ketone, whether it is a methyl ketone or not).</a:t>
            </a:r>
          </a:p>
          <a:p>
            <a:r>
              <a:rPr lang="en-US" sz="2400" dirty="0" smtClean="0">
                <a:latin typeface="Calibri" pitchFamily="34" charset="0"/>
              </a:rPr>
              <a:t>After you have successfully justified your conclusion (orally [(if required by the instructor] and in writing [</a:t>
            </a:r>
            <a:r>
              <a:rPr lang="en-US" sz="2400" u="sng" dirty="0" smtClean="0">
                <a:latin typeface="Calibri" pitchFamily="34" charset="0"/>
              </a:rPr>
              <a:t>take to your instructor for approval</a:t>
            </a:r>
            <a:r>
              <a:rPr lang="en-US" sz="2400" dirty="0" smtClean="0">
                <a:latin typeface="Calibri" pitchFamily="34" charset="0"/>
              </a:rPr>
              <a:t>], you can take an IR.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</a:rPr>
              <a:t>Do NOT take an IR before receiving approval from your instructor.</a:t>
            </a:r>
          </a:p>
          <a:p>
            <a:pPr marL="0" indent="0">
              <a:spcBef>
                <a:spcPts val="600"/>
              </a:spcBef>
              <a:defRPr/>
            </a:pPr>
            <a:endParaRPr lang="en-US" sz="2500" dirty="0">
              <a:latin typeface="Calibri" pitchFamily="34" charset="0"/>
            </a:endParaRPr>
          </a:p>
          <a:p>
            <a:pPr>
              <a:defRPr/>
            </a:pPr>
            <a:r>
              <a:rPr lang="en-US" sz="2500" dirty="0" smtClean="0">
                <a:latin typeface="Calibri" pitchFamily="34" charset="0"/>
              </a:rPr>
              <a:t>After you have taken your IR, you </a:t>
            </a:r>
            <a:r>
              <a:rPr lang="en-US" sz="2500" smtClean="0">
                <a:latin typeface="Calibri" pitchFamily="34" charset="0"/>
              </a:rPr>
              <a:t>will receive an NMR.</a:t>
            </a:r>
            <a:endParaRPr lang="en-US" sz="25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Schedule of </a:t>
            </a:r>
            <a:r>
              <a:rPr lang="en-US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day</a:t>
            </a:r>
            <a:endParaRPr lang="en-US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PPE check – at the door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Pre-lab check – at the door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Quiz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Recitation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Qualitative Analysis: Aldehydes &amp; Ketones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Safety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Put bags away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Goggles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Gloves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 Coat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LAB!</a:t>
            </a:r>
          </a:p>
        </p:txBody>
      </p:sp>
    </p:spTree>
    <p:extLst>
      <p:ext uri="{BB962C8B-B14F-4D97-AF65-F5344CB8AC3E}">
        <p14:creationId xmlns="" xmlns:p14="http://schemas.microsoft.com/office/powerpoint/2010/main" val="19210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03053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/>
              <a:t>Due </a:t>
            </a:r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8700" y="1664898"/>
            <a:ext cx="7200900" cy="4843478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sz="2700" b="1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2700" b="1" dirty="0" smtClean="0">
                <a:latin typeface="Calibri" pitchFamily="34" charset="0"/>
              </a:rPr>
              <a:t>Today</a:t>
            </a:r>
            <a:endParaRPr lang="en-US" sz="2700" b="1" dirty="0">
              <a:latin typeface="Calibri" pitchFamily="34" charset="0"/>
            </a:endParaRPr>
          </a:p>
          <a:p>
            <a:pPr lvl="1">
              <a:defRPr/>
            </a:pPr>
            <a:r>
              <a:rPr lang="en-US" sz="2700" dirty="0" smtClean="0">
                <a:latin typeface="Calibri" pitchFamily="34" charset="0"/>
              </a:rPr>
              <a:t>Grignard Reaction </a:t>
            </a:r>
            <a:r>
              <a:rPr lang="en-US" sz="2700" i="0" dirty="0" smtClean="0">
                <a:latin typeface="Calibri" pitchFamily="34" charset="0"/>
              </a:rPr>
              <a:t>Report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500" i="0" dirty="0" smtClean="0">
                <a:latin typeface="Calibri" pitchFamily="34" charset="0"/>
              </a:rPr>
              <a:t>See instructions on Bb “Notebook &amp; Lab Report Formats” for </a:t>
            </a:r>
            <a:r>
              <a:rPr lang="en-US" sz="2500" i="0" u="sng" dirty="0" smtClean="0">
                <a:latin typeface="Calibri" pitchFamily="34" charset="0"/>
              </a:rPr>
              <a:t>Synthesis</a:t>
            </a:r>
            <a:r>
              <a:rPr lang="en-US" sz="2500" i="0" dirty="0" smtClean="0">
                <a:latin typeface="Calibri" pitchFamily="34" charset="0"/>
              </a:rPr>
              <a:t> report.</a:t>
            </a:r>
          </a:p>
          <a:p>
            <a:pPr lvl="1">
              <a:defRPr/>
            </a:pPr>
            <a:r>
              <a:rPr lang="en-US" sz="2700" i="0" dirty="0" smtClean="0">
                <a:latin typeface="Calibri" pitchFamily="34" charset="0"/>
              </a:rPr>
              <a:t>End </a:t>
            </a:r>
            <a:r>
              <a:rPr lang="en-US" sz="2700" i="0" dirty="0">
                <a:latin typeface="Calibri" pitchFamily="34" charset="0"/>
              </a:rPr>
              <a:t>of lab – </a:t>
            </a:r>
            <a:r>
              <a:rPr lang="en-US" sz="2700" i="0" dirty="0" smtClean="0">
                <a:latin typeface="Calibri" pitchFamily="34" charset="0"/>
              </a:rPr>
              <a:t>notebook yellow </a:t>
            </a:r>
            <a:r>
              <a:rPr lang="en-US" sz="2700" i="0" dirty="0">
                <a:latin typeface="Calibri" pitchFamily="34" charset="0"/>
              </a:rPr>
              <a:t>pages (QA: Aldehydes &amp; Ketones)</a:t>
            </a:r>
          </a:p>
          <a:p>
            <a:pPr>
              <a:defRPr/>
            </a:pPr>
            <a:r>
              <a:rPr lang="en-US" sz="2700" b="1" dirty="0">
                <a:latin typeface="Calibri" pitchFamily="34" charset="0"/>
              </a:rPr>
              <a:t>Next </a:t>
            </a:r>
            <a:r>
              <a:rPr lang="en-US" sz="2700" b="1" dirty="0" smtClean="0">
                <a:latin typeface="Calibri" pitchFamily="34" charset="0"/>
              </a:rPr>
              <a:t>Week</a:t>
            </a:r>
            <a:endParaRPr lang="en-US" sz="2700" b="1" dirty="0">
              <a:latin typeface="Calibri" pitchFamily="34" charset="0"/>
            </a:endParaRPr>
          </a:p>
          <a:p>
            <a:pPr lvl="1">
              <a:defRPr/>
            </a:pPr>
            <a:r>
              <a:rPr lang="en-US" sz="2700" i="0" dirty="0" smtClean="0">
                <a:latin typeface="Calibri" pitchFamily="34" charset="0"/>
              </a:rPr>
              <a:t>At </a:t>
            </a:r>
            <a:r>
              <a:rPr lang="en-US" sz="2700" i="0" dirty="0">
                <a:latin typeface="Calibri" pitchFamily="34" charset="0"/>
              </a:rPr>
              <a:t>the beginning of lab – </a:t>
            </a:r>
            <a:r>
              <a:rPr lang="en-US" sz="2700" dirty="0" smtClean="0">
                <a:latin typeface="Calibri" pitchFamily="34" charset="0"/>
              </a:rPr>
              <a:t>Qualitative Analysis: Aldehydes and Ketones </a:t>
            </a:r>
            <a:r>
              <a:rPr lang="en-US" sz="2700" i="0" dirty="0" smtClean="0">
                <a:latin typeface="Calibri" pitchFamily="34" charset="0"/>
              </a:rPr>
              <a:t>Report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500" dirty="0" smtClean="0">
                <a:latin typeface="Calibri" pitchFamily="34" charset="0"/>
              </a:rPr>
              <a:t>See instructions on Bb “Notebook &amp; Lab Report Formats” for </a:t>
            </a:r>
            <a:r>
              <a:rPr lang="en-US" sz="2500" u="sng" dirty="0" smtClean="0">
                <a:latin typeface="Calibri" pitchFamily="34" charset="0"/>
              </a:rPr>
              <a:t>Identification of Unknowns </a:t>
            </a:r>
            <a:r>
              <a:rPr lang="en-US" sz="2500" dirty="0" smtClean="0">
                <a:latin typeface="Calibri" pitchFamily="34" charset="0"/>
              </a:rPr>
              <a:t>report.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2849"/>
            <a:ext cx="7200900" cy="728932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The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223115"/>
            <a:ext cx="7200900" cy="5357793"/>
          </a:xfrm>
          <a:ln w="28575">
            <a:solidFill>
              <a:srgbClr val="FFC000"/>
            </a:solidFill>
          </a:ln>
        </p:spPr>
        <p:txBody>
          <a:bodyPr>
            <a:normAutofit fontScale="92500"/>
          </a:bodyPr>
          <a:lstStyle/>
          <a:p>
            <a:r>
              <a:rPr lang="en-US" altLang="en-US" sz="3200" b="1" dirty="0" smtClean="0">
                <a:latin typeface="Calibri" pitchFamily="34" charset="0"/>
              </a:rPr>
              <a:t>Qualitative Analysis </a:t>
            </a:r>
            <a:r>
              <a:rPr lang="en-US" altLang="en-US" sz="2800" dirty="0" smtClean="0">
                <a:latin typeface="Calibri" pitchFamily="34" charset="0"/>
              </a:rPr>
              <a:t>– </a:t>
            </a:r>
          </a:p>
          <a:p>
            <a:pPr lvl="1"/>
            <a:r>
              <a:rPr lang="en-US" altLang="en-US" sz="2800" i="0" dirty="0" smtClean="0">
                <a:latin typeface="Calibri" pitchFamily="34" charset="0"/>
              </a:rPr>
              <a:t>Identification </a:t>
            </a:r>
            <a:r>
              <a:rPr lang="en-US" altLang="en-US" sz="2800" i="0" dirty="0">
                <a:latin typeface="Calibri" pitchFamily="34" charset="0"/>
              </a:rPr>
              <a:t>and characterization of </a:t>
            </a:r>
            <a:r>
              <a:rPr lang="en-US" altLang="en-US" sz="2800" i="0" dirty="0" smtClean="0">
                <a:latin typeface="Calibri" pitchFamily="34" charset="0"/>
              </a:rPr>
              <a:t>unknown compounds using </a:t>
            </a:r>
            <a:r>
              <a:rPr lang="en-US" altLang="en-US" sz="2800" i="0" dirty="0">
                <a:latin typeface="Calibri" pitchFamily="34" charset="0"/>
              </a:rPr>
              <a:t>chemical and spectroscopic </a:t>
            </a:r>
            <a:r>
              <a:rPr lang="en-US" altLang="en-US" sz="2800" i="0" dirty="0" smtClean="0">
                <a:latin typeface="Calibri" pitchFamily="34" charset="0"/>
              </a:rPr>
              <a:t>methods</a:t>
            </a:r>
            <a:r>
              <a:rPr lang="en-US" altLang="en-US" sz="2800" dirty="0" smtClean="0">
                <a:latin typeface="Calibri" pitchFamily="34" charset="0"/>
              </a:rPr>
              <a:t>.</a:t>
            </a:r>
            <a:endParaRPr lang="en-US" altLang="en-US" sz="2800" dirty="0">
              <a:latin typeface="Calibri" pitchFamily="34" charset="0"/>
            </a:endParaRPr>
          </a:p>
          <a:p>
            <a:pPr lvl="2">
              <a:defRPr/>
            </a:pPr>
            <a:r>
              <a:rPr lang="en-US" sz="2000" dirty="0" smtClean="0"/>
              <a:t>Chemical </a:t>
            </a:r>
            <a:r>
              <a:rPr lang="en-US" sz="2000" dirty="0" smtClean="0"/>
              <a:t>classification – “test tube” reactions that are fast and give a visual result</a:t>
            </a:r>
          </a:p>
          <a:p>
            <a:pPr lvl="2">
              <a:defRPr/>
            </a:pPr>
            <a:r>
              <a:rPr lang="en-US" sz="2000" dirty="0" smtClean="0"/>
              <a:t>Spectroscopy – IR;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H-NMR/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C-NMR</a:t>
            </a:r>
            <a:r>
              <a:rPr lang="en-US" sz="2000" dirty="0" smtClean="0"/>
              <a:t>; </a:t>
            </a:r>
            <a:r>
              <a:rPr lang="en-US" sz="2000" dirty="0" smtClean="0"/>
              <a:t>MS</a:t>
            </a:r>
            <a:endParaRPr lang="en-US" sz="2000" dirty="0" smtClean="0"/>
          </a:p>
          <a:p>
            <a:r>
              <a:rPr lang="en-US" altLang="en-US" sz="2800" dirty="0" smtClean="0">
                <a:latin typeface="Calibri" pitchFamily="34" charset="0"/>
              </a:rPr>
              <a:t>The unknowns for this lab </a:t>
            </a:r>
            <a:r>
              <a:rPr lang="en-US" altLang="en-US" sz="2800" dirty="0">
                <a:latin typeface="Calibri" pitchFamily="34" charset="0"/>
              </a:rPr>
              <a:t>are either </a:t>
            </a:r>
            <a:r>
              <a:rPr lang="en-US" altLang="en-US" sz="2800" b="1" dirty="0">
                <a:latin typeface="Calibri" pitchFamily="34" charset="0"/>
              </a:rPr>
              <a:t>aldehydes</a:t>
            </a:r>
            <a:r>
              <a:rPr lang="en-US" altLang="en-US" sz="2800" dirty="0">
                <a:latin typeface="Calibri" pitchFamily="34" charset="0"/>
              </a:rPr>
              <a:t> or </a:t>
            </a:r>
            <a:r>
              <a:rPr lang="en-US" altLang="en-US" sz="2800" b="1" dirty="0" smtClean="0">
                <a:latin typeface="Calibri" pitchFamily="34" charset="0"/>
              </a:rPr>
              <a:t>ketones</a:t>
            </a:r>
            <a:r>
              <a:rPr lang="en-US" altLang="en-US" sz="2800" dirty="0" smtClean="0">
                <a:latin typeface="Calibri" pitchFamily="34" charset="0"/>
              </a:rPr>
              <a:t>.</a:t>
            </a:r>
            <a:endParaRPr lang="en-US" altLang="en-US" sz="2800" dirty="0">
              <a:latin typeface="Calibri" pitchFamily="34" charset="0"/>
            </a:endParaRPr>
          </a:p>
          <a:p>
            <a:r>
              <a:rPr lang="en-US" altLang="en-US" sz="2800" dirty="0">
                <a:latin typeface="Calibri" pitchFamily="34" charset="0"/>
              </a:rPr>
              <a:t>Today you’ll be performing all the chemical tests, take an </a:t>
            </a:r>
            <a:r>
              <a:rPr lang="en-US" altLang="en-US" sz="2800" dirty="0" smtClean="0">
                <a:latin typeface="Calibri" pitchFamily="34" charset="0"/>
              </a:rPr>
              <a:t>IR, </a:t>
            </a:r>
            <a:r>
              <a:rPr lang="en-US" altLang="en-US" sz="2800" dirty="0">
                <a:latin typeface="Calibri" pitchFamily="34" charset="0"/>
              </a:rPr>
              <a:t>and receive an </a:t>
            </a:r>
            <a:r>
              <a:rPr lang="en-US" altLang="en-US" sz="2800" dirty="0" smtClean="0">
                <a:latin typeface="Calibri" pitchFamily="34" charset="0"/>
              </a:rPr>
              <a:t>NMR.</a:t>
            </a:r>
            <a:endParaRPr lang="en-US" alt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0234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Experimental </a:t>
            </a:r>
            <a:r>
              <a:rPr lang="en-US" dirty="0" smtClean="0">
                <a:latin typeface="Calibri" pitchFamily="34" charset="0"/>
              </a:rPr>
              <a:t>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9153"/>
            <a:ext cx="7200900" cy="4679576"/>
          </a:xfrm>
          <a:ln w="28575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1200"/>
              </a:spcBef>
              <a:buFont typeface="Arial" charset="0"/>
              <a:buAutoNum type="arabicPeriod"/>
            </a:pPr>
            <a:r>
              <a:rPr lang="en-US" altLang="en-US" sz="2400" dirty="0">
                <a:latin typeface="Calibri" pitchFamily="34" charset="0"/>
              </a:rPr>
              <a:t>Begin with </a:t>
            </a:r>
            <a:r>
              <a:rPr lang="en-US" altLang="en-US" sz="2400" b="1" dirty="0">
                <a:latin typeface="Calibri" pitchFamily="34" charset="0"/>
              </a:rPr>
              <a:t>physical evaluation</a:t>
            </a:r>
          </a:p>
          <a:p>
            <a:pPr lvl="1">
              <a:spcBef>
                <a:spcPts val="1200"/>
              </a:spcBef>
            </a:pPr>
            <a:r>
              <a:rPr lang="en-US" altLang="en-US" sz="2400" i="0" dirty="0">
                <a:latin typeface="Calibri" pitchFamily="34" charset="0"/>
              </a:rPr>
              <a:t>Odor, color, physical state…</a:t>
            </a:r>
          </a:p>
          <a:p>
            <a:pPr marL="514350" indent="-514350">
              <a:spcBef>
                <a:spcPts val="1200"/>
              </a:spcBef>
              <a:buFont typeface="Arial" charset="0"/>
              <a:buAutoNum type="arabicPeriod"/>
            </a:pPr>
            <a:r>
              <a:rPr lang="en-US" altLang="en-US" sz="2400" b="1" dirty="0">
                <a:latin typeface="Calibri" pitchFamily="34" charset="0"/>
              </a:rPr>
              <a:t>Simple distillation </a:t>
            </a:r>
            <a:r>
              <a:rPr lang="en-US" altLang="en-US" sz="2400" dirty="0">
                <a:latin typeface="Calibri" pitchFamily="34" charset="0"/>
              </a:rPr>
              <a:t>to purify unknown and get B. P.</a:t>
            </a:r>
          </a:p>
          <a:p>
            <a:pPr marL="514350" indent="-514350">
              <a:spcBef>
                <a:spcPts val="1200"/>
              </a:spcBef>
              <a:buFont typeface="Arial" charset="0"/>
              <a:buAutoNum type="arabicPeriod"/>
            </a:pPr>
            <a:r>
              <a:rPr lang="en-US" altLang="en-US" sz="2400" b="1" dirty="0">
                <a:latin typeface="Calibri" pitchFamily="34" charset="0"/>
              </a:rPr>
              <a:t>Refractive index </a:t>
            </a:r>
            <a:r>
              <a:rPr lang="en-US" altLang="en-US" sz="2400" dirty="0">
                <a:latin typeface="Calibri" pitchFamily="34" charset="0"/>
              </a:rPr>
              <a:t>– remember to record room temperature</a:t>
            </a:r>
            <a:r>
              <a:rPr lang="en-US" altLang="en-US" sz="2400" dirty="0" smtClean="0">
                <a:latin typeface="Calibri" pitchFamily="34" charset="0"/>
              </a:rPr>
              <a:t>! Use both the digital and analog refractometers.</a:t>
            </a:r>
            <a:endParaRPr lang="en-US" altLang="en-US" sz="2400" dirty="0">
              <a:latin typeface="Calibri" pitchFamily="34" charset="0"/>
            </a:endParaRPr>
          </a:p>
          <a:p>
            <a:pPr marL="514350" indent="-514350">
              <a:spcBef>
                <a:spcPts val="1200"/>
              </a:spcBef>
              <a:buFont typeface="Arial" charset="0"/>
              <a:buAutoNum type="arabicPeriod"/>
            </a:pPr>
            <a:r>
              <a:rPr lang="en-US" altLang="en-US" sz="2400" dirty="0">
                <a:latin typeface="Calibri" pitchFamily="34" charset="0"/>
              </a:rPr>
              <a:t>Perform </a:t>
            </a:r>
            <a:r>
              <a:rPr lang="en-US" altLang="en-US" sz="2400" b="1" dirty="0">
                <a:latin typeface="Calibri" pitchFamily="34" charset="0"/>
              </a:rPr>
              <a:t>qualitative tests</a:t>
            </a:r>
          </a:p>
          <a:p>
            <a:pPr lvl="1">
              <a:spcBef>
                <a:spcPts val="1200"/>
              </a:spcBef>
            </a:pPr>
            <a:r>
              <a:rPr lang="en-US" altLang="en-US" sz="2400" i="0" dirty="0">
                <a:latin typeface="Calibri" pitchFamily="34" charset="0"/>
              </a:rPr>
              <a:t>Record </a:t>
            </a:r>
            <a:r>
              <a:rPr lang="en-US" altLang="en-US" sz="2400" b="1" i="0" u="sng" dirty="0">
                <a:latin typeface="Calibri" pitchFamily="34" charset="0"/>
              </a:rPr>
              <a:t>all</a:t>
            </a:r>
            <a:r>
              <a:rPr lang="en-US" altLang="en-US" sz="2400" i="0" dirty="0">
                <a:latin typeface="Calibri" pitchFamily="34" charset="0"/>
              </a:rPr>
              <a:t> observations in your notebook; do not merely record “positive” or “negative”.  </a:t>
            </a:r>
          </a:p>
          <a:p>
            <a:pPr lvl="1">
              <a:spcBef>
                <a:spcPts val="1200"/>
              </a:spcBef>
            </a:pPr>
            <a:r>
              <a:rPr lang="en-US" altLang="en-US" sz="2400" i="0" dirty="0">
                <a:latin typeface="Calibri" pitchFamily="34" charset="0"/>
              </a:rPr>
              <a:t>Be detailed and specific!</a:t>
            </a:r>
          </a:p>
        </p:txBody>
      </p:sp>
    </p:spTree>
    <p:extLst>
      <p:ext uri="{BB962C8B-B14F-4D97-AF65-F5344CB8AC3E}">
        <p14:creationId xmlns="" xmlns:p14="http://schemas.microsoft.com/office/powerpoint/2010/main" val="7706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Qualitative Analysis Tests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47645"/>
            <a:ext cx="7200900" cy="4960189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Solubility</a:t>
            </a:r>
            <a:r>
              <a:rPr lang="en-US" sz="2500" dirty="0">
                <a:latin typeface="Calibri" pitchFamily="34" charset="0"/>
              </a:rPr>
              <a:t> – H</a:t>
            </a:r>
            <a:r>
              <a:rPr lang="en-US" sz="2500" baseline="-25000" dirty="0">
                <a:latin typeface="Calibri" pitchFamily="34" charset="0"/>
              </a:rPr>
              <a:t>2</a:t>
            </a:r>
            <a:r>
              <a:rPr lang="en-US" sz="2500" dirty="0">
                <a:latin typeface="Calibri" pitchFamily="34" charset="0"/>
              </a:rPr>
              <a:t>O and </a:t>
            </a:r>
            <a:r>
              <a:rPr lang="en-US" sz="2500" dirty="0" smtClean="0">
                <a:latin typeface="Calibri" pitchFamily="34" charset="0"/>
              </a:rPr>
              <a:t>H</a:t>
            </a:r>
            <a:r>
              <a:rPr lang="en-US" sz="2500" baseline="-25000" dirty="0" smtClean="0">
                <a:latin typeface="Calibri" pitchFamily="34" charset="0"/>
              </a:rPr>
              <a:t>2</a:t>
            </a:r>
            <a:r>
              <a:rPr lang="en-US" sz="2500" dirty="0" smtClean="0">
                <a:latin typeface="Calibri" pitchFamily="34" charset="0"/>
              </a:rPr>
              <a:t>SO</a:t>
            </a:r>
            <a:r>
              <a:rPr lang="en-US" sz="2500" baseline="-25000" dirty="0" smtClean="0">
                <a:latin typeface="Calibri" pitchFamily="34" charset="0"/>
              </a:rPr>
              <a:t>4</a:t>
            </a:r>
            <a:endParaRPr lang="en-US" sz="2500" baseline="-25000" dirty="0">
              <a:latin typeface="Calibri" pitchFamily="34" charset="0"/>
            </a:endParaRPr>
          </a:p>
          <a:p>
            <a:pPr>
              <a:defRPr/>
            </a:pPr>
            <a:r>
              <a:rPr lang="en-US" sz="2500" dirty="0">
                <a:latin typeface="Calibri" pitchFamily="34" charset="0"/>
              </a:rPr>
              <a:t>Watch for color changes or heat evolution with </a:t>
            </a:r>
            <a:r>
              <a:rPr lang="en-US" sz="2500" dirty="0" smtClean="0">
                <a:latin typeface="Calibri" pitchFamily="34" charset="0"/>
              </a:rPr>
              <a:t>H</a:t>
            </a:r>
            <a:r>
              <a:rPr lang="en-US" sz="2500" baseline="-25000" dirty="0" smtClean="0">
                <a:latin typeface="Calibri" pitchFamily="34" charset="0"/>
              </a:rPr>
              <a:t>2</a:t>
            </a:r>
            <a:r>
              <a:rPr lang="en-US" sz="2500" dirty="0" smtClean="0">
                <a:latin typeface="Calibri" pitchFamily="34" charset="0"/>
              </a:rPr>
              <a:t>SO</a:t>
            </a:r>
            <a:r>
              <a:rPr lang="en-US" sz="2500" baseline="-25000" dirty="0" smtClean="0">
                <a:latin typeface="Calibri" pitchFamily="34" charset="0"/>
              </a:rPr>
              <a:t>4</a:t>
            </a:r>
            <a:r>
              <a:rPr lang="en-US" sz="2500" dirty="0" smtClean="0">
                <a:latin typeface="Calibri" pitchFamily="34" charset="0"/>
              </a:rPr>
              <a:t>!</a:t>
            </a:r>
            <a:endParaRPr lang="en-US" sz="2500" dirty="0">
              <a:latin typeface="Calibri" pitchFamily="34" charset="0"/>
            </a:endParaRPr>
          </a:p>
          <a:p>
            <a:pPr marL="633413" lvl="1" indent="-382588">
              <a:defRPr/>
            </a:pPr>
            <a:r>
              <a:rPr lang="en-US" sz="2500" i="0" dirty="0">
                <a:latin typeface="Calibri" pitchFamily="34" charset="0"/>
              </a:rPr>
              <a:t>Positive results indicates a reaction of &gt;C=O with H</a:t>
            </a:r>
            <a:r>
              <a:rPr lang="en-US" sz="2500" i="0" baseline="30000" dirty="0">
                <a:latin typeface="Calibri" pitchFamily="34" charset="0"/>
              </a:rPr>
              <a:t>+</a:t>
            </a:r>
          </a:p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2,4-DNP [no reagent available!]</a:t>
            </a:r>
          </a:p>
          <a:p>
            <a:pPr>
              <a:defRPr/>
            </a:pPr>
            <a:endParaRPr lang="en-US" sz="2500" b="1" dirty="0">
              <a:latin typeface="Calibri" pitchFamily="34" charset="0"/>
            </a:endParaRPr>
          </a:p>
          <a:p>
            <a:pPr>
              <a:defRPr/>
            </a:pPr>
            <a:endParaRPr lang="en-US" sz="2500" b="1" dirty="0">
              <a:latin typeface="Calibri" pitchFamily="34" charset="0"/>
            </a:endParaRPr>
          </a:p>
          <a:p>
            <a:pPr>
              <a:defRPr/>
            </a:pPr>
            <a:endParaRPr lang="en-US" sz="2500" b="1" dirty="0">
              <a:latin typeface="Calibri" pitchFamily="34" charset="0"/>
            </a:endParaRPr>
          </a:p>
          <a:p>
            <a:pPr>
              <a:defRPr/>
            </a:pPr>
            <a:endParaRPr lang="en-US" sz="2500" dirty="0">
              <a:latin typeface="Calibri" pitchFamily="34" charset="0"/>
            </a:endParaRPr>
          </a:p>
          <a:p>
            <a:pPr>
              <a:defRPr/>
            </a:pPr>
            <a:r>
              <a:rPr lang="en-US" sz="2500" dirty="0" err="1">
                <a:latin typeface="Calibri" pitchFamily="34" charset="0"/>
              </a:rPr>
              <a:t>Ppt</a:t>
            </a:r>
            <a:r>
              <a:rPr lang="en-US" sz="2500" dirty="0">
                <a:latin typeface="Calibri" pitchFamily="34" charset="0"/>
              </a:rPr>
              <a:t> color:  	</a:t>
            </a:r>
            <a:r>
              <a:rPr lang="en-US" sz="2500" dirty="0">
                <a:solidFill>
                  <a:srgbClr val="FFFF00"/>
                </a:solidFill>
                <a:latin typeface="Calibri" pitchFamily="34" charset="0"/>
              </a:rPr>
              <a:t>  </a:t>
            </a:r>
            <a:r>
              <a:rPr lang="en-US" sz="2500" dirty="0" smtClean="0">
                <a:solidFill>
                  <a:srgbClr val="FFFF00"/>
                </a:solidFill>
                <a:latin typeface="Calibri" pitchFamily="34" charset="0"/>
              </a:rPr>
              <a:t>                   </a:t>
            </a:r>
            <a:r>
              <a:rPr lang="en-US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Calibri" pitchFamily="34" charset="0"/>
              </a:rPr>
              <a:t>yellow</a:t>
            </a:r>
            <a:r>
              <a:rPr lang="en-US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           </a:t>
            </a:r>
            <a:r>
              <a:rPr lang="en-US" sz="2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orange</a:t>
            </a:r>
            <a:r>
              <a:rPr lang="en-US" sz="2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  </a:t>
            </a:r>
            <a:r>
              <a:rPr lang="en-US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    </a:t>
            </a:r>
            <a:r>
              <a:rPr lang="en-US" sz="2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Calibri" pitchFamily="34" charset="0"/>
              </a:rPr>
              <a:t>red</a:t>
            </a:r>
            <a:endParaRPr lang="en-US" sz="25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en-US" sz="2500" dirty="0">
                <a:latin typeface="Calibri" pitchFamily="34" charset="0"/>
              </a:rPr>
              <a:t>Extent of conjugation:  </a:t>
            </a:r>
            <a:r>
              <a:rPr lang="en-US" sz="2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Calibri" pitchFamily="34" charset="0"/>
              </a:rPr>
              <a:t>unconjugated</a:t>
            </a:r>
            <a:r>
              <a:rPr lang="en-US" sz="2500" dirty="0">
                <a:latin typeface="Calibri" pitchFamily="34" charset="0"/>
              </a:rPr>
              <a:t> </a:t>
            </a:r>
            <a:r>
              <a:rPr lang="en-US" sz="2500" dirty="0" smtClean="0">
                <a:latin typeface="Calibri" pitchFamily="34" charset="0"/>
              </a:rPr>
              <a:t>   </a:t>
            </a:r>
            <a:r>
              <a:rPr lang="en-US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some </a:t>
            </a:r>
            <a:r>
              <a:rPr lang="en-US" sz="25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</a:t>
            </a:r>
            <a:r>
              <a:rPr lang="en-US" sz="2500" dirty="0" smtClean="0">
                <a:latin typeface="Calibri" pitchFamily="34" charset="0"/>
              </a:rPr>
              <a:t>  </a:t>
            </a:r>
            <a:r>
              <a:rPr lang="en-US" sz="2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Calibri" pitchFamily="34" charset="0"/>
              </a:rPr>
              <a:t>highly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1304925" y="3625174"/>
          <a:ext cx="6381750" cy="1123950"/>
        </p:xfrm>
        <a:graphic>
          <a:graphicData uri="http://schemas.openxmlformats.org/presentationml/2006/ole">
            <p:oleObj spid="_x0000_s38916" r:id="rId4" imgW="63817500" imgH="1123950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70180"/>
            <a:ext cx="7865918" cy="780691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Qualitative Analysis Tests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327995"/>
            <a:ext cx="7865919" cy="505487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>
                <a:latin typeface="Calibri" pitchFamily="34" charset="0"/>
              </a:rPr>
              <a:t>Chromic Acid Test</a:t>
            </a:r>
          </a:p>
          <a:p>
            <a:pPr lvl="1">
              <a:defRPr/>
            </a:pPr>
            <a:r>
              <a:rPr lang="en-US" sz="2400" i="0" dirty="0">
                <a:latin typeface="Calibri" pitchFamily="34" charset="0"/>
              </a:rPr>
              <a:t>Aldehydes are easily oxidized – ketones are not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>
              <a:latin typeface="Calibri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>
              <a:latin typeface="Calibri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	orange </a:t>
            </a:r>
            <a:r>
              <a:rPr lang="en-US" sz="2400" dirty="0" err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sol’n</a:t>
            </a:r>
            <a:r>
              <a:rPr lang="en-US" sz="24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                                  </a:t>
            </a: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green </a:t>
            </a:r>
            <a:r>
              <a:rPr lang="en-US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ppt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400" b="1" dirty="0" err="1">
                <a:latin typeface="Calibri" pitchFamily="34" charset="0"/>
              </a:rPr>
              <a:t>Tollens</a:t>
            </a:r>
            <a:r>
              <a:rPr lang="en-US" sz="2400" b="1" dirty="0">
                <a:latin typeface="Calibri" pitchFamily="34" charset="0"/>
              </a:rPr>
              <a:t> Test</a:t>
            </a:r>
          </a:p>
          <a:p>
            <a:pPr lvl="1">
              <a:defRPr/>
            </a:pPr>
            <a:r>
              <a:rPr lang="en-US" sz="2400" i="0" dirty="0">
                <a:latin typeface="Calibri" pitchFamily="34" charset="0"/>
              </a:rPr>
              <a:t>Aldehydes are easily oxidized – ketones are not</a:t>
            </a:r>
          </a:p>
          <a:p>
            <a:pPr marL="457200" lvl="1" indent="0">
              <a:defRPr/>
            </a:pPr>
            <a:endParaRPr lang="en-US" sz="2400" i="0" dirty="0">
              <a:latin typeface="Calibri" pitchFamily="34" charset="0"/>
            </a:endParaRPr>
          </a:p>
          <a:p>
            <a:pPr marL="457200" lvl="1" indent="0">
              <a:defRPr/>
            </a:pPr>
            <a:endParaRPr lang="en-US" sz="2400" dirty="0">
              <a:latin typeface="Calibri" pitchFamily="34" charset="0"/>
            </a:endParaRPr>
          </a:p>
          <a:p>
            <a:pPr marL="457200" lvl="1" indent="0">
              <a:spcBef>
                <a:spcPts val="350"/>
              </a:spcBef>
              <a:buNone/>
              <a:defRPr/>
            </a:pPr>
            <a:r>
              <a:rPr lang="en-US" sz="2400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</a:t>
            </a:r>
            <a:r>
              <a:rPr lang="en-US" sz="2400" b="1" i="0" dirty="0" smtClean="0">
                <a:solidFill>
                  <a:schemeClr val="accent2">
                    <a:lumMod val="50000"/>
                  </a:schemeClr>
                </a:solidFill>
              </a:rPr>
              <a:t>Show </a:t>
            </a:r>
            <a:r>
              <a:rPr lang="en-US" sz="2400" b="1" i="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400" b="1" i="0" dirty="0" smtClean="0">
                <a:solidFill>
                  <a:schemeClr val="accent2">
                    <a:lumMod val="50000"/>
                  </a:schemeClr>
                </a:solidFill>
              </a:rPr>
              <a:t>results of your </a:t>
            </a:r>
            <a:r>
              <a:rPr lang="en-US" sz="2400" b="1" i="0" dirty="0" smtClean="0">
                <a:solidFill>
                  <a:schemeClr val="accent2">
                    <a:lumMod val="50000"/>
                  </a:schemeClr>
                </a:solidFill>
              </a:rPr>
              <a:t>test to the instructor.</a:t>
            </a:r>
            <a:endParaRPr lang="en-US" sz="2400" b="1" i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spcBef>
                <a:spcPts val="350"/>
              </a:spcBef>
              <a:buClrTx/>
              <a:buFont typeface="Wingdings" pitchFamily="2" charset="2"/>
              <a:buNone/>
              <a:defRPr/>
            </a:pPr>
            <a:r>
              <a:rPr lang="en-US" sz="2400" dirty="0" smtClean="0">
                <a:latin typeface="Calibri" pitchFamily="34" charset="0"/>
              </a:rPr>
              <a:t>                                                                                   </a:t>
            </a:r>
            <a:r>
              <a:rPr lang="en-US" sz="24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silver </a:t>
            </a:r>
            <a:r>
              <a:rPr lang="en-US" sz="2400" dirty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mirror</a:t>
            </a:r>
          </a:p>
        </p:txBody>
      </p:sp>
      <p:graphicFrame>
        <p:nvGraphicFramePr>
          <p:cNvPr id="39938" name="Object 5"/>
          <p:cNvGraphicFramePr>
            <a:graphicFrameLocks noChangeAspect="1"/>
          </p:cNvGraphicFramePr>
          <p:nvPr/>
        </p:nvGraphicFramePr>
        <p:xfrm>
          <a:off x="1280975" y="2468563"/>
          <a:ext cx="7482025" cy="893762"/>
        </p:xfrm>
        <a:graphic>
          <a:graphicData uri="http://schemas.openxmlformats.org/presentationml/2006/ole">
            <p:oleObj spid="_x0000_s39942" r:id="rId4" imgW="47053500" imgH="5619750" progId="ChemWindow.Document">
              <p:embed/>
            </p:oleObj>
          </a:graphicData>
        </a:graphic>
      </p:graphicFrame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1174717" y="4688079"/>
          <a:ext cx="7590234" cy="809625"/>
        </p:xfrm>
        <a:graphic>
          <a:graphicData uri="http://schemas.openxmlformats.org/presentationml/2006/ole">
            <p:oleObj spid="_x0000_s39943" r:id="rId5" imgW="50006250" imgH="533400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1" y="685800"/>
            <a:ext cx="8132617" cy="763438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Qualitative Analysis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1777042"/>
            <a:ext cx="8132617" cy="454612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err="1">
                <a:latin typeface="Calibri" pitchFamily="34" charset="0"/>
              </a:rPr>
              <a:t>Iodoform</a:t>
            </a:r>
            <a:r>
              <a:rPr lang="en-US" sz="2800" b="1" dirty="0">
                <a:latin typeface="Calibri" pitchFamily="34" charset="0"/>
              </a:rPr>
              <a:t> Test </a:t>
            </a:r>
            <a:r>
              <a:rPr lang="en-US" sz="2800" dirty="0">
                <a:latin typeface="Calibri" pitchFamily="34" charset="0"/>
              </a:rPr>
              <a:t>(methyl ketones) </a:t>
            </a: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						        yellow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ppt</a:t>
            </a:r>
            <a:endParaRPr lang="en-US" sz="2800" dirty="0">
              <a:latin typeface="Calibri" pitchFamily="34" charset="0"/>
            </a:endParaRPr>
          </a:p>
          <a:p>
            <a:pPr lvl="1">
              <a:defRPr/>
            </a:pPr>
            <a:r>
              <a:rPr lang="en-US" sz="2800" i="0" dirty="0">
                <a:latin typeface="Calibri" pitchFamily="34" charset="0"/>
              </a:rPr>
              <a:t>Use a large test tube!</a:t>
            </a:r>
          </a:p>
          <a:p>
            <a:pPr lvl="1">
              <a:defRPr/>
            </a:pPr>
            <a:endParaRPr lang="en-US" sz="2800" i="0" dirty="0">
              <a:latin typeface="Calibri" pitchFamily="34" charset="0"/>
            </a:endParaRPr>
          </a:p>
          <a:p>
            <a:pPr lvl="1">
              <a:defRPr/>
            </a:pPr>
            <a:r>
              <a:rPr lang="en-US" sz="2800" i="0" dirty="0">
                <a:latin typeface="Calibri" pitchFamily="34" charset="0"/>
              </a:rPr>
              <a:t>It may take a long time, so do this test first…	</a:t>
            </a:r>
            <a:endParaRPr lang="en-US" sz="2800" i="0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sz="2800" b="1" i="0" dirty="0" smtClean="0">
                <a:solidFill>
                  <a:schemeClr val="accent2">
                    <a:lumMod val="50000"/>
                  </a:schemeClr>
                </a:solidFill>
              </a:rPr>
              <a:t>Show the results of your test to the instructor.</a:t>
            </a:r>
            <a:endParaRPr lang="en-US" sz="2800" i="0" dirty="0">
              <a:latin typeface="Calibri" pitchFamily="34" charset="0"/>
            </a:endParaRPr>
          </a:p>
        </p:txBody>
      </p:sp>
      <p:graphicFrame>
        <p:nvGraphicFramePr>
          <p:cNvPr id="40962" name="Object 3"/>
          <p:cNvGraphicFramePr>
            <a:graphicFrameLocks noChangeAspect="1"/>
          </p:cNvGraphicFramePr>
          <p:nvPr/>
        </p:nvGraphicFramePr>
        <p:xfrm>
          <a:off x="866775" y="2667001"/>
          <a:ext cx="7767257" cy="771524"/>
        </p:xfrm>
        <a:graphic>
          <a:graphicData uri="http://schemas.openxmlformats.org/presentationml/2006/ole">
            <p:oleObj spid="_x0000_s40964" r:id="rId4" imgW="59436000" imgH="590550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79" y="220229"/>
            <a:ext cx="8024649" cy="676242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itchFamily="34" charset="0"/>
              </a:rPr>
              <a:t>Experimental </a:t>
            </a:r>
            <a:r>
              <a:rPr lang="en-US" dirty="0" smtClean="0">
                <a:latin typeface="Calibri" pitchFamily="34" charset="0"/>
              </a:rPr>
              <a:t>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979" y="1057836"/>
            <a:ext cx="8024649" cy="5567252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defRPr/>
            </a:pPr>
            <a:r>
              <a:rPr lang="en-US" sz="2500" dirty="0" smtClean="0">
                <a:latin typeface="Calibri" pitchFamily="34" charset="0"/>
              </a:rPr>
              <a:t>Each student gets their own unknown compound.</a:t>
            </a:r>
            <a:endParaRPr lang="en-US" sz="2500" dirty="0" smtClean="0"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defRPr/>
            </a:pPr>
            <a:r>
              <a:rPr lang="en-US" sz="2500" dirty="0" smtClean="0">
                <a:latin typeface="Calibri" pitchFamily="34" charset="0"/>
              </a:rPr>
              <a:t>You </a:t>
            </a:r>
            <a:r>
              <a:rPr lang="en-US" sz="2500" dirty="0">
                <a:latin typeface="Calibri" pitchFamily="34" charset="0"/>
              </a:rPr>
              <a:t>may work in groups (of 2) on the</a:t>
            </a:r>
            <a:r>
              <a:rPr lang="en-US" sz="2500" b="1" dirty="0">
                <a:latin typeface="Calibri" pitchFamily="34" charset="0"/>
              </a:rPr>
              <a:t> known</a:t>
            </a:r>
            <a:r>
              <a:rPr lang="en-US" sz="2500" dirty="0">
                <a:latin typeface="Calibri" pitchFamily="34" charset="0"/>
              </a:rPr>
              <a:t> </a:t>
            </a:r>
            <a:r>
              <a:rPr lang="en-US" sz="2500" dirty="0" smtClean="0">
                <a:latin typeface="Calibri" pitchFamily="34" charset="0"/>
              </a:rPr>
              <a:t>compounds.</a:t>
            </a:r>
            <a:endParaRPr lang="en-US" sz="2500" dirty="0">
              <a:latin typeface="Calibri" pitchFamily="34" charset="0"/>
            </a:endParaRPr>
          </a:p>
          <a:p>
            <a:pPr marL="400050" lvl="1" indent="0">
              <a:spcBef>
                <a:spcPts val="1200"/>
              </a:spcBef>
              <a:defRPr/>
            </a:pPr>
            <a:r>
              <a:rPr lang="en-US" sz="2500" dirty="0">
                <a:latin typeface="Calibri" pitchFamily="34" charset="0"/>
              </a:rPr>
              <a:t> </a:t>
            </a:r>
            <a:r>
              <a:rPr lang="en-US" sz="2400" i="0" dirty="0">
                <a:latin typeface="Calibri" pitchFamily="34" charset="0"/>
              </a:rPr>
              <a:t>One person sets up each test for the knowns and unknowns. Both people perform the tests and observe and interpret </a:t>
            </a:r>
            <a:r>
              <a:rPr lang="en-US" sz="2400" i="0" dirty="0" smtClean="0">
                <a:latin typeface="Calibri" pitchFamily="34" charset="0"/>
              </a:rPr>
              <a:t>results.</a:t>
            </a:r>
            <a:endParaRPr lang="en-US" sz="2400" i="0" dirty="0">
              <a:latin typeface="Calibri" pitchFamily="34" charset="0"/>
            </a:endParaRPr>
          </a:p>
          <a:p>
            <a:pPr marL="400050" lvl="1" indent="0">
              <a:spcBef>
                <a:spcPts val="1200"/>
              </a:spcBef>
              <a:defRPr/>
            </a:pPr>
            <a:r>
              <a:rPr lang="en-US" sz="2400" i="0" dirty="0">
                <a:latin typeface="Calibri" pitchFamily="34" charset="0"/>
              </a:rPr>
              <a:t> Both people are responsible for the </a:t>
            </a:r>
            <a:r>
              <a:rPr lang="en-US" sz="2400" i="0" dirty="0" smtClean="0">
                <a:latin typeface="Calibri" pitchFamily="34" charset="0"/>
              </a:rPr>
              <a:t>results.</a:t>
            </a:r>
          </a:p>
          <a:p>
            <a:pPr marL="400050" lvl="1" indent="0">
              <a:spcBef>
                <a:spcPts val="1200"/>
              </a:spcBef>
              <a:defRPr/>
            </a:pPr>
            <a:r>
              <a:rPr lang="en-US" sz="2500" b="1" dirty="0" smtClean="0">
                <a:latin typeface="Calibri" pitchFamily="34" charset="0"/>
              </a:rPr>
              <a:t>DO </a:t>
            </a:r>
            <a:r>
              <a:rPr lang="en-US" sz="2500" b="1" dirty="0">
                <a:latin typeface="Calibri" pitchFamily="34" charset="0"/>
              </a:rPr>
              <a:t>NOT divide the work by giving one person sole responsibility for a </a:t>
            </a:r>
            <a:r>
              <a:rPr lang="en-US" sz="2500" b="1" dirty="0" smtClean="0">
                <a:latin typeface="Calibri" pitchFamily="34" charset="0"/>
              </a:rPr>
              <a:t>test.</a:t>
            </a:r>
            <a:endParaRPr lang="en-US" sz="2500" b="1" dirty="0">
              <a:latin typeface="Calibri" pitchFamily="34" charset="0"/>
            </a:endParaRPr>
          </a:p>
          <a:p>
            <a:pPr marL="914400" lvl="2" indent="-457200">
              <a:spcBef>
                <a:spcPts val="120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Each student is responsible for their unknown results.</a:t>
            </a:r>
          </a:p>
          <a:p>
            <a:pPr marL="0" indent="0">
              <a:spcBef>
                <a:spcPts val="1200"/>
              </a:spcBef>
              <a:defRPr/>
            </a:pPr>
            <a:r>
              <a:rPr lang="en-US" sz="2500" dirty="0" smtClean="0">
                <a:latin typeface="Calibri" pitchFamily="34" charset="0"/>
              </a:rPr>
              <a:t> Use the known </a:t>
            </a:r>
            <a:r>
              <a:rPr lang="en-US" sz="2500" b="1" dirty="0" smtClean="0">
                <a:latin typeface="Calibri" pitchFamily="34" charset="0"/>
              </a:rPr>
              <a:t>compounds</a:t>
            </a:r>
            <a:r>
              <a:rPr lang="en-US" sz="2500" dirty="0" smtClean="0">
                <a:latin typeface="Calibri" pitchFamily="34" charset="0"/>
              </a:rPr>
              <a:t> that are listed in the Table in the Lab Manual</a:t>
            </a:r>
            <a:endParaRPr lang="en-US" sz="2500" dirty="0"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defRPr/>
            </a:pPr>
            <a:r>
              <a:rPr lang="en-US" sz="2500" dirty="0">
                <a:latin typeface="Calibri" pitchFamily="34" charset="0"/>
              </a:rPr>
              <a:t> Unknown possibilities are listed in the appendix of </a:t>
            </a:r>
            <a:r>
              <a:rPr lang="en-US" sz="2500" dirty="0" err="1" smtClean="0">
                <a:latin typeface="Calibri" pitchFamily="34" charset="0"/>
              </a:rPr>
              <a:t>thelab</a:t>
            </a:r>
            <a:r>
              <a:rPr lang="en-US" sz="2500" dirty="0" smtClean="0">
                <a:latin typeface="Calibri" pitchFamily="34" charset="0"/>
              </a:rPr>
              <a:t> </a:t>
            </a:r>
            <a:r>
              <a:rPr lang="en-US" sz="2500" dirty="0">
                <a:latin typeface="Calibri" pitchFamily="34" charset="0"/>
              </a:rPr>
              <a:t>manual</a:t>
            </a:r>
          </a:p>
          <a:p>
            <a:pPr marL="0" indent="0">
              <a:spcBef>
                <a:spcPts val="600"/>
              </a:spcBef>
              <a:defRPr/>
            </a:pPr>
            <a:endParaRPr lang="en-US" sz="2500" dirty="0">
              <a:latin typeface="Calibri" pitchFamily="34" charset="0"/>
            </a:endParaRPr>
          </a:p>
          <a:p>
            <a:pPr>
              <a:defRPr/>
            </a:pPr>
            <a:endParaRPr lang="en-US" sz="25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8">
      <a:dk1>
        <a:srgbClr val="006600"/>
      </a:dk1>
      <a:lt1>
        <a:srgbClr val="006600"/>
      </a:lt1>
      <a:dk2>
        <a:srgbClr val="FFC000"/>
      </a:dk2>
      <a:lt2>
        <a:srgbClr val="006600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ustom 23">
      <a:dk1>
        <a:srgbClr val="FFFFFF"/>
      </a:dk1>
      <a:lt1>
        <a:srgbClr val="FFFFFF"/>
      </a:lt1>
      <a:dk2>
        <a:srgbClr val="006600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</TotalTime>
  <Words>593</Words>
  <Application>Microsoft Office PowerPoint</Application>
  <PresentationFormat>On-screen Show (4:3)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Crop</vt:lpstr>
      <vt:lpstr>1_Crop</vt:lpstr>
      <vt:lpstr>ChemWindow Document</vt:lpstr>
      <vt:lpstr>Qualitative Analysis – Aldehydes &amp; Ketones</vt:lpstr>
      <vt:lpstr>Schedule of day</vt:lpstr>
      <vt:lpstr>Due Dates</vt:lpstr>
      <vt:lpstr>The Experiment</vt:lpstr>
      <vt:lpstr>Experimental Notes</vt:lpstr>
      <vt:lpstr>Qualitative Analysis Tests</vt:lpstr>
      <vt:lpstr>Qualitative Analysis Tests</vt:lpstr>
      <vt:lpstr>Qualitative Analysis Tests</vt:lpstr>
      <vt:lpstr>Experimental Notes</vt:lpstr>
      <vt:lpstr>Experimental Notes</vt:lpstr>
      <vt:lpstr>Experimental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Arion E;Elizabeth Lang</dc:creator>
  <cp:lastModifiedBy>Owner</cp:lastModifiedBy>
  <cp:revision>105</cp:revision>
  <dcterms:created xsi:type="dcterms:W3CDTF">2016-08-04T16:44:57Z</dcterms:created>
  <dcterms:modified xsi:type="dcterms:W3CDTF">2018-10-27T14:06:38Z</dcterms:modified>
</cp:coreProperties>
</file>