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8" r:id="rId2"/>
    <p:sldId id="256" r:id="rId3"/>
    <p:sldId id="258" r:id="rId4"/>
    <p:sldId id="269" r:id="rId5"/>
    <p:sldId id="259" r:id="rId6"/>
    <p:sldId id="264" r:id="rId7"/>
    <p:sldId id="261" r:id="rId8"/>
    <p:sldId id="262" r:id="rId9"/>
    <p:sldId id="263" r:id="rId10"/>
    <p:sldId id="265" r:id="rId11"/>
    <p:sldId id="271" r:id="rId12"/>
    <p:sldId id="267" r:id="rId13"/>
    <p:sldId id="272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83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9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394062-D2C2-415F-84D2-CBE655526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89DC-DD29-4429-8031-C51464D5F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C49E-E655-49E6-B5FD-0954CD07F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6FB4-653B-44A3-9288-FDA9F46E4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A97D1-8259-4264-8214-9C9535FC2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0BC7-01F3-4004-B171-C9AE60081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9B52F-A7D9-4A93-AA7E-817683A52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4134-B3A8-4BC2-B3AE-B9EA7B215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F7A17-4412-4F4D-A6C3-687EA274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17CF7-6C81-418C-BF5D-3C2EB0A94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BBF7-0C31-48F6-BCFF-0B87559BD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6C484-B88A-47AC-8188-4FEC226E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632D1-E950-46D3-804A-5CD164F0C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E7E532-02C2-44F4-B34F-D58341D5D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895600"/>
            <a:ext cx="7086600" cy="12741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Organic Chemistry Lab 315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Spring, 2017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(Dr. Pant’s section)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Notes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Make sure the balance is displaying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±0.001g. Take your notebook with you</a:t>
            </a:r>
            <a:r>
              <a:rPr lang="en-US" sz="2000" dirty="0" smtClean="0"/>
              <a:t> to the balance and record mass. Use the same balance throughout the entire experiment (2 weeks).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Use ~ 1 g of impure fluorene from jar at balance. Weigh plastic dish</a:t>
            </a:r>
            <a:r>
              <a:rPr lang="en-US" sz="2000" dirty="0" smtClean="0"/>
              <a:t>. 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Then add ~1 g of fluorene. Weigh dish + fluorene.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See Mohrig and Manual for recrystallization steps</a:t>
            </a:r>
            <a:r>
              <a:rPr lang="en-US" sz="2000" dirty="0" smtClean="0"/>
              <a:t>.</a:t>
            </a:r>
          </a:p>
          <a:p>
            <a:pPr lvl="1" eaLnBrk="1" hangingPunct="1">
              <a:defRPr/>
            </a:pPr>
            <a:r>
              <a:rPr lang="en-US" sz="1600" dirty="0" smtClean="0"/>
              <a:t>Use hot water in a large beaker as a </a:t>
            </a:r>
            <a:r>
              <a:rPr lang="en-US" sz="1600" u="sng" dirty="0" smtClean="0"/>
              <a:t>hot bath</a:t>
            </a:r>
            <a:r>
              <a:rPr lang="en-US" sz="1600" dirty="0" smtClean="0"/>
              <a:t> for heating organic solvent and solution.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Add boiling stones for smooth boiling. </a:t>
            </a:r>
          </a:p>
          <a:p>
            <a:pPr lvl="1" eaLnBrk="1" hangingPunct="1">
              <a:defRPr/>
            </a:pPr>
            <a:r>
              <a:rPr lang="en-US" sz="1600" dirty="0" smtClean="0"/>
              <a:t>If you forget to add them in the beginning, </a:t>
            </a:r>
            <a:r>
              <a:rPr lang="en-US" sz="1600" b="1" dirty="0" smtClean="0"/>
              <a:t>NEVER</a:t>
            </a:r>
            <a:r>
              <a:rPr lang="en-US" sz="1600" dirty="0" smtClean="0"/>
              <a:t> add stones to a hot solution. Cool solution first. 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Get ice from the stock room to make an ice bath</a:t>
            </a:r>
            <a:r>
              <a:rPr lang="en-US" sz="2000" dirty="0" smtClean="0"/>
              <a:t>.</a:t>
            </a:r>
          </a:p>
          <a:p>
            <a:pPr lvl="1" eaLnBrk="1" hangingPunct="1">
              <a:defRPr/>
            </a:pPr>
            <a:r>
              <a:rPr lang="en-US" sz="1800" dirty="0" smtClean="0"/>
              <a:t>Use the ice bath to cool solvents for washing crystals, and to cool solutions below room temperature.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Notes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  <a:defRPr/>
            </a:pPr>
            <a:r>
              <a:rPr lang="en-US" sz="1800" dirty="0" smtClean="0"/>
              <a:t>Store product in pre-weighed plastic dish in drawer marked “Pant - Tuesday”</a:t>
            </a:r>
          </a:p>
          <a:p>
            <a:pPr marL="342900" lvl="1" indent="-342900" eaLnBrk="1" hangingPunct="1">
              <a:buFontTx/>
              <a:buChar char="•"/>
              <a:defRPr/>
            </a:pPr>
            <a:endParaRPr lang="en-US" sz="2000" b="1" i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 NOT start over without permission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</a:p>
          <a:p>
            <a:pPr lvl="1" eaLnBrk="1" hangingPunct="1">
              <a:defRPr/>
            </a:pPr>
            <a:r>
              <a:rPr lang="en-US" sz="1800" dirty="0" smtClean="0"/>
              <a:t>Let me know if you have a problem.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Notebook-keeping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 1</a:t>
            </a:r>
          </a:p>
          <a:p>
            <a:pPr lvl="1" eaLnBrk="1" hangingPunct="1">
              <a:defRPr/>
            </a:pPr>
            <a:r>
              <a:rPr lang="en-US" dirty="0" smtClean="0"/>
              <a:t>Clearly record </a:t>
            </a:r>
            <a:r>
              <a:rPr lang="en-US" dirty="0" err="1" smtClean="0"/>
              <a:t>approx.quantities</a:t>
            </a:r>
            <a:r>
              <a:rPr lang="en-US" dirty="0" smtClean="0"/>
              <a:t>, procedure, observations and results for determining the best solvent.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Please space your writing in the notebook to make it readable!</a:t>
            </a: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 2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Record quantities</a:t>
            </a:r>
            <a:r>
              <a:rPr lang="en-US" dirty="0" smtClean="0"/>
              <a:t> of all substances used in a clearly labeled Table that is easily found in the notebook.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Notebook-keeping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Keep a running total of solvent added.</a:t>
            </a:r>
          </a:p>
          <a:p>
            <a:pPr eaLnBrk="1" hangingPunct="1">
              <a:defRPr/>
            </a:pPr>
            <a:r>
              <a:rPr lang="en-US" dirty="0" smtClean="0"/>
              <a:t>Estimate quantity if solvent has evaporated during heating. </a:t>
            </a:r>
          </a:p>
          <a:p>
            <a:pPr eaLnBrk="1" hangingPunct="1">
              <a:defRPr/>
            </a:pPr>
            <a:r>
              <a:rPr lang="en-US" dirty="0" smtClean="0"/>
              <a:t>Write your procedure </a:t>
            </a:r>
            <a:r>
              <a:rPr lang="en-US" u="sng" dirty="0" smtClean="0"/>
              <a:t>as you do it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Please space your writing in the notebook to make it readable!</a:t>
            </a:r>
          </a:p>
          <a:p>
            <a:pPr eaLnBrk="1" hangingPunct="1">
              <a:defRPr/>
            </a:pPr>
            <a:r>
              <a:rPr lang="en-US" dirty="0" smtClean="0"/>
              <a:t>When doing calculations, pay attention to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significant figures.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End of lab clean-up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66"/>
                </a:solidFill>
                <a:latin typeface="Comic Sans MS" pitchFamily="66" charset="0"/>
              </a:rPr>
              <a:t>DUE DATES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Today</a:t>
            </a:r>
            <a:endParaRPr lang="en-US" sz="2800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omic Sans MS" pitchFamily="66" charset="0"/>
              </a:rPr>
              <a:t>At beginning of lab -- </a:t>
            </a:r>
            <a:r>
              <a:rPr lang="en-US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Melting Pt. Report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omic Sans MS" pitchFamily="66" charset="0"/>
              </a:rPr>
              <a:t>At end of lab -- copy of laboratory notebook pages for today's experiment (do not turn in your pre-lab or in-class notes)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000" i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Next Week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omic Sans MS" pitchFamily="66" charset="0"/>
              </a:rPr>
              <a:t>Nothing is due. I will return M.pt. reports.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Two Weeks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omic Sans MS" pitchFamily="66" charset="0"/>
              </a:rPr>
              <a:t>Due at beginning of lab -- </a:t>
            </a:r>
            <a:r>
              <a:rPr lang="en-US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Recrystallization Report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66"/>
                </a:solidFill>
                <a:latin typeface="Comic Sans MS" pitchFamily="66" charset="0"/>
              </a:rPr>
              <a:t>Today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You can look at your M.pt. notebook copy, but you need to return it to me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today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(You have your own copy in your notebook.)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Make a note of errors you made on your own notebook copy.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Work </a:t>
            </a:r>
            <a:r>
              <a:rPr lang="en-US" sz="2000" dirty="0" smtClean="0">
                <a:latin typeface="Comic Sans MS" pitchFamily="66" charset="0"/>
              </a:rPr>
              <a:t>a bit on the Purpose. Saying that the purpose of last week’s lab was to “take a melting point of </a:t>
            </a:r>
            <a:r>
              <a:rPr lang="en-US" sz="2000" b="1" dirty="0" smtClean="0">
                <a:latin typeface="Comic Sans MS" pitchFamily="66" charset="0"/>
              </a:rPr>
              <a:t>a</a:t>
            </a:r>
            <a:r>
              <a:rPr lang="en-US" sz="2000" dirty="0" smtClean="0">
                <a:latin typeface="Comic Sans MS" pitchFamily="66" charset="0"/>
              </a:rPr>
              <a:t> solid” does not quite capture the essence.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dirty="0" smtClean="0">
                <a:latin typeface="Comic Sans MS" pitchFamily="66" charset="0"/>
              </a:rPr>
              <a:t>Manual asked for several statements about observations – </a:t>
            </a:r>
            <a:r>
              <a:rPr lang="en-US" sz="2000" dirty="0" smtClean="0">
                <a:latin typeface="Comic Sans MS" pitchFamily="66" charset="0"/>
              </a:rPr>
              <a:t>these were each noted as present or missing: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 smtClean="0">
                <a:latin typeface="Comic Sans MS" pitchFamily="66" charset="0"/>
              </a:rPr>
              <a:t>comparison of knowns’ </a:t>
            </a:r>
            <a:r>
              <a:rPr lang="en-US" sz="1600" dirty="0" err="1" smtClean="0">
                <a:latin typeface="Comic Sans MS" pitchFamily="66" charset="0"/>
              </a:rPr>
              <a:t>m.pt.s</a:t>
            </a:r>
            <a:r>
              <a:rPr lang="en-US" sz="1600" dirty="0" smtClean="0">
                <a:latin typeface="Comic Sans MS" pitchFamily="66" charset="0"/>
              </a:rPr>
              <a:t> with Table values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 smtClean="0">
                <a:latin typeface="Comic Sans MS" pitchFamily="66" charset="0"/>
              </a:rPr>
              <a:t>comment on mixed m.pt. of knowns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 smtClean="0">
                <a:latin typeface="Comic Sans MS" pitchFamily="66" charset="0"/>
              </a:rPr>
              <a:t>possible identity of unknown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 smtClean="0">
                <a:latin typeface="Comic Sans MS" pitchFamily="66" charset="0"/>
              </a:rPr>
              <a:t>mixed m.pt. of unknown and suspected known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 smtClean="0">
                <a:latin typeface="Comic Sans MS" pitchFamily="66" charset="0"/>
              </a:rPr>
              <a:t>table of data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endParaRPr lang="en-US" dirty="0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1800" i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66"/>
                </a:solidFill>
                <a:latin typeface="Comic Sans MS" pitchFamily="66" charset="0"/>
              </a:rPr>
              <a:t>Today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quiz (and all future quizzes) are a maximum of 50 points.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400" dirty="0" smtClean="0">
                <a:latin typeface="Comic Sans MS" pitchFamily="66" charset="0"/>
              </a:rPr>
              <a:t> Notice that most of the quiz questions came directly from the assigned reading and video.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400" dirty="0" smtClean="0">
                <a:latin typeface="Comic Sans MS" pitchFamily="66" charset="0"/>
              </a:rPr>
              <a:t>There is an answer key on my desk that you can look at.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i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66"/>
                </a:solidFill>
                <a:latin typeface="Comic Sans MS" pitchFamily="66" charset="0"/>
              </a:rPr>
              <a:t>In Lab Today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Selection of a Recrystallization solvent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Recrystallization of a solid sample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2400" dirty="0" smtClean="0"/>
              <a:t>Solid compounds synthesized or used as reactants in the Organic laboratory usually need to be purified (recrystallized).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Next week a melting point range will be measured to ascertain the purity of the isolated compound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3600" smtClean="0">
                <a:solidFill>
                  <a:schemeClr val="accent2"/>
                </a:solidFill>
                <a:latin typeface="Comic Sans MS" pitchFamily="66" charset="0"/>
              </a:rPr>
              <a:t>An Ideal Recrystallization Solvent Should: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286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dissolve </a:t>
            </a:r>
            <a:r>
              <a:rPr lang="en-US" sz="2800" dirty="0" smtClean="0">
                <a:solidFill>
                  <a:srgbClr val="000066"/>
                </a:solidFill>
              </a:rPr>
              <a:t>all</a:t>
            </a:r>
            <a:r>
              <a:rPr lang="en-US" sz="2800" dirty="0" smtClean="0"/>
              <a:t> of the solid when the solvent is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hot</a:t>
            </a:r>
            <a:r>
              <a:rPr lang="en-US" sz="2800" dirty="0" smtClean="0"/>
              <a:t> (boiling).    </a:t>
            </a:r>
          </a:p>
          <a:p>
            <a:pPr eaLnBrk="1" hangingPunct="1">
              <a:defRPr/>
            </a:pPr>
            <a:r>
              <a:rPr lang="en-US" sz="2800" dirty="0" smtClean="0"/>
              <a:t>dissolve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none</a:t>
            </a:r>
            <a:r>
              <a:rPr lang="en-US" sz="2800" dirty="0" smtClean="0"/>
              <a:t> of the solid when the solvent is at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room temperature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r>
              <a:rPr lang="en-US" sz="2800" dirty="0" smtClean="0"/>
              <a:t>have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different solubilities</a:t>
            </a:r>
            <a:r>
              <a:rPr lang="en-US" sz="2800" dirty="0" smtClean="0"/>
              <a:t> for the solid and the impurities.</a:t>
            </a:r>
          </a:p>
          <a:p>
            <a:pPr eaLnBrk="1" hangingPunct="1">
              <a:defRPr/>
            </a:pPr>
            <a:r>
              <a:rPr lang="en-US" sz="2800" dirty="0" smtClean="0"/>
              <a:t>have a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lower boiling point</a:t>
            </a:r>
            <a:r>
              <a:rPr lang="en-US" sz="2800" dirty="0" smtClean="0"/>
              <a:t> than the melting point of the solid.</a:t>
            </a:r>
          </a:p>
          <a:p>
            <a:pPr eaLnBrk="1" hangingPunct="1">
              <a:defRPr/>
            </a:pPr>
            <a:r>
              <a:rPr lang="en-US" sz="2800" dirty="0" smtClean="0"/>
              <a:t>have a fairly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low boiling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Steps in Recrystallization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2000" y="1752600"/>
            <a:ext cx="1600200" cy="1905000"/>
            <a:chOff x="3168" y="1200"/>
            <a:chExt cx="1008" cy="1200"/>
          </a:xfrm>
          <a:solidFill>
            <a:srgbClr val="92D050"/>
          </a:solidFill>
        </p:grpSpPr>
        <p:sp>
          <p:nvSpPr>
            <p:cNvPr id="10262" name="Rectangle 44"/>
            <p:cNvSpPr>
              <a:spLocks noChangeArrowheads="1"/>
            </p:cNvSpPr>
            <p:nvPr/>
          </p:nvSpPr>
          <p:spPr bwMode="auto">
            <a:xfrm>
              <a:off x="3168" y="163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3" name="Rectangle 45"/>
            <p:cNvSpPr>
              <a:spLocks noChangeArrowheads="1"/>
            </p:cNvSpPr>
            <p:nvPr/>
          </p:nvSpPr>
          <p:spPr bwMode="auto">
            <a:xfrm>
              <a:off x="3408" y="163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4" name="Rectangle 46"/>
            <p:cNvSpPr>
              <a:spLocks noChangeArrowheads="1"/>
            </p:cNvSpPr>
            <p:nvPr/>
          </p:nvSpPr>
          <p:spPr bwMode="auto">
            <a:xfrm>
              <a:off x="3600" y="1584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5" name="Rectangle 47"/>
            <p:cNvSpPr>
              <a:spLocks noChangeArrowheads="1"/>
            </p:cNvSpPr>
            <p:nvPr/>
          </p:nvSpPr>
          <p:spPr bwMode="auto">
            <a:xfrm>
              <a:off x="3936" y="163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6" name="Rectangle 48"/>
            <p:cNvSpPr>
              <a:spLocks noChangeArrowheads="1"/>
            </p:cNvSpPr>
            <p:nvPr/>
          </p:nvSpPr>
          <p:spPr bwMode="auto">
            <a:xfrm>
              <a:off x="3264" y="187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7" name="Rectangle 49"/>
            <p:cNvSpPr>
              <a:spLocks noChangeArrowheads="1"/>
            </p:cNvSpPr>
            <p:nvPr/>
          </p:nvSpPr>
          <p:spPr bwMode="auto">
            <a:xfrm>
              <a:off x="3744" y="187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8" name="Rectangle 50"/>
            <p:cNvSpPr>
              <a:spLocks noChangeArrowheads="1"/>
            </p:cNvSpPr>
            <p:nvPr/>
          </p:nvSpPr>
          <p:spPr bwMode="auto">
            <a:xfrm>
              <a:off x="3936" y="187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9" name="Rectangle 51"/>
            <p:cNvSpPr>
              <a:spLocks noChangeArrowheads="1"/>
            </p:cNvSpPr>
            <p:nvPr/>
          </p:nvSpPr>
          <p:spPr bwMode="auto">
            <a:xfrm>
              <a:off x="3216" y="2160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0" name="Rectangle 52"/>
            <p:cNvSpPr>
              <a:spLocks noChangeArrowheads="1"/>
            </p:cNvSpPr>
            <p:nvPr/>
          </p:nvSpPr>
          <p:spPr bwMode="auto">
            <a:xfrm>
              <a:off x="3408" y="2064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1" name="Rectangle 53"/>
            <p:cNvSpPr>
              <a:spLocks noChangeArrowheads="1"/>
            </p:cNvSpPr>
            <p:nvPr/>
          </p:nvSpPr>
          <p:spPr bwMode="auto">
            <a:xfrm>
              <a:off x="3600" y="2160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2" name="Rectangle 54"/>
            <p:cNvSpPr>
              <a:spLocks noChangeArrowheads="1"/>
            </p:cNvSpPr>
            <p:nvPr/>
          </p:nvSpPr>
          <p:spPr bwMode="auto">
            <a:xfrm>
              <a:off x="3792" y="211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3" name="AutoShape 55"/>
            <p:cNvSpPr>
              <a:spLocks noChangeArrowheads="1"/>
            </p:cNvSpPr>
            <p:nvPr/>
          </p:nvSpPr>
          <p:spPr bwMode="auto">
            <a:xfrm>
              <a:off x="3504" y="1872"/>
              <a:ext cx="240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4" name="AutoShape 56"/>
            <p:cNvSpPr>
              <a:spLocks noChangeArrowheads="1"/>
            </p:cNvSpPr>
            <p:nvPr/>
          </p:nvSpPr>
          <p:spPr bwMode="auto">
            <a:xfrm>
              <a:off x="3744" y="1440"/>
              <a:ext cx="240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5" name="Rectangle 57"/>
            <p:cNvSpPr>
              <a:spLocks noChangeArrowheads="1"/>
            </p:cNvSpPr>
            <p:nvPr/>
          </p:nvSpPr>
          <p:spPr bwMode="auto">
            <a:xfrm>
              <a:off x="3984" y="139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6" name="Rectangle 58"/>
            <p:cNvSpPr>
              <a:spLocks noChangeArrowheads="1"/>
            </p:cNvSpPr>
            <p:nvPr/>
          </p:nvSpPr>
          <p:spPr bwMode="auto">
            <a:xfrm>
              <a:off x="3552" y="1344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7" name="Rectangle 59"/>
            <p:cNvSpPr>
              <a:spLocks noChangeArrowheads="1"/>
            </p:cNvSpPr>
            <p:nvPr/>
          </p:nvSpPr>
          <p:spPr bwMode="auto">
            <a:xfrm>
              <a:off x="3360" y="139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8" name="Rectangle 60"/>
            <p:cNvSpPr>
              <a:spLocks noChangeArrowheads="1"/>
            </p:cNvSpPr>
            <p:nvPr/>
          </p:nvSpPr>
          <p:spPr bwMode="auto">
            <a:xfrm>
              <a:off x="3168" y="1392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9" name="Rectangle 61"/>
            <p:cNvSpPr>
              <a:spLocks noChangeArrowheads="1"/>
            </p:cNvSpPr>
            <p:nvPr/>
          </p:nvSpPr>
          <p:spPr bwMode="auto">
            <a:xfrm>
              <a:off x="3792" y="1200"/>
              <a:ext cx="19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0" name="AutoShape 62"/>
          <p:cNvSpPr>
            <a:spLocks noChangeArrowheads="1"/>
          </p:cNvSpPr>
          <p:nvPr/>
        </p:nvSpPr>
        <p:spPr bwMode="auto">
          <a:xfrm>
            <a:off x="5943600" y="1714500"/>
            <a:ext cx="2209800" cy="3429000"/>
          </a:xfrm>
          <a:prstGeom prst="can">
            <a:avLst>
              <a:gd name="adj" fmla="val 387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63" hidden="1"/>
          <p:cNvSpPr>
            <a:spLocks noChangeShapeType="1"/>
          </p:cNvSpPr>
          <p:nvPr/>
        </p:nvSpPr>
        <p:spPr bwMode="auto">
          <a:xfrm flipV="1">
            <a:off x="6019800" y="1828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4" hidden="1"/>
          <p:cNvSpPr>
            <a:spLocks noChangeShapeType="1"/>
          </p:cNvSpPr>
          <p:nvPr/>
        </p:nvSpPr>
        <p:spPr bwMode="auto">
          <a:xfrm flipV="1">
            <a:off x="82296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65"/>
          <p:cNvSpPr>
            <a:spLocks noChangeArrowheads="1"/>
          </p:cNvSpPr>
          <p:nvPr/>
        </p:nvSpPr>
        <p:spPr bwMode="auto">
          <a:xfrm>
            <a:off x="7010400" y="39243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6"/>
          <p:cNvSpPr>
            <a:spLocks noChangeArrowheads="1"/>
          </p:cNvSpPr>
          <p:nvPr/>
        </p:nvSpPr>
        <p:spPr bwMode="auto">
          <a:xfrm>
            <a:off x="7010400" y="44577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67"/>
          <p:cNvSpPr>
            <a:spLocks noChangeArrowheads="1"/>
          </p:cNvSpPr>
          <p:nvPr/>
        </p:nvSpPr>
        <p:spPr bwMode="auto">
          <a:xfrm>
            <a:off x="6019800" y="27813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68"/>
          <p:cNvSpPr>
            <a:spLocks noChangeArrowheads="1"/>
          </p:cNvSpPr>
          <p:nvPr/>
        </p:nvSpPr>
        <p:spPr bwMode="auto">
          <a:xfrm>
            <a:off x="6858000" y="27813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69"/>
          <p:cNvSpPr>
            <a:spLocks noChangeArrowheads="1"/>
          </p:cNvSpPr>
          <p:nvPr/>
        </p:nvSpPr>
        <p:spPr bwMode="auto">
          <a:xfrm>
            <a:off x="7543800" y="43815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70"/>
          <p:cNvSpPr>
            <a:spLocks noChangeArrowheads="1"/>
          </p:cNvSpPr>
          <p:nvPr/>
        </p:nvSpPr>
        <p:spPr bwMode="auto">
          <a:xfrm>
            <a:off x="6096000" y="43815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utoShape 71"/>
          <p:cNvSpPr>
            <a:spLocks noChangeArrowheads="1"/>
          </p:cNvSpPr>
          <p:nvPr/>
        </p:nvSpPr>
        <p:spPr bwMode="auto">
          <a:xfrm>
            <a:off x="7620000" y="3162300"/>
            <a:ext cx="3810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AutoShape 72"/>
          <p:cNvSpPr>
            <a:spLocks noChangeArrowheads="1"/>
          </p:cNvSpPr>
          <p:nvPr/>
        </p:nvSpPr>
        <p:spPr bwMode="auto">
          <a:xfrm>
            <a:off x="6553200" y="4381500"/>
            <a:ext cx="3810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73"/>
          <p:cNvSpPr>
            <a:spLocks noChangeArrowheads="1"/>
          </p:cNvSpPr>
          <p:nvPr/>
        </p:nvSpPr>
        <p:spPr bwMode="auto">
          <a:xfrm>
            <a:off x="6477000" y="32385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74"/>
          <p:cNvSpPr>
            <a:spLocks noChangeArrowheads="1"/>
          </p:cNvSpPr>
          <p:nvPr/>
        </p:nvSpPr>
        <p:spPr bwMode="auto">
          <a:xfrm>
            <a:off x="7543800" y="37719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75"/>
          <p:cNvSpPr>
            <a:spLocks noChangeArrowheads="1"/>
          </p:cNvSpPr>
          <p:nvPr/>
        </p:nvSpPr>
        <p:spPr bwMode="auto">
          <a:xfrm>
            <a:off x="6934200" y="33147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76"/>
          <p:cNvSpPr>
            <a:spLocks noChangeArrowheads="1"/>
          </p:cNvSpPr>
          <p:nvPr/>
        </p:nvSpPr>
        <p:spPr bwMode="auto">
          <a:xfrm>
            <a:off x="6096000" y="36195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77"/>
          <p:cNvSpPr>
            <a:spLocks noChangeArrowheads="1"/>
          </p:cNvSpPr>
          <p:nvPr/>
        </p:nvSpPr>
        <p:spPr bwMode="auto">
          <a:xfrm>
            <a:off x="6477000" y="3771900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Text Box 78"/>
          <p:cNvSpPr txBox="1">
            <a:spLocks noChangeArrowheads="1"/>
          </p:cNvSpPr>
          <p:nvPr/>
        </p:nvSpPr>
        <p:spPr bwMode="auto">
          <a:xfrm>
            <a:off x="533400" y="3886200"/>
            <a:ext cx="533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sz="2000" i="1" dirty="0"/>
              <a:t>Use an Erlenmeyer flask</a:t>
            </a:r>
            <a:r>
              <a:rPr lang="en-US" sz="2000" dirty="0"/>
              <a:t>. (The picture shows a beaker.)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  <a:defRPr/>
            </a:pPr>
            <a:endParaRPr lang="en-US" sz="2000" dirty="0"/>
          </a:p>
          <a:p>
            <a:pPr marL="274320" indent="-274320">
              <a:lnSpc>
                <a:spcPct val="80000"/>
              </a:lnSpc>
              <a:defRPr/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Dissolve</a:t>
            </a:r>
            <a:r>
              <a:rPr lang="en-US" sz="2000" dirty="0"/>
              <a:t> crude solid in 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minimum   amount</a:t>
            </a:r>
            <a:r>
              <a:rPr lang="en-US" sz="2000" dirty="0"/>
              <a:t> of </a:t>
            </a:r>
            <a:r>
              <a:rPr lang="en-US" sz="2000" b="1" dirty="0">
                <a:solidFill>
                  <a:srgbClr val="000066"/>
                </a:solidFill>
              </a:rPr>
              <a:t>hot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/>
              <a:t>solvent.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000" dirty="0"/>
          </a:p>
          <a:p>
            <a:pPr marL="274320" lvl="1" indent="-274320">
              <a:lnSpc>
                <a:spcPct val="80000"/>
              </a:lnSpc>
              <a:defRPr/>
            </a:pPr>
            <a:r>
              <a:rPr lang="en-US" dirty="0"/>
              <a:t>      This must be done with small volume increments, and fairly rapidly so the solvent does not cool or evaporate.</a:t>
            </a:r>
          </a:p>
          <a:p>
            <a:pPr marL="274320" lvl="1" indent="-274320">
              <a:lnSpc>
                <a:spcPct val="80000"/>
              </a:lnSpc>
              <a:defRPr/>
            </a:pPr>
            <a:endParaRPr lang="en-US" dirty="0"/>
          </a:p>
          <a:p>
            <a:pPr marL="274320" lvl="1" indent="-274320">
              <a:lnSpc>
                <a:spcPct val="80000"/>
              </a:lnSpc>
              <a:defRPr/>
            </a:pPr>
            <a:r>
              <a:rPr lang="en-US" dirty="0"/>
              <a:t>    </a:t>
            </a:r>
          </a:p>
        </p:txBody>
      </p:sp>
      <p:sp>
        <p:nvSpPr>
          <p:cNvPr id="9237" name="Content Placeholder 40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Steps in Recrystallization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85800" y="5715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endParaRPr lang="en-US" sz="2400"/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5791200" y="2362200"/>
            <a:ext cx="2209800" cy="3429000"/>
          </a:xfrm>
          <a:prstGeom prst="can">
            <a:avLst>
              <a:gd name="adj" fmla="val 387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10"/>
          <p:cNvSpPr>
            <a:spLocks noChangeArrowheads="1"/>
          </p:cNvSpPr>
          <p:nvPr/>
        </p:nvSpPr>
        <p:spPr bwMode="auto">
          <a:xfrm>
            <a:off x="6096000" y="3429000"/>
            <a:ext cx="3810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11"/>
          <p:cNvSpPr>
            <a:spLocks noChangeArrowheads="1"/>
          </p:cNvSpPr>
          <p:nvPr/>
        </p:nvSpPr>
        <p:spPr bwMode="auto">
          <a:xfrm>
            <a:off x="7391400" y="3429000"/>
            <a:ext cx="3810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381000" y="1676400"/>
            <a:ext cx="51816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320" indent="-274320">
              <a:lnSpc>
                <a:spcPct val="80000"/>
              </a:lnSpc>
              <a:defRPr/>
            </a:pPr>
            <a:r>
              <a:rPr lang="en-US" sz="2400" dirty="0"/>
              <a:t>2. Let solution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cool to room temperature</a:t>
            </a:r>
            <a:r>
              <a:rPr lang="en-US" sz="2400" dirty="0"/>
              <a:t>, so that crystal lattice reforms slowly and impurities are not trapped.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400" dirty="0"/>
          </a:p>
          <a:p>
            <a:pPr marL="533400" indent="-533400">
              <a:lnSpc>
                <a:spcPct val="80000"/>
              </a:lnSpc>
              <a:defRPr/>
            </a:pPr>
            <a:r>
              <a:rPr lang="en-US" sz="2000" dirty="0"/>
              <a:t>       (Still in an Erlenmeyer. Cover with a watch glass.)</a:t>
            </a:r>
          </a:p>
          <a:p>
            <a:pPr eaLnBrk="0" hangingPunct="0">
              <a:defRPr/>
            </a:pPr>
            <a:endParaRPr lang="en-US" sz="2400" dirty="0">
              <a:latin typeface="Times New Roman" pitchFamily="18" charset="0"/>
            </a:endParaRPr>
          </a:p>
          <a:p>
            <a:pPr eaLnBrk="0" hangingPunct="0">
              <a:defRPr/>
            </a:pPr>
            <a:endParaRPr lang="en-US" sz="2400" dirty="0">
              <a:latin typeface="Times New Roman" pitchFamily="18" charset="0"/>
            </a:endParaRPr>
          </a:p>
          <a:p>
            <a:pPr marL="274320" indent="-274320">
              <a:lnSpc>
                <a:spcPct val="80000"/>
              </a:lnSpc>
              <a:defRPr/>
            </a:pPr>
            <a:r>
              <a:rPr lang="en-US" sz="2400" dirty="0"/>
              <a:t>3. Cool solution in an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ice bath</a:t>
            </a:r>
            <a:r>
              <a:rPr lang="en-US" sz="2400" dirty="0">
                <a:solidFill>
                  <a:srgbClr val="000066"/>
                </a:solidFill>
              </a:rPr>
              <a:t> </a:t>
            </a:r>
            <a:r>
              <a:rPr lang="en-US" sz="2400" dirty="0"/>
              <a:t>for further crystallization, ~ 15 min.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400" dirty="0"/>
          </a:p>
          <a:p>
            <a:pPr marL="571500">
              <a:lnSpc>
                <a:spcPct val="80000"/>
              </a:lnSpc>
              <a:defRPr/>
            </a:pPr>
            <a:r>
              <a:rPr lang="en-US" sz="2000" dirty="0"/>
              <a:t>The mixture must be a “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filterable</a:t>
            </a:r>
            <a:r>
              <a:rPr lang="en-US" sz="2000" dirty="0"/>
              <a:t>” slurry. If it is a solid-like mass, heat to boiling and add a bit more solvent.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324600" y="4114800"/>
            <a:ext cx="1219200" cy="1524000"/>
            <a:chOff x="1248" y="1200"/>
            <a:chExt cx="768" cy="960"/>
          </a:xfrm>
          <a:solidFill>
            <a:srgbClr val="92D050"/>
          </a:solidFill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248" y="1440"/>
              <a:ext cx="768" cy="720"/>
              <a:chOff x="528" y="1728"/>
              <a:chExt cx="768" cy="720"/>
            </a:xfrm>
            <a:grpFill/>
          </p:grpSpPr>
          <p:sp>
            <p:nvSpPr>
              <p:cNvPr id="11280" name="Rectangle 15"/>
              <p:cNvSpPr>
                <a:spLocks noChangeArrowheads="1"/>
              </p:cNvSpPr>
              <p:nvPr/>
            </p:nvSpPr>
            <p:spPr bwMode="auto">
              <a:xfrm>
                <a:off x="528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1" name="Rectangle 16"/>
              <p:cNvSpPr>
                <a:spLocks noChangeArrowheads="1"/>
              </p:cNvSpPr>
              <p:nvPr/>
            </p:nvSpPr>
            <p:spPr bwMode="auto">
              <a:xfrm>
                <a:off x="720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2" name="Rectangle 17"/>
              <p:cNvSpPr>
                <a:spLocks noChangeArrowheads="1"/>
              </p:cNvSpPr>
              <p:nvPr/>
            </p:nvSpPr>
            <p:spPr bwMode="auto">
              <a:xfrm>
                <a:off x="912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3" name="Rectangle 18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4" name="Rectangle 19"/>
              <p:cNvSpPr>
                <a:spLocks noChangeArrowheads="1"/>
              </p:cNvSpPr>
              <p:nvPr/>
            </p:nvSpPr>
            <p:spPr bwMode="auto">
              <a:xfrm>
                <a:off x="528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5" name="Rectangle 20"/>
              <p:cNvSpPr>
                <a:spLocks noChangeArrowheads="1"/>
              </p:cNvSpPr>
              <p:nvPr/>
            </p:nvSpPr>
            <p:spPr bwMode="auto">
              <a:xfrm>
                <a:off x="720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6" name="Rectangle 21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7" name="Rectangle 22"/>
              <p:cNvSpPr>
                <a:spLocks noChangeArrowheads="1"/>
              </p:cNvSpPr>
              <p:nvPr/>
            </p:nvSpPr>
            <p:spPr bwMode="auto">
              <a:xfrm>
                <a:off x="1104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8" name="Rectangle 23"/>
              <p:cNvSpPr>
                <a:spLocks noChangeArrowheads="1"/>
              </p:cNvSpPr>
              <p:nvPr/>
            </p:nvSpPr>
            <p:spPr bwMode="auto">
              <a:xfrm>
                <a:off x="528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9" name="Rectangle 24"/>
              <p:cNvSpPr>
                <a:spLocks noChangeArrowheads="1"/>
              </p:cNvSpPr>
              <p:nvPr/>
            </p:nvSpPr>
            <p:spPr bwMode="auto">
              <a:xfrm>
                <a:off x="720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0" name="Rectangle 25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1" name="Rectangle 26"/>
              <p:cNvSpPr>
                <a:spLocks noChangeArrowheads="1"/>
              </p:cNvSpPr>
              <p:nvPr/>
            </p:nvSpPr>
            <p:spPr bwMode="auto">
              <a:xfrm>
                <a:off x="1104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1248" y="1200"/>
              <a:ext cx="768" cy="240"/>
              <a:chOff x="1152" y="3120"/>
              <a:chExt cx="768" cy="240"/>
            </a:xfrm>
            <a:grpFill/>
          </p:grpSpPr>
          <p:sp>
            <p:nvSpPr>
              <p:cNvPr id="11276" name="Rectangle 28"/>
              <p:cNvSpPr>
                <a:spLocks noChangeArrowheads="1"/>
              </p:cNvSpPr>
              <p:nvPr/>
            </p:nvSpPr>
            <p:spPr bwMode="auto">
              <a:xfrm>
                <a:off x="1152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7" name="Rectangle 29"/>
              <p:cNvSpPr>
                <a:spLocks noChangeArrowheads="1"/>
              </p:cNvSpPr>
              <p:nvPr/>
            </p:nvSpPr>
            <p:spPr bwMode="auto">
              <a:xfrm>
                <a:off x="1344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8" name="Rectangle 30"/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9" name="Rectangle 31"/>
              <p:cNvSpPr>
                <a:spLocks noChangeArrowheads="1"/>
              </p:cNvSpPr>
              <p:nvPr/>
            </p:nvSpPr>
            <p:spPr bwMode="auto">
              <a:xfrm>
                <a:off x="1728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Steps in Recrystallization</a:t>
            </a:r>
          </a:p>
        </p:txBody>
      </p:sp>
      <p:sp>
        <p:nvSpPr>
          <p:cNvPr id="11267" name="Rectangle 3" hidden="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6248400" y="1295400"/>
            <a:ext cx="2209800" cy="3429000"/>
          </a:xfrm>
          <a:prstGeom prst="can">
            <a:avLst>
              <a:gd name="adj" fmla="val 387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7467600" y="2590800"/>
            <a:ext cx="3810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6705600" y="3657600"/>
            <a:ext cx="3810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09600" y="1371600"/>
            <a:ext cx="51816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320" indent="-274320">
              <a:lnSpc>
                <a:spcPct val="80000"/>
              </a:lnSpc>
              <a:defRPr/>
            </a:pPr>
            <a:r>
              <a:rPr lang="en-US" sz="2400" dirty="0"/>
              <a:t>4.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Vacuum filter</a:t>
            </a:r>
            <a:r>
              <a:rPr lang="en-US" sz="2400" dirty="0"/>
              <a:t> the pure solid,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leaving impurities</a:t>
            </a:r>
            <a:r>
              <a:rPr lang="en-US" sz="2400" dirty="0">
                <a:solidFill>
                  <a:srgbClr val="000066"/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dissolved</a:t>
            </a:r>
            <a:r>
              <a:rPr lang="en-US" sz="2400" dirty="0">
                <a:solidFill>
                  <a:srgbClr val="000066"/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 solution</a:t>
            </a:r>
            <a:r>
              <a:rPr lang="en-US" sz="2400" dirty="0"/>
              <a:t>. </a:t>
            </a:r>
          </a:p>
          <a:p>
            <a:pPr marL="731520" lvl="1" indent="-27432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/>
              <a:t>Some of the desired substance will also remain dissolved (it’s impossible to achieve 100% recovery)</a:t>
            </a:r>
            <a:r>
              <a:rPr lang="en-US" sz="2000" dirty="0"/>
              <a:t>.</a:t>
            </a:r>
          </a:p>
          <a:p>
            <a:pPr marL="731520" lvl="1" indent="-27432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Rinse the flask with a </a:t>
            </a:r>
            <a:r>
              <a:rPr lang="en-US" sz="2000" u="sng" dirty="0"/>
              <a:t>small amount</a:t>
            </a:r>
            <a:r>
              <a:rPr lang="en-US" sz="2000" dirty="0"/>
              <a:t> of 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ice-cold solvent</a:t>
            </a:r>
            <a:r>
              <a:rPr lang="en-US" sz="2000" dirty="0"/>
              <a:t> to transfer the last few bits of solid.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2000" dirty="0"/>
          </a:p>
          <a:p>
            <a:pPr marL="731520" lvl="1" indent="-27432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Rinse the crystals in the filter with a </a:t>
            </a:r>
            <a:r>
              <a:rPr lang="en-US" sz="2000" u="sng" dirty="0"/>
              <a:t>small amount</a:t>
            </a:r>
            <a:r>
              <a:rPr lang="en-US" sz="2000" dirty="0"/>
              <a:t> of 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ice-cold solvent</a:t>
            </a:r>
            <a:r>
              <a:rPr lang="en-US" sz="2000" dirty="0"/>
              <a:t>.</a:t>
            </a:r>
          </a:p>
          <a:p>
            <a:pPr marL="274320" indent="-274320" eaLnBrk="0" hangingPunct="0">
              <a:spcBef>
                <a:spcPts val="1200"/>
              </a:spcBef>
              <a:defRPr/>
            </a:pPr>
            <a:r>
              <a:rPr lang="en-US" sz="2400" dirty="0">
                <a:latin typeface="+mn-lt"/>
              </a:rPr>
              <a:t>5. Let the purified solid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air dry on a watch glass</a:t>
            </a:r>
            <a:r>
              <a:rPr lang="en-US" sz="2400" dirty="0">
                <a:latin typeface="+mn-lt"/>
              </a:rPr>
              <a:t> to remove traces of solvent. Transfer to a beaker to dry and store until next week.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43600" y="4876800"/>
            <a:ext cx="1219200" cy="1524000"/>
            <a:chOff x="1248" y="1200"/>
            <a:chExt cx="768" cy="960"/>
          </a:xfrm>
          <a:solidFill>
            <a:srgbClr val="92D050"/>
          </a:solidFill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48" y="1440"/>
              <a:ext cx="768" cy="720"/>
              <a:chOff x="528" y="1728"/>
              <a:chExt cx="768" cy="720"/>
            </a:xfrm>
            <a:grpFill/>
          </p:grpSpPr>
          <p:sp>
            <p:nvSpPr>
              <p:cNvPr id="12304" name="Rectangle 14"/>
              <p:cNvSpPr>
                <a:spLocks noChangeArrowheads="1"/>
              </p:cNvSpPr>
              <p:nvPr/>
            </p:nvSpPr>
            <p:spPr bwMode="auto">
              <a:xfrm>
                <a:off x="528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5" name="Rectangle 15"/>
              <p:cNvSpPr>
                <a:spLocks noChangeArrowheads="1"/>
              </p:cNvSpPr>
              <p:nvPr/>
            </p:nvSpPr>
            <p:spPr bwMode="auto">
              <a:xfrm>
                <a:off x="720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6" name="Rectangle 16"/>
              <p:cNvSpPr>
                <a:spLocks noChangeArrowheads="1"/>
              </p:cNvSpPr>
              <p:nvPr/>
            </p:nvSpPr>
            <p:spPr bwMode="auto">
              <a:xfrm>
                <a:off x="912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7" name="Rectangle 17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8" name="Rectangle 18"/>
              <p:cNvSpPr>
                <a:spLocks noChangeArrowheads="1"/>
              </p:cNvSpPr>
              <p:nvPr/>
            </p:nvSpPr>
            <p:spPr bwMode="auto">
              <a:xfrm>
                <a:off x="528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9" name="Rectangle 19"/>
              <p:cNvSpPr>
                <a:spLocks noChangeArrowheads="1"/>
              </p:cNvSpPr>
              <p:nvPr/>
            </p:nvSpPr>
            <p:spPr bwMode="auto">
              <a:xfrm>
                <a:off x="720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0" name="Rectangle 2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1" name="Rectangle 21"/>
              <p:cNvSpPr>
                <a:spLocks noChangeArrowheads="1"/>
              </p:cNvSpPr>
              <p:nvPr/>
            </p:nvSpPr>
            <p:spPr bwMode="auto">
              <a:xfrm>
                <a:off x="1104" y="196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2" name="Rectangle 22"/>
              <p:cNvSpPr>
                <a:spLocks noChangeArrowheads="1"/>
              </p:cNvSpPr>
              <p:nvPr/>
            </p:nvSpPr>
            <p:spPr bwMode="auto">
              <a:xfrm>
                <a:off x="528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3" name="Rectangle 23"/>
              <p:cNvSpPr>
                <a:spLocks noChangeArrowheads="1"/>
              </p:cNvSpPr>
              <p:nvPr/>
            </p:nvSpPr>
            <p:spPr bwMode="auto">
              <a:xfrm>
                <a:off x="720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4" name="Rectangle 24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5" name="Rectangle 25"/>
              <p:cNvSpPr>
                <a:spLocks noChangeArrowheads="1"/>
              </p:cNvSpPr>
              <p:nvPr/>
            </p:nvSpPr>
            <p:spPr bwMode="auto">
              <a:xfrm>
                <a:off x="1104" y="2208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1248" y="1200"/>
              <a:ext cx="768" cy="240"/>
              <a:chOff x="1152" y="3120"/>
              <a:chExt cx="768" cy="240"/>
            </a:xfrm>
            <a:grpFill/>
          </p:grpSpPr>
          <p:sp>
            <p:nvSpPr>
              <p:cNvPr id="12300" name="Rectangle 27"/>
              <p:cNvSpPr>
                <a:spLocks noChangeArrowheads="1"/>
              </p:cNvSpPr>
              <p:nvPr/>
            </p:nvSpPr>
            <p:spPr bwMode="auto">
              <a:xfrm>
                <a:off x="1152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1" name="Rectangle 28"/>
              <p:cNvSpPr>
                <a:spLocks noChangeArrowheads="1"/>
              </p:cNvSpPr>
              <p:nvPr/>
            </p:nvSpPr>
            <p:spPr bwMode="auto">
              <a:xfrm>
                <a:off x="1344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2" name="Rectangle 29"/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3" name="Rectangle 30"/>
              <p:cNvSpPr>
                <a:spLocks noChangeArrowheads="1"/>
              </p:cNvSpPr>
              <p:nvPr/>
            </p:nvSpPr>
            <p:spPr bwMode="auto">
              <a:xfrm>
                <a:off x="1728" y="3120"/>
                <a:ext cx="192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868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DUE DATES</vt:lpstr>
      <vt:lpstr>Today</vt:lpstr>
      <vt:lpstr>Today</vt:lpstr>
      <vt:lpstr>In Lab Today</vt:lpstr>
      <vt:lpstr> An Ideal Recrystallization Solvent Should:</vt:lpstr>
      <vt:lpstr>Steps in Recrystallization</vt:lpstr>
      <vt:lpstr>Steps in Recrystallization</vt:lpstr>
      <vt:lpstr>Steps in Recrystallization</vt:lpstr>
      <vt:lpstr>Notes</vt:lpstr>
      <vt:lpstr>Notes</vt:lpstr>
      <vt:lpstr>Notebook-keeping</vt:lpstr>
      <vt:lpstr>Notebook-keeping</vt:lpstr>
      <vt:lpstr>End of lab clean-up</vt:lpstr>
    </vt:vector>
  </TitlesOfParts>
  <Company>SWS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DATES</dc:title>
  <dc:creator>SWS</dc:creator>
  <cp:lastModifiedBy>User</cp:lastModifiedBy>
  <cp:revision>109</cp:revision>
  <dcterms:created xsi:type="dcterms:W3CDTF">2005-09-19T00:47:50Z</dcterms:created>
  <dcterms:modified xsi:type="dcterms:W3CDTF">2017-02-05T23:15:58Z</dcterms:modified>
</cp:coreProperties>
</file>