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5" r:id="rId2"/>
    <p:sldId id="290" r:id="rId3"/>
    <p:sldId id="311" r:id="rId4"/>
    <p:sldId id="313" r:id="rId5"/>
    <p:sldId id="312" r:id="rId6"/>
    <p:sldId id="315" r:id="rId7"/>
    <p:sldId id="314" r:id="rId8"/>
    <p:sldId id="316" r:id="rId9"/>
    <p:sldId id="317" r:id="rId10"/>
    <p:sldId id="318" r:id="rId11"/>
    <p:sldId id="319" r:id="rId12"/>
    <p:sldId id="320" r:id="rId13"/>
    <p:sldId id="325" r:id="rId14"/>
    <p:sldId id="326" r:id="rId15"/>
    <p:sldId id="327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F970A-B8AB-44A4-8EEA-4B980E67BA1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2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F71D-AB75-4FF0-9E9D-0A880A039931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74F5-83E8-41FE-9C5B-61D7266EBBD4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1EC5-A818-44B3-9888-3E60B8ACA02F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47BA-D295-436D-A44A-4918E4A23545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71C2-A4B5-4956-B209-F53093075B37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C6F2-3F26-4746-8FF1-000CE2872B3A}" type="datetime1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BBE4-1680-413C-A9EB-6FF7D18131B8}" type="datetime1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1592-ED7E-4833-93E3-9DC4F12581CF}" type="datetime1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C79-230F-42FF-9004-250CEA408DAA}" type="datetime1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568-E821-4264-A242-DCD9B331C3AE}" type="datetime1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49C-089C-42E7-95F6-F0794C2D788F}" type="datetime1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C7D-A6C3-4EE6-84CD-41A72ABE2575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5635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2800" dirty="0"/>
            </a:br>
            <a:r>
              <a:rPr lang="en-US" sz="2800" dirty="0"/>
              <a:t>Population-based metaheuristics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Nature-inspired</a:t>
            </a:r>
          </a:p>
          <a:p>
            <a:r>
              <a:rPr lang="en-US" dirty="0"/>
              <a:t>Initialize a population</a:t>
            </a:r>
          </a:p>
          <a:p>
            <a:r>
              <a:rPr lang="en-US" dirty="0"/>
              <a:t>A new population of solutions is generated</a:t>
            </a:r>
          </a:p>
          <a:p>
            <a:r>
              <a:rPr lang="en-US" dirty="0"/>
              <a:t>Integrate the new population into the current one using one these methods – by replacement which is a selection process from the new and current solutions</a:t>
            </a:r>
          </a:p>
          <a:p>
            <a:pPr lvl="1"/>
            <a:r>
              <a:rPr lang="en-US" dirty="0"/>
              <a:t>Evolutionary Algorithms – genetic algorithm</a:t>
            </a:r>
          </a:p>
          <a:p>
            <a:pPr lvl="1"/>
            <a:r>
              <a:rPr lang="en-US" dirty="0"/>
              <a:t>Scatter search</a:t>
            </a:r>
          </a:p>
          <a:p>
            <a:pPr lvl="1"/>
            <a:r>
              <a:rPr lang="en-US" dirty="0"/>
              <a:t>Estimation of distribution algorithm (EDA)</a:t>
            </a:r>
          </a:p>
          <a:p>
            <a:pPr lvl="1"/>
            <a:r>
              <a:rPr lang="en-US" dirty="0"/>
              <a:t>Evolutionary programming- genetic programming </a:t>
            </a:r>
          </a:p>
          <a:p>
            <a:pPr lvl="1"/>
            <a:r>
              <a:rPr lang="en-US" dirty="0"/>
              <a:t>Swarm Intelligence</a:t>
            </a:r>
          </a:p>
          <a:p>
            <a:pPr lvl="2"/>
            <a:r>
              <a:rPr lang="en-US" dirty="0"/>
              <a:t>Ant colony</a:t>
            </a:r>
          </a:p>
          <a:p>
            <a:pPr lvl="2"/>
            <a:r>
              <a:rPr lang="en-US" dirty="0"/>
              <a:t>Particle swarm optimization (PSO)</a:t>
            </a:r>
          </a:p>
          <a:p>
            <a:pPr lvl="2"/>
            <a:r>
              <a:rPr lang="en-US" dirty="0"/>
              <a:t>Bee colony</a:t>
            </a:r>
          </a:p>
          <a:p>
            <a:pPr lvl="1"/>
            <a:r>
              <a:rPr lang="en-US" dirty="0"/>
              <a:t>Artificial Immune system AIS</a:t>
            </a:r>
          </a:p>
          <a:p>
            <a:r>
              <a:rPr lang="en-US" dirty="0"/>
              <a:t>Continue until a stopping criteria is reached</a:t>
            </a:r>
          </a:p>
          <a:p>
            <a:r>
              <a:rPr lang="en-US" dirty="0"/>
              <a:t>The generation and replacement process could be </a:t>
            </a:r>
            <a:r>
              <a:rPr lang="en-US" dirty="0" err="1"/>
              <a:t>memoryless</a:t>
            </a:r>
            <a:r>
              <a:rPr lang="en-US" dirty="0"/>
              <a:t> or some search memory is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5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 Colony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pheromone trails memorize the characteristics of good generated solutions, which guides the construction of new solutions</a:t>
            </a:r>
          </a:p>
          <a:p>
            <a:r>
              <a:rPr lang="en-US" dirty="0"/>
              <a:t>The trails change dynamically to reflect acquired knowledge</a:t>
            </a:r>
          </a:p>
          <a:p>
            <a:r>
              <a:rPr lang="en-US" dirty="0"/>
              <a:t>Evaporation phase: The trail decreases automatically. Each pheromone value is reduced by a fixed proportion</a:t>
            </a:r>
          </a:p>
          <a:p>
            <a:pPr lvl="1"/>
            <a:r>
              <a:rPr lang="en-US" dirty="0"/>
              <a:t>The goal is to avoid a premature convergence to the good solution for all the ants </a:t>
            </a:r>
          </a:p>
          <a:p>
            <a:pPr lvl="1"/>
            <a:r>
              <a:rPr lang="en-US" dirty="0"/>
              <a:t>Also helps in diversification </a:t>
            </a:r>
          </a:p>
          <a:p>
            <a:r>
              <a:rPr lang="en-US" dirty="0"/>
              <a:t>Reinforcement Phase: the pheromone trail is </a:t>
            </a:r>
            <a:r>
              <a:rPr lang="en-US"/>
              <a:t>updated according </a:t>
            </a:r>
            <a:r>
              <a:rPr lang="en-US" dirty="0"/>
              <a:t>to the generated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4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ACO for TSP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n cities, m ants</a:t>
                </a:r>
              </a:p>
              <a:p>
                <a:r>
                  <a:rPr lang="en-US" dirty="0"/>
                  <a:t>G = (V,E) input graph</a:t>
                </a:r>
              </a:p>
              <a:p>
                <a:r>
                  <a:rPr lang="en-US" dirty="0" err="1"/>
                  <a:t>d</a:t>
                </a:r>
                <a:r>
                  <a:rPr lang="en-US" baseline="-25000" dirty="0" err="1"/>
                  <a:t>ij</a:t>
                </a:r>
                <a:r>
                  <a:rPr lang="en-US" dirty="0"/>
                  <a:t> is the distance between </a:t>
                </a:r>
                <a:r>
                  <a:rPr lang="en-US" dirty="0" err="1"/>
                  <a:t>i</a:t>
                </a:r>
                <a:r>
                  <a:rPr lang="en-US" dirty="0"/>
                  <a:t> and j </a:t>
                </a:r>
              </a:p>
              <a:p>
                <a:r>
                  <a:rPr lang="en-US" dirty="0"/>
                  <a:t>For each ant randomly select an initial city </a:t>
                </a:r>
                <a:r>
                  <a:rPr lang="en-US" dirty="0" err="1"/>
                  <a:t>i</a:t>
                </a:r>
                <a:endParaRPr lang="en-US" dirty="0"/>
              </a:p>
              <a:p>
                <a:r>
                  <a:rPr lang="en-US" dirty="0"/>
                  <a:t>Set up the pheromone matrix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ij</a:t>
                </a:r>
                <a:r>
                  <a:rPr lang="en-US" dirty="0"/>
                  <a:t> for edge </a:t>
                </a:r>
                <a:r>
                  <a:rPr lang="en-US" dirty="0" err="1"/>
                  <a:t>i,j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 err="1"/>
                  <a:t>t</a:t>
                </a:r>
                <a:r>
                  <a:rPr lang="en-US" baseline="-25000" dirty="0" err="1"/>
                  <a:t>ij</a:t>
                </a:r>
                <a:r>
                  <a:rPr lang="en-US" dirty="0"/>
                  <a:t> represents the pheromone strength of an edge (</a:t>
                </a:r>
                <a:r>
                  <a:rPr lang="en-US" dirty="0" err="1"/>
                  <a:t>i,j</a:t>
                </a:r>
                <a:r>
                  <a:rPr lang="en-US" dirty="0"/>
                  <a:t>) in a tour (higher strength if more ants choose an edge)</a:t>
                </a:r>
              </a:p>
              <a:p>
                <a:pPr lvl="1"/>
                <a:r>
                  <a:rPr lang="en-US" dirty="0"/>
                  <a:t>Initialize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ij</a:t>
                </a:r>
                <a:r>
                  <a:rPr lang="en-US" baseline="-25000" dirty="0"/>
                  <a:t> </a:t>
                </a:r>
                <a:r>
                  <a:rPr lang="en-US" dirty="0"/>
                  <a:t>=1</a:t>
                </a:r>
              </a:p>
              <a:p>
                <a:r>
                  <a:rPr lang="en-US" dirty="0"/>
                  <a:t>Each ant will construct a tour in a stochastic way starting from city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An ant will select the next city j using the highest probability </a:t>
                </a:r>
              </a:p>
              <a:p>
                <a:pPr marL="0" indent="0">
                  <a:buNone/>
                </a:pPr>
                <a:r>
                  <a:rPr lang="en-US" dirty="0" err="1"/>
                  <a:t>p</a:t>
                </a:r>
                <a:r>
                  <a:rPr lang="en-US" baseline="-25000" dirty="0" err="1"/>
                  <a:t>ij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baseline="30000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baseline="-25000" smtClean="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𝛾𝛽</m:t>
                        </m:r>
                        <m:r>
                          <a:rPr lang="en-US" b="0" i="1" baseline="-25000" smtClean="0">
                            <a:latin typeface="Cambria Math"/>
                            <a:ea typeface="Cambria Math"/>
                          </a:rPr>
                          <m:t>𝑖𝑗</m:t>
                        </m:r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i="1" baseline="3000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i="1" baseline="-2500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b="0" i="1" baseline="-25000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𝛾𝛽</m:t>
                            </m:r>
                            <m:r>
                              <a:rPr lang="en-US" i="1" baseline="-2500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b="0" i="1" baseline="-25000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                     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𝑖𝑗</m:t>
                    </m:r>
                  </m:oMath>
                </a14:m>
                <a:r>
                  <a:rPr lang="en-US" dirty="0"/>
                  <a:t> = 1/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ij</a:t>
                </a:r>
                <a:r>
                  <a:rPr lang="en-US" baseline="-25000" dirty="0"/>
                  <a:t> </a:t>
                </a:r>
                <a:r>
                  <a:rPr lang="en-US" dirty="0"/>
                  <a:t>(Desirability – higher 						   values  are better)</a:t>
                </a:r>
              </a:p>
              <a:p>
                <a:pPr marL="0" indent="0">
                  <a:buNone/>
                </a:pPr>
                <a:r>
                  <a:rPr lang="en-US" dirty="0" err="1"/>
                  <a:t>t</a:t>
                </a:r>
                <a:r>
                  <a:rPr lang="en-US" baseline="-25000" dirty="0" err="1"/>
                  <a:t>ik</a:t>
                </a:r>
                <a:r>
                  <a:rPr lang="en-US" baseline="-25000" dirty="0"/>
                  <a:t> </a:t>
                </a:r>
                <a:r>
                  <a:rPr lang="en-US" dirty="0"/>
                  <a:t> is the pheromone to another city k in S,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is desirability</a:t>
                </a:r>
              </a:p>
              <a:p>
                <a:pPr marL="0" indent="0">
                  <a:buNone/>
                </a:pPr>
                <a:r>
                  <a:rPr lang="en-US" dirty="0"/>
                  <a:t>S is the set of not yet visited cities of the Graph G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0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i="1" dirty="0">
                    <a:latin typeface="Cambria Math"/>
                    <a:ea typeface="Cambria Math"/>
                  </a:rPr>
                  <a:t> </a:t>
                </a:r>
                <a:r>
                  <a:rPr lang="en-US" dirty="0">
                    <a:ea typeface="Cambria Math"/>
                  </a:rPr>
                  <a:t>represents </a:t>
                </a:r>
                <a:r>
                  <a:rPr lang="en-US" dirty="0"/>
                  <a:t>influence of the pheromone </a:t>
                </a:r>
                <a:endParaRPr lang="en-US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dirty="0"/>
                  <a:t> representing the influence of problem specific values such as the distance in TSP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ACO for TSP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Continue until S is a null set for each of the m ants.</a:t>
                </a:r>
              </a:p>
              <a:p>
                <a:r>
                  <a:rPr lang="en-US" dirty="0"/>
                  <a:t>Update the pheromone using the quality –</a:t>
                </a:r>
                <a:r>
                  <a:rPr lang="en-US" dirty="0" err="1"/>
                  <a:t>obj</a:t>
                </a:r>
                <a:r>
                  <a:rPr lang="en-US" dirty="0"/>
                  <a:t> </a:t>
                </a:r>
                <a:r>
                  <a:rPr lang="en-US" dirty="0" err="1"/>
                  <a:t>fnc</a:t>
                </a:r>
                <a:r>
                  <a:rPr lang="en-US" dirty="0"/>
                  <a:t> f(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dirty="0"/>
                  <a:t>of solution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/>
                  <a:t> from each ant or a set of k best ants where k&lt;n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err="1"/>
                  <a:t>t</a:t>
                </a:r>
                <a:r>
                  <a:rPr lang="en-US" baseline="-25000" dirty="0" err="1"/>
                  <a:t>ij</a:t>
                </a:r>
                <a:r>
                  <a:rPr lang="en-US" dirty="0"/>
                  <a:t> =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ij</a:t>
                </a:r>
                <a:r>
                  <a:rPr lang="en-US" dirty="0"/>
                  <a:t> +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is 1/ f(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dirty="0"/>
                  <a:t>and (</a:t>
                </a:r>
                <a:r>
                  <a:rPr lang="en-US" dirty="0" err="1"/>
                  <a:t>i</a:t>
                </a:r>
                <a:r>
                  <a:rPr lang="en-US" dirty="0"/>
                  <a:t>, j ) are edges in solution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dirty="0">
                  <a:ea typeface="Cambria Math"/>
                </a:endParaRPr>
              </a:p>
              <a:p>
                <a:r>
                  <a:rPr lang="en-US" dirty="0"/>
                  <a:t>Good tours emerge as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ij</a:t>
                </a:r>
                <a:r>
                  <a:rPr lang="en-US" baseline="-25000" dirty="0"/>
                  <a:t> </a:t>
                </a:r>
                <a:r>
                  <a:rPr lang="en-US" dirty="0"/>
                  <a:t>is updated by the ants</a:t>
                </a:r>
              </a:p>
              <a:p>
                <a:r>
                  <a:rPr lang="en-US" dirty="0"/>
                  <a:t>The pheromone is evaporated by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ij</a:t>
                </a:r>
                <a:r>
                  <a:rPr lang="en-US" dirty="0"/>
                  <a:t> = (1-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err="1"/>
                  <a:t>t</a:t>
                </a:r>
                <a:r>
                  <a:rPr lang="en-US" baseline="-25000" dirty="0" err="1"/>
                  <a:t>ij</a:t>
                </a:r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0&lt;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en-US" dirty="0"/>
                  <a:t>&lt; 1 is the reduction rate of the pheromone</a:t>
                </a:r>
              </a:p>
              <a:p>
                <a:r>
                  <a:rPr lang="en-US" dirty="0"/>
                  <a:t>Repeat the process several times with a set of new ants</a:t>
                </a:r>
              </a:p>
              <a:p>
                <a:r>
                  <a:rPr lang="en-US" dirty="0"/>
                  <a:t>ACO is better than genetic algorithm because it is adaptable and can adapt to changes in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ij</a:t>
                </a:r>
                <a:endParaRPr lang="en-US" baseline="-25000" dirty="0"/>
              </a:p>
              <a:p>
                <a:pPr lvl="1"/>
                <a:r>
                  <a:rPr lang="en-US" dirty="0"/>
                  <a:t>Useful in network routing and transportation problems.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14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9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Particle Swarm Optimization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Stochastic p-metaheuristics</a:t>
            </a:r>
          </a:p>
          <a:p>
            <a:r>
              <a:rPr lang="en-US" dirty="0"/>
              <a:t>PSO does not use the gradient of the problem being optimized</a:t>
            </a:r>
          </a:p>
          <a:p>
            <a:r>
              <a:rPr lang="en-US" dirty="0"/>
              <a:t>Mimics social behavior of swarms such as birds, fish that go after food</a:t>
            </a:r>
          </a:p>
          <a:p>
            <a:r>
              <a:rPr lang="en-US" dirty="0"/>
              <a:t>A coordinated behavior using local movement emerges without any central control</a:t>
            </a:r>
          </a:p>
          <a:p>
            <a:r>
              <a:rPr lang="en-US" dirty="0"/>
              <a:t>A swarm consists of N particles flying in D dimensional space (D refers to the # of iterations for the algorithm, t= 1,…..,t=D)</a:t>
            </a:r>
          </a:p>
          <a:p>
            <a:r>
              <a:rPr lang="en-US" dirty="0"/>
              <a:t>Each particle </a:t>
            </a:r>
            <a:r>
              <a:rPr lang="en-US" dirty="0" err="1"/>
              <a:t>i</a:t>
            </a:r>
            <a:r>
              <a:rPr lang="en-US" dirty="0"/>
              <a:t> is a candidate solution and represented by a vector x</a:t>
            </a:r>
            <a:r>
              <a:rPr lang="en-US" baseline="-25000" dirty="0"/>
              <a:t>i</a:t>
            </a:r>
            <a:r>
              <a:rPr lang="en-US" dirty="0"/>
              <a:t> – position in the decision space</a:t>
            </a:r>
          </a:p>
          <a:p>
            <a:r>
              <a:rPr lang="en-US" dirty="0"/>
              <a:t>Each particle has a velocity v</a:t>
            </a:r>
            <a:r>
              <a:rPr lang="en-US" baseline="-25000" dirty="0"/>
              <a:t>i</a:t>
            </a:r>
            <a:r>
              <a:rPr lang="en-US" dirty="0"/>
              <a:t> that gives direction and a value (called step) that updates the position x</a:t>
            </a:r>
            <a:r>
              <a:rPr lang="en-US" baseline="-25000" dirty="0"/>
              <a:t>i</a:t>
            </a:r>
            <a:r>
              <a:rPr lang="en-US" dirty="0"/>
              <a:t>, and distance travelled is from x</a:t>
            </a:r>
            <a:r>
              <a:rPr lang="en-US" baseline="-25000" dirty="0"/>
              <a:t>i</a:t>
            </a:r>
            <a:r>
              <a:rPr lang="en-US" dirty="0"/>
              <a:t>(t) to x</a:t>
            </a:r>
            <a:r>
              <a:rPr lang="en-US" baseline="-25000" dirty="0"/>
              <a:t>i</a:t>
            </a:r>
            <a:r>
              <a:rPr lang="en-US" dirty="0"/>
              <a:t>(t-1)</a:t>
            </a:r>
          </a:p>
          <a:p>
            <a:r>
              <a:rPr lang="en-US" dirty="0"/>
              <a:t>Each particle successfully adjusts its position toward the global optimum using the following two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1) the best position visited by itself p</a:t>
            </a:r>
            <a:r>
              <a:rPr lang="en-US" baseline="-25000" dirty="0"/>
              <a:t>i</a:t>
            </a:r>
            <a:r>
              <a:rPr lang="en-US" dirty="0"/>
              <a:t> = best of (x</a:t>
            </a:r>
            <a:r>
              <a:rPr lang="en-US" baseline="-25000" dirty="0"/>
              <a:t>i</a:t>
            </a:r>
            <a:r>
              <a:rPr lang="en-US" dirty="0"/>
              <a:t>(1)</a:t>
            </a:r>
            <a:r>
              <a:rPr lang="en-US" baseline="-25000" dirty="0"/>
              <a:t>,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(2)</a:t>
            </a:r>
            <a:r>
              <a:rPr lang="en-US" baseline="-25000" dirty="0"/>
              <a:t>,</a:t>
            </a:r>
            <a:r>
              <a:rPr lang="en-US" dirty="0"/>
              <a:t> … x</a:t>
            </a:r>
            <a:r>
              <a:rPr lang="en-US" baseline="-25000" dirty="0"/>
              <a:t>i</a:t>
            </a:r>
            <a:r>
              <a:rPr lang="en-US" dirty="0"/>
              <a:t>(t-1))</a:t>
            </a:r>
          </a:p>
          <a:p>
            <a:r>
              <a:rPr lang="en-US" dirty="0"/>
              <a:t>2) the best position visited by the whole swarm </a:t>
            </a:r>
            <a:r>
              <a:rPr lang="en-US" dirty="0" err="1"/>
              <a:t>p</a:t>
            </a:r>
            <a:r>
              <a:rPr lang="en-US" baseline="-25000" dirty="0" err="1"/>
              <a:t>g</a:t>
            </a:r>
            <a:r>
              <a:rPr lang="en-US" dirty="0"/>
              <a:t> = best of (</a:t>
            </a:r>
            <a:r>
              <a:rPr lang="en-US" dirty="0" err="1"/>
              <a:t>x</a:t>
            </a:r>
            <a:r>
              <a:rPr lang="en-US" baseline="-25000" dirty="0" err="1"/>
              <a:t>g</a:t>
            </a:r>
            <a:r>
              <a:rPr lang="en-US" dirty="0"/>
              <a:t>(1)</a:t>
            </a:r>
            <a:r>
              <a:rPr lang="en-US" baseline="-25000" dirty="0"/>
              <a:t>,</a:t>
            </a:r>
            <a:r>
              <a:rPr lang="en-US" dirty="0"/>
              <a:t> …..</a:t>
            </a:r>
            <a:r>
              <a:rPr lang="en-US" dirty="0" err="1"/>
              <a:t>x</a:t>
            </a:r>
            <a:r>
              <a:rPr lang="en-US" baseline="-25000" dirty="0" err="1"/>
              <a:t>g</a:t>
            </a:r>
            <a:r>
              <a:rPr lang="en-US" dirty="0"/>
              <a:t>(t-1))</a:t>
            </a:r>
          </a:p>
          <a:p>
            <a:r>
              <a:rPr lang="en-US" dirty="0"/>
              <a:t>Neighborhood- a topology is associated with the swarm</a:t>
            </a:r>
          </a:p>
          <a:p>
            <a:pPr lvl="1"/>
            <a:r>
              <a:rPr lang="en-US" dirty="0"/>
              <a:t>Global – the whole population – complete graph</a:t>
            </a:r>
          </a:p>
          <a:p>
            <a:pPr lvl="1"/>
            <a:r>
              <a:rPr lang="en-US" dirty="0"/>
              <a:t>Local –The neighborhood is a set of directly connected particles, a ring formation where every particle is connected to two others</a:t>
            </a:r>
          </a:p>
          <a:p>
            <a:r>
              <a:rPr lang="en-US" dirty="0"/>
              <a:t>At each iteration t in D, each particle updates </a:t>
            </a:r>
          </a:p>
          <a:p>
            <a:pPr lvl="1"/>
            <a:r>
              <a:rPr lang="en-US" dirty="0"/>
              <a:t>Velocity v</a:t>
            </a:r>
            <a:r>
              <a:rPr lang="en-US" baseline="-25000" dirty="0"/>
              <a:t>i</a:t>
            </a:r>
            <a:r>
              <a:rPr lang="en-US" dirty="0"/>
              <a:t>(t) = w v</a:t>
            </a:r>
            <a:r>
              <a:rPr lang="en-US" baseline="-25000" dirty="0"/>
              <a:t>i</a:t>
            </a:r>
            <a:r>
              <a:rPr lang="en-US" dirty="0"/>
              <a:t>(t-1) + r</a:t>
            </a:r>
            <a:r>
              <a:rPr lang="en-US" baseline="-25000" dirty="0"/>
              <a:t>1</a:t>
            </a:r>
            <a:r>
              <a:rPr lang="en-US" dirty="0"/>
              <a:t> C</a:t>
            </a:r>
            <a:r>
              <a:rPr lang="en-US" baseline="-25000" dirty="0"/>
              <a:t>1 </a:t>
            </a:r>
            <a:r>
              <a:rPr lang="en-US" dirty="0"/>
              <a:t> (p</a:t>
            </a:r>
            <a:r>
              <a:rPr lang="en-US" baseline="-25000" dirty="0"/>
              <a:t>i </a:t>
            </a:r>
            <a:r>
              <a:rPr lang="en-US" dirty="0"/>
              <a:t> - x</a:t>
            </a:r>
            <a:r>
              <a:rPr lang="en-US" baseline="-25000" dirty="0"/>
              <a:t>i</a:t>
            </a:r>
            <a:r>
              <a:rPr lang="en-US" dirty="0"/>
              <a:t>(t-1)) + r</a:t>
            </a:r>
            <a:r>
              <a:rPr lang="en-US" baseline="-25000" dirty="0"/>
              <a:t>2</a:t>
            </a:r>
            <a:r>
              <a:rPr lang="en-US" dirty="0"/>
              <a:t> C</a:t>
            </a:r>
            <a:r>
              <a:rPr lang="en-US" baseline="-25000" dirty="0"/>
              <a:t>2 </a:t>
            </a:r>
            <a:r>
              <a:rPr lang="en-US" dirty="0"/>
              <a:t> (</a:t>
            </a:r>
            <a:r>
              <a:rPr lang="en-US" dirty="0" err="1"/>
              <a:t>p</a:t>
            </a:r>
            <a:r>
              <a:rPr lang="en-US" baseline="-25000" dirty="0" err="1"/>
              <a:t>g</a:t>
            </a:r>
            <a:r>
              <a:rPr lang="en-US" baseline="-25000" dirty="0"/>
              <a:t> </a:t>
            </a:r>
            <a:r>
              <a:rPr lang="en-US" dirty="0"/>
              <a:t> - x</a:t>
            </a:r>
            <a:r>
              <a:rPr lang="en-US" baseline="-25000" dirty="0"/>
              <a:t>i</a:t>
            </a:r>
            <a:r>
              <a:rPr lang="en-US" dirty="0"/>
              <a:t>(t-1)) </a:t>
            </a:r>
          </a:p>
          <a:p>
            <a:pPr marL="457200" lvl="1" indent="0">
              <a:buNone/>
            </a:pPr>
            <a:r>
              <a:rPr lang="en-US" dirty="0"/>
              <a:t>where </a:t>
            </a:r>
          </a:p>
          <a:p>
            <a:pPr marL="457200" lvl="1" indent="0">
              <a:buNone/>
            </a:pPr>
            <a:r>
              <a:rPr lang="en-US" dirty="0"/>
              <a:t>r</a:t>
            </a:r>
            <a:r>
              <a:rPr lang="en-US" baseline="-25000" dirty="0"/>
              <a:t>1 , </a:t>
            </a:r>
            <a:r>
              <a:rPr lang="en-US" dirty="0"/>
              <a:t> r</a:t>
            </a:r>
            <a:r>
              <a:rPr lang="en-US" baseline="-25000" dirty="0"/>
              <a:t>2</a:t>
            </a:r>
            <a:r>
              <a:rPr lang="en-US" dirty="0"/>
              <a:t> are two random variables on [0,1]. </a:t>
            </a:r>
          </a:p>
          <a:p>
            <a:pPr marL="457200" lvl="1" indent="0">
              <a:buNone/>
            </a:pPr>
            <a:r>
              <a:rPr lang="en-US" dirty="0"/>
              <a:t>Constant C</a:t>
            </a:r>
            <a:r>
              <a:rPr lang="en-US" baseline="-25000" dirty="0"/>
              <a:t>1</a:t>
            </a:r>
            <a:r>
              <a:rPr lang="en-US" dirty="0"/>
              <a:t> is the cognitive learning factor that represents the attraction that a particle has towards its own success and C</a:t>
            </a:r>
            <a:r>
              <a:rPr lang="en-US" baseline="-25000" dirty="0"/>
              <a:t>2 </a:t>
            </a:r>
            <a:r>
              <a:rPr lang="en-US" dirty="0"/>
              <a:t> is the social learning factor that represents the attraction that a particle has towards the success of its neighbors. </a:t>
            </a:r>
          </a:p>
          <a:p>
            <a:pPr marL="457200" lvl="1" indent="0">
              <a:buNone/>
            </a:pPr>
            <a:r>
              <a:rPr lang="en-US" dirty="0"/>
              <a:t>w is a weight on the previous velocity. A large w will encourage diversification and a small value will encourage intensification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52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 update</a:t>
            </a:r>
          </a:p>
          <a:p>
            <a:pPr marL="0" indent="0">
              <a:buNone/>
            </a:pPr>
            <a:r>
              <a:rPr lang="en-US" dirty="0"/>
              <a:t>	x</a:t>
            </a:r>
            <a:r>
              <a:rPr lang="en-US" baseline="-25000" dirty="0"/>
              <a:t>i</a:t>
            </a:r>
            <a:r>
              <a:rPr lang="en-US" dirty="0"/>
              <a:t>(t) = x</a:t>
            </a:r>
            <a:r>
              <a:rPr lang="en-US" baseline="-25000" dirty="0"/>
              <a:t>i</a:t>
            </a:r>
            <a:r>
              <a:rPr lang="en-US" dirty="0"/>
              <a:t>(t-1) + v</a:t>
            </a:r>
            <a:r>
              <a:rPr lang="en-US" baseline="-25000" dirty="0"/>
              <a:t>i</a:t>
            </a:r>
            <a:r>
              <a:rPr lang="en-US" dirty="0"/>
              <a:t>(t)</a:t>
            </a:r>
          </a:p>
          <a:p>
            <a:r>
              <a:rPr lang="en-US" dirty="0"/>
              <a:t>Update the best found particles</a:t>
            </a:r>
          </a:p>
          <a:p>
            <a:r>
              <a:rPr lang="en-US" dirty="0"/>
              <a:t>For a minimization problem </a:t>
            </a:r>
          </a:p>
          <a:p>
            <a:pPr lvl="1"/>
            <a:r>
              <a:rPr lang="en-US" dirty="0"/>
              <a:t>If f(</a:t>
            </a:r>
            <a:r>
              <a:rPr lang="en-US" dirty="0" err="1"/>
              <a:t>p</a:t>
            </a:r>
            <a:r>
              <a:rPr lang="en-US" baseline="-25000" dirty="0" err="1"/>
              <a:t>g</a:t>
            </a:r>
            <a:r>
              <a:rPr lang="en-US" dirty="0"/>
              <a:t>) &lt; f(x</a:t>
            </a:r>
            <a:r>
              <a:rPr lang="en-US" baseline="-25000" dirty="0"/>
              <a:t>i</a:t>
            </a:r>
            <a:r>
              <a:rPr lang="en-US" dirty="0"/>
              <a:t>) &lt; f(p</a:t>
            </a:r>
            <a:r>
              <a:rPr lang="en-US" baseline="-25000" dirty="0"/>
              <a:t>i</a:t>
            </a:r>
            <a:r>
              <a:rPr lang="en-US" dirty="0"/>
              <a:t>) then p</a:t>
            </a:r>
            <a:r>
              <a:rPr lang="en-US" baseline="-25000" dirty="0"/>
              <a:t>i</a:t>
            </a:r>
            <a:r>
              <a:rPr lang="en-US" dirty="0"/>
              <a:t> = x</a:t>
            </a:r>
            <a:r>
              <a:rPr lang="en-US" baseline="-25000" dirty="0"/>
              <a:t>i</a:t>
            </a:r>
            <a:endParaRPr lang="en-US" dirty="0"/>
          </a:p>
          <a:p>
            <a:pPr lvl="1"/>
            <a:r>
              <a:rPr lang="en-US" dirty="0"/>
              <a:t>If f(x</a:t>
            </a:r>
            <a:r>
              <a:rPr lang="en-US" baseline="-25000" dirty="0"/>
              <a:t>i</a:t>
            </a:r>
            <a:r>
              <a:rPr lang="en-US" dirty="0"/>
              <a:t>) &lt; f(</a:t>
            </a:r>
            <a:r>
              <a:rPr lang="en-US" dirty="0" err="1"/>
              <a:t>p</a:t>
            </a:r>
            <a:r>
              <a:rPr lang="en-US" baseline="-25000" dirty="0" err="1"/>
              <a:t>g</a:t>
            </a:r>
            <a:r>
              <a:rPr lang="en-US" dirty="0"/>
              <a:t>) then </a:t>
            </a:r>
            <a:r>
              <a:rPr lang="en-US" dirty="0" err="1"/>
              <a:t>p</a:t>
            </a:r>
            <a:r>
              <a:rPr lang="en-US" baseline="-25000" dirty="0" err="1"/>
              <a:t>g</a:t>
            </a:r>
            <a:r>
              <a:rPr lang="en-US" dirty="0"/>
              <a:t> = x</a:t>
            </a:r>
            <a:r>
              <a:rPr lang="en-US" baseline="-25000" dirty="0"/>
              <a:t>i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3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concepts of Evolutionary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search components are</a:t>
            </a:r>
          </a:p>
          <a:p>
            <a:pPr lvl="1"/>
            <a:r>
              <a:rPr lang="en-US" dirty="0"/>
              <a:t>Representation For Ex: in Genetic Algorithm GA, the encoded solution is called a </a:t>
            </a:r>
            <a:r>
              <a:rPr lang="en-US" i="1" dirty="0"/>
              <a:t>chromosome</a:t>
            </a:r>
            <a:r>
              <a:rPr lang="en-US" dirty="0"/>
              <a:t>. The decision variables within a solution are </a:t>
            </a:r>
            <a:r>
              <a:rPr lang="en-US" i="1" dirty="0"/>
              <a:t>genes</a:t>
            </a:r>
            <a:r>
              <a:rPr lang="en-US" dirty="0"/>
              <a:t>. The possible values of the genes are </a:t>
            </a:r>
            <a:r>
              <a:rPr lang="en-US" i="1" dirty="0"/>
              <a:t>alleles</a:t>
            </a:r>
            <a:r>
              <a:rPr lang="en-US" dirty="0"/>
              <a:t> and the position of the element (gene) within a chromosome is named </a:t>
            </a:r>
            <a:r>
              <a:rPr lang="en-US" i="1" dirty="0"/>
              <a:t>locus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Ex TSP Chromosome = (_,_,_,_,_,_,_,_,_)</a:t>
            </a:r>
          </a:p>
          <a:p>
            <a:pPr lvl="1"/>
            <a:r>
              <a:rPr lang="en-US" dirty="0"/>
              <a:t>Population Initialization</a:t>
            </a:r>
          </a:p>
          <a:p>
            <a:pPr lvl="1"/>
            <a:r>
              <a:rPr lang="en-US" dirty="0"/>
              <a:t>Objective function, also called fitness in EA terminology.</a:t>
            </a:r>
          </a:p>
          <a:p>
            <a:pPr lvl="1"/>
            <a:r>
              <a:rPr lang="en-US" dirty="0"/>
              <a:t>Selection strategy – which parents are chosen for the next generation with the objective of better fitness</a:t>
            </a:r>
          </a:p>
          <a:p>
            <a:pPr lvl="1"/>
            <a:r>
              <a:rPr lang="en-US" dirty="0"/>
              <a:t>Reproduction strategy – mutation, crossover, merge, or from a shared memory</a:t>
            </a:r>
          </a:p>
          <a:p>
            <a:pPr lvl="1"/>
            <a:r>
              <a:rPr lang="en-US" dirty="0"/>
              <a:t>Replacement strategy – using the best of the old and new population – survival of the fittest</a:t>
            </a:r>
          </a:p>
          <a:p>
            <a:pPr lvl="1"/>
            <a:r>
              <a:rPr lang="en-US" dirty="0"/>
              <a:t>Stopping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1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recent approach than GA (1992, </a:t>
            </a:r>
            <a:r>
              <a:rPr lang="en-US" dirty="0" err="1"/>
              <a:t>Koza</a:t>
            </a:r>
            <a:r>
              <a:rPr lang="en-US" dirty="0"/>
              <a:t> from MIT)</a:t>
            </a:r>
          </a:p>
          <a:p>
            <a:r>
              <a:rPr lang="en-US" dirty="0"/>
              <a:t>Instead of fixed length strings as in GA, the individuals in GP are programs- nonlinear representation based on trees.</a:t>
            </a:r>
          </a:p>
          <a:p>
            <a:r>
              <a:rPr lang="en-US" dirty="0"/>
              <a:t>Crossover is based on </a:t>
            </a:r>
            <a:r>
              <a:rPr lang="en-US" dirty="0" err="1"/>
              <a:t>subtree</a:t>
            </a:r>
            <a:r>
              <a:rPr lang="en-US" dirty="0"/>
              <a:t> exchange and mutation is based on random changes in the tree</a:t>
            </a:r>
          </a:p>
          <a:p>
            <a:r>
              <a:rPr lang="en-US" dirty="0"/>
              <a:t>Parent selection is fitness proportional and replacement is generational. </a:t>
            </a:r>
          </a:p>
          <a:p>
            <a:r>
              <a:rPr lang="en-US" dirty="0"/>
              <a:t>One of the issue is the uncontrolled growth of trees – known as bloat</a:t>
            </a:r>
          </a:p>
          <a:p>
            <a:r>
              <a:rPr lang="en-US" dirty="0"/>
              <a:t>Used in machine learning and data mining tasks such as prediction and classification.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6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GP uses terminal  (leaves of a tree) and function (interior nodes) sets</a:t>
            </a:r>
          </a:p>
          <a:p>
            <a:r>
              <a:rPr lang="en-US" dirty="0"/>
              <a:t>The objective is to generate programs that perform a task</a:t>
            </a:r>
          </a:p>
          <a:p>
            <a:r>
              <a:rPr lang="en-US" dirty="0"/>
              <a:t>The programs grow or shrink in size at each iteration as the search progresses</a:t>
            </a:r>
          </a:p>
          <a:p>
            <a:r>
              <a:rPr lang="en-US" dirty="0"/>
              <a:t>1) Generate an initial population of random compositions of the functions and terminals of the problem (computer programs).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Execute each program in the population and assign it a fitness value according to how well it solves the problem.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 Create a new population of computer programs.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) Copy the best existing programs</a:t>
            </a:r>
            <a:br>
              <a:rPr lang="en-US" dirty="0"/>
            </a:br>
            <a:r>
              <a:rPr lang="en-US" dirty="0"/>
              <a:t>ii) Create new computer programs by mutation.</a:t>
            </a:r>
            <a:br>
              <a:rPr lang="en-US" dirty="0"/>
            </a:br>
            <a:r>
              <a:rPr lang="en-US" dirty="0"/>
              <a:t>iii) Create new computer programs by crossover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4) The best computer program that appeared in any generation, the best-so-far solution, is designated as the result of genetic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7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69" y="1055132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Symbolic regression problem (in statistics)</a:t>
            </a:r>
          </a:p>
          <a:p>
            <a:pPr lvl="1"/>
            <a:r>
              <a:rPr lang="en-US" dirty="0" err="1"/>
              <a:t>Obj</a:t>
            </a:r>
            <a:r>
              <a:rPr lang="en-US" dirty="0"/>
              <a:t> is to find a program that fits a given data set</a:t>
            </a:r>
          </a:p>
          <a:p>
            <a:pPr lvl="1"/>
            <a:r>
              <a:rPr lang="en-US" dirty="0"/>
              <a:t>Discovers both the form of the model and its parameters.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8718" y="3810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30713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38216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7514" y="4442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243" y="444293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3557" y="3897868"/>
            <a:ext cx="15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6557" y="4507468"/>
            <a:ext cx="29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7148" y="512873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0" y="50408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24162" y="443126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16" name="Straight Connector 15"/>
          <p:cNvCxnSpPr>
            <a:stCxn id="6" idx="2"/>
          </p:cNvCxnSpPr>
          <p:nvPr/>
        </p:nvCxnSpPr>
        <p:spPr>
          <a:xfrm flipH="1">
            <a:off x="917514" y="3440668"/>
            <a:ext cx="756527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2"/>
            <a:endCxn id="5" idx="0"/>
          </p:cNvCxnSpPr>
          <p:nvPr/>
        </p:nvCxnSpPr>
        <p:spPr>
          <a:xfrm>
            <a:off x="1674041" y="3440668"/>
            <a:ext cx="4718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2"/>
            <a:endCxn id="7" idx="0"/>
          </p:cNvCxnSpPr>
          <p:nvPr/>
        </p:nvCxnSpPr>
        <p:spPr>
          <a:xfrm>
            <a:off x="1674041" y="3440668"/>
            <a:ext cx="75639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1"/>
            <a:endCxn id="9" idx="0"/>
          </p:cNvCxnSpPr>
          <p:nvPr/>
        </p:nvCxnSpPr>
        <p:spPr>
          <a:xfrm flipH="1">
            <a:off x="445269" y="4082534"/>
            <a:ext cx="318288" cy="360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1"/>
            <a:endCxn id="8" idx="0"/>
          </p:cNvCxnSpPr>
          <p:nvPr/>
        </p:nvCxnSpPr>
        <p:spPr>
          <a:xfrm>
            <a:off x="763557" y="4082534"/>
            <a:ext cx="304800" cy="360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2"/>
            <a:endCxn id="14" idx="0"/>
          </p:cNvCxnSpPr>
          <p:nvPr/>
        </p:nvCxnSpPr>
        <p:spPr>
          <a:xfrm flipH="1">
            <a:off x="1462181" y="4179332"/>
            <a:ext cx="216578" cy="251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2"/>
            <a:endCxn id="11" idx="0"/>
          </p:cNvCxnSpPr>
          <p:nvPr/>
        </p:nvCxnSpPr>
        <p:spPr>
          <a:xfrm>
            <a:off x="1678759" y="4179332"/>
            <a:ext cx="377622" cy="328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1" idx="2"/>
            <a:endCxn id="12" idx="0"/>
          </p:cNvCxnSpPr>
          <p:nvPr/>
        </p:nvCxnSpPr>
        <p:spPr>
          <a:xfrm flipH="1">
            <a:off x="1839174" y="4876800"/>
            <a:ext cx="217207" cy="251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2"/>
            <a:endCxn id="13" idx="0"/>
          </p:cNvCxnSpPr>
          <p:nvPr/>
        </p:nvCxnSpPr>
        <p:spPr>
          <a:xfrm>
            <a:off x="2056381" y="4876800"/>
            <a:ext cx="374050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5269" y="5955268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Z= (x*5)+(z+(x*y))+y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2286000"/>
            <a:ext cx="6252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Functions (interior nodes) are math operators +,-, *,/</a:t>
            </a:r>
          </a:p>
          <a:p>
            <a:pPr marL="285750" indent="-285750">
              <a:buFontTx/>
              <a:buChar char="-"/>
            </a:pPr>
            <a:r>
              <a:rPr lang="en-US" dirty="0"/>
              <a:t>Terminals (leaves) are variables and constants</a:t>
            </a:r>
          </a:p>
          <a:p>
            <a:pPr marL="285750" indent="-285750">
              <a:buFontTx/>
              <a:buChar char="-"/>
            </a:pPr>
            <a:r>
              <a:rPr lang="en-US" dirty="0"/>
              <a:t>Evaluate the program and check deviation from </a:t>
            </a:r>
          </a:p>
          <a:p>
            <a:r>
              <a:rPr lang="en-US" dirty="0"/>
              <a:t> the known value of the function Z  for several set s of parameter </a:t>
            </a:r>
          </a:p>
          <a:p>
            <a:r>
              <a:rPr lang="en-US" dirty="0" err="1"/>
              <a:t>x,y,z</a:t>
            </a:r>
            <a:r>
              <a:rPr lang="en-US" dirty="0"/>
              <a:t> values. Minimize mean square error 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Programming Examples</a:t>
            </a:r>
          </a:p>
        </p:txBody>
      </p:sp>
    </p:spTree>
    <p:extLst>
      <p:ext uri="{BB962C8B-B14F-4D97-AF65-F5344CB8AC3E}">
        <p14:creationId xmlns:p14="http://schemas.microsoft.com/office/powerpoint/2010/main" val="389077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69" y="1055132"/>
            <a:ext cx="8229600" cy="5334000"/>
          </a:xfrm>
        </p:spPr>
        <p:txBody>
          <a:bodyPr/>
          <a:lstStyle/>
          <a:p>
            <a:pPr marL="285750" indent="-285750"/>
            <a:r>
              <a:rPr lang="en-US" dirty="0"/>
              <a:t>Artificial ant on the Santa Fe trail</a:t>
            </a:r>
          </a:p>
          <a:p>
            <a:pPr marL="285750" indent="-285750"/>
            <a:r>
              <a:rPr lang="en-US" dirty="0"/>
              <a:t>32X32 grid </a:t>
            </a:r>
          </a:p>
          <a:p>
            <a:pPr marL="285750" indent="-285750"/>
            <a:r>
              <a:rPr lang="en-US" dirty="0"/>
              <a:t>Food pellets are mapped on some cells. </a:t>
            </a:r>
          </a:p>
          <a:p>
            <a:pPr marL="285750" indent="-285750"/>
            <a:r>
              <a:rPr lang="en-US" dirty="0"/>
              <a:t>Find a shortest path to maximize food intake (number of squares or dots)</a:t>
            </a:r>
          </a:p>
          <a:p>
            <a:pPr marL="285750" indent="-285750"/>
            <a:r>
              <a:rPr lang="en-US" dirty="0"/>
              <a:t>The if constraints are sensing functions for locating food. If food then do x or y. If no food then do m or n</a:t>
            </a:r>
          </a:p>
          <a:p>
            <a:pPr marL="285750" indent="-285750"/>
            <a:r>
              <a:rPr lang="en-US" dirty="0"/>
              <a:t>Terminal set would be forward, left or right movements</a:t>
            </a:r>
          </a:p>
          <a:p>
            <a:pPr marL="285750" indent="-285750"/>
            <a:r>
              <a:rPr lang="en-US" dirty="0"/>
              <a:t>Autonomous Navigation Control of UAVs </a:t>
            </a:r>
          </a:p>
          <a:p>
            <a:pPr marL="0" indent="0">
              <a:buNone/>
            </a:pPr>
            <a:r>
              <a:rPr lang="en-US" dirty="0"/>
              <a:t>	Using Genetic Programming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77267"/>
            <a:ext cx="2514600" cy="2328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Programming Examples</a:t>
            </a:r>
          </a:p>
        </p:txBody>
      </p:sp>
    </p:spTree>
    <p:extLst>
      <p:ext uri="{BB962C8B-B14F-4D97-AF65-F5344CB8AC3E}">
        <p14:creationId xmlns:p14="http://schemas.microsoft.com/office/powerpoint/2010/main" val="60458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Programming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program to control flow of water through a network of water sprinklers</a:t>
            </a:r>
          </a:p>
          <a:p>
            <a:r>
              <a:rPr lang="en-US" dirty="0"/>
              <a:t>There are several sprinklers on a golf course and several valves that can turn on/off to let water flow through them. </a:t>
            </a:r>
          </a:p>
          <a:p>
            <a:r>
              <a:rPr lang="en-US" dirty="0"/>
              <a:t>The objective (fitness function) is to achieve correct amount of water output from each sprinkler and achieve uniform distribution (pressure). Measure fitness by placing measuring devices (</a:t>
            </a:r>
            <a:r>
              <a:rPr lang="en-US" dirty="0" err="1"/>
              <a:t>e.g</a:t>
            </a:r>
            <a:r>
              <a:rPr lang="en-US" dirty="0"/>
              <a:t> rain gauge) that record the amount of water collected then minimize the standard deviation among these devices.</a:t>
            </a:r>
          </a:p>
          <a:p>
            <a:r>
              <a:rPr lang="en-US" dirty="0"/>
              <a:t>Opening too many valves at a time will drop the pressure in the system (some areas may not get water), and too few will result in excess flow due to high pressure.</a:t>
            </a:r>
          </a:p>
          <a:p>
            <a:r>
              <a:rPr lang="en-US" dirty="0"/>
              <a:t>The terminal sets are sprinklers (leaves) and function sets interior nodes) are valves</a:t>
            </a:r>
          </a:p>
          <a:p>
            <a:r>
              <a:rPr lang="en-US" dirty="0"/>
              <a:t>The solution is to generate programs that open and close valves to achieve the above objective. </a:t>
            </a:r>
          </a:p>
          <a:p>
            <a:r>
              <a:rPr lang="en-US" dirty="0"/>
              <a:t>There are many solutions to evaluate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6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Swarm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inspired by collective behavior of species </a:t>
            </a:r>
          </a:p>
          <a:p>
            <a:pPr lvl="1"/>
            <a:r>
              <a:rPr lang="en-US" dirty="0"/>
              <a:t>Ants, bees, termites etc.</a:t>
            </a:r>
          </a:p>
          <a:p>
            <a:r>
              <a:rPr lang="en-US" dirty="0"/>
              <a:t>Inspired from the social behavior of the species as they compete/forage for food</a:t>
            </a:r>
          </a:p>
          <a:p>
            <a:r>
              <a:rPr lang="en-US" dirty="0"/>
              <a:t>Particles are</a:t>
            </a:r>
          </a:p>
          <a:p>
            <a:pPr lvl="1"/>
            <a:r>
              <a:rPr lang="en-US" dirty="0"/>
              <a:t>Simple, non-sophisticated agents</a:t>
            </a:r>
          </a:p>
          <a:p>
            <a:pPr lvl="1"/>
            <a:r>
              <a:rPr lang="en-US" dirty="0"/>
              <a:t>Agents cooperate by indirect communication</a:t>
            </a:r>
          </a:p>
          <a:p>
            <a:pPr lvl="1"/>
            <a:r>
              <a:rPr lang="en-US" dirty="0"/>
              <a:t>Agents move around in the decision space.</a:t>
            </a:r>
          </a:p>
          <a:p>
            <a:r>
              <a:rPr lang="en-US" dirty="0"/>
              <a:t>Non evolutionary, uses shared memory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 Colony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Ants transport food and find shortest paths</a:t>
            </a:r>
          </a:p>
          <a:p>
            <a:pPr lvl="1"/>
            <a:r>
              <a:rPr lang="en-US" dirty="0"/>
              <a:t>Use simple communicating methods</a:t>
            </a:r>
          </a:p>
          <a:p>
            <a:pPr lvl="1"/>
            <a:r>
              <a:rPr lang="en-US" dirty="0"/>
              <a:t>Leave a chemical trail – that is both </a:t>
            </a:r>
            <a:r>
              <a:rPr lang="en-US" dirty="0" err="1"/>
              <a:t>olfactive</a:t>
            </a:r>
            <a:r>
              <a:rPr lang="en-US" dirty="0"/>
              <a:t> and volatile</a:t>
            </a:r>
          </a:p>
          <a:p>
            <a:pPr lvl="1"/>
            <a:r>
              <a:rPr lang="en-US" dirty="0"/>
              <a:t>The trail is also called a pheromone trail</a:t>
            </a:r>
          </a:p>
          <a:p>
            <a:pPr lvl="1"/>
            <a:r>
              <a:rPr lang="en-US" dirty="0"/>
              <a:t>The trail guides the other ants toward the food</a:t>
            </a:r>
          </a:p>
          <a:p>
            <a:pPr lvl="1"/>
            <a:r>
              <a:rPr lang="en-US" dirty="0"/>
              <a:t>Larger the amount of pheromone, larger the probability that a trail will be chosen</a:t>
            </a:r>
          </a:p>
          <a:p>
            <a:pPr lvl="1"/>
            <a:r>
              <a:rPr lang="en-US" dirty="0"/>
              <a:t>The pheromone evaporates over time </a:t>
            </a:r>
          </a:p>
          <a:p>
            <a:r>
              <a:rPr lang="en-US" dirty="0"/>
              <a:t>In optimization</a:t>
            </a:r>
          </a:p>
          <a:p>
            <a:pPr lvl="1"/>
            <a:r>
              <a:rPr lang="en-US" dirty="0"/>
              <a:t>Initialize pheromone trails</a:t>
            </a:r>
          </a:p>
          <a:p>
            <a:pPr lvl="1"/>
            <a:r>
              <a:rPr lang="en-US" dirty="0"/>
              <a:t>Construct solutions using the pheromone trails</a:t>
            </a:r>
          </a:p>
          <a:p>
            <a:pPr lvl="1"/>
            <a:r>
              <a:rPr lang="en-US" dirty="0"/>
              <a:t>Pheromone update using generated solutions</a:t>
            </a:r>
          </a:p>
          <a:p>
            <a:pPr lvl="2"/>
            <a:r>
              <a:rPr lang="en-US" dirty="0"/>
              <a:t>Evaporation</a:t>
            </a:r>
          </a:p>
          <a:p>
            <a:pPr lvl="2"/>
            <a:r>
              <a:rPr lang="en-US" dirty="0"/>
              <a:t>reinforcement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0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9060</TotalTime>
  <Words>1781</Words>
  <Application>Microsoft Office PowerPoint</Application>
  <PresentationFormat>On-screen Show (4:3)</PresentationFormat>
  <Paragraphs>173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 Math</vt:lpstr>
      <vt:lpstr>Office Theme</vt:lpstr>
      <vt:lpstr> Population-based metaheuristics</vt:lpstr>
      <vt:lpstr>Common concepts of Evolutionary Algorithm</vt:lpstr>
      <vt:lpstr>Genetic Programming</vt:lpstr>
      <vt:lpstr>Genetic Programming</vt:lpstr>
      <vt:lpstr>Genetic Programming Examples</vt:lpstr>
      <vt:lpstr>Genetic Programming Examples</vt:lpstr>
      <vt:lpstr>Genetic Programming Examples</vt:lpstr>
      <vt:lpstr>Swarm Intelligence</vt:lpstr>
      <vt:lpstr>Ant Colony Optimization</vt:lpstr>
      <vt:lpstr>Ant Colony Optimization</vt:lpstr>
      <vt:lpstr>ACO for TSP</vt:lpstr>
      <vt:lpstr>ACO for TSP</vt:lpstr>
      <vt:lpstr>Particle Swarm Optimization </vt:lpstr>
      <vt:lpstr>PSO</vt:lpstr>
      <vt:lpstr>PSO</vt:lpstr>
    </vt:vector>
  </TitlesOfParts>
  <Company>Volgenau School, 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317</cp:revision>
  <cp:lastPrinted>2014-04-03T18:05:26Z</cp:lastPrinted>
  <dcterms:created xsi:type="dcterms:W3CDTF">2012-01-24T15:25:05Z</dcterms:created>
  <dcterms:modified xsi:type="dcterms:W3CDTF">2023-11-01T18:06:22Z</dcterms:modified>
</cp:coreProperties>
</file>