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12" r:id="rId2"/>
    <p:sldId id="326" r:id="rId3"/>
    <p:sldId id="311" r:id="rId4"/>
    <p:sldId id="313" r:id="rId5"/>
    <p:sldId id="314" r:id="rId6"/>
    <p:sldId id="315" r:id="rId7"/>
    <p:sldId id="316" r:id="rId8"/>
    <p:sldId id="317" r:id="rId9"/>
    <p:sldId id="318" r:id="rId10"/>
    <p:sldId id="324" r:id="rId11"/>
    <p:sldId id="325" r:id="rId12"/>
    <p:sldId id="319" r:id="rId13"/>
    <p:sldId id="320" r:id="rId14"/>
    <p:sldId id="322" r:id="rId15"/>
    <p:sldId id="323" r:id="rId16"/>
    <p:sldId id="321" r:id="rId1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3E4D4-87EC-4CCC-9E0D-2570825D2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5825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F970A-B8AB-44A4-8EEA-4B980E67B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0670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F970A-B8AB-44A4-8EEA-4B980E67BA12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50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F970A-B8AB-44A4-8EEA-4B980E67BA12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5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6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8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8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6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3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3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2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0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5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31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914400"/>
            <a:ext cx="8610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03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scheduling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scheduling - Chapter 4</a:t>
            </a:r>
          </a:p>
          <a:p>
            <a:r>
              <a:rPr lang="en-US" dirty="0"/>
              <a:t>Job shop - Chapter 5  (shifting bottleneck)</a:t>
            </a:r>
          </a:p>
          <a:p>
            <a:r>
              <a:rPr lang="en-US" dirty="0"/>
              <a:t>Flexible Assembly systems- Chapter 6 (profile fitting, Grouping and Spacing)</a:t>
            </a:r>
          </a:p>
          <a:p>
            <a:pPr lvl="1"/>
            <a:r>
              <a:rPr lang="en-US" dirty="0" err="1"/>
              <a:t>Unpaced</a:t>
            </a:r>
            <a:r>
              <a:rPr lang="en-US" dirty="0"/>
              <a:t> and paced without bypass</a:t>
            </a:r>
          </a:p>
          <a:p>
            <a:r>
              <a:rPr lang="en-US" dirty="0"/>
              <a:t>Flexible Flow systems - Chapter 6  (flexible flow line loading FFLL)</a:t>
            </a:r>
          </a:p>
          <a:p>
            <a:pPr lvl="1"/>
            <a:r>
              <a:rPr lang="en-US" dirty="0"/>
              <a:t>With  bypass</a:t>
            </a:r>
          </a:p>
          <a:p>
            <a:r>
              <a:rPr lang="en-US" dirty="0"/>
              <a:t>Lot sizing and scheduling - Chapter 7 (frequency fixing and sequencing FFS)</a:t>
            </a:r>
          </a:p>
          <a:p>
            <a:endParaRPr lang="en-US" dirty="0"/>
          </a:p>
          <a:p>
            <a:pPr marL="51435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10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Length of production run of job j is </a:t>
                </a:r>
                <a:r>
                  <a:rPr lang="en-US" dirty="0" err="1"/>
                  <a:t>d</a:t>
                </a:r>
                <a:r>
                  <a:rPr lang="en-US" baseline="-25000" dirty="0" err="1"/>
                  <a:t>j</a:t>
                </a:r>
                <a:r>
                  <a:rPr lang="en-US" dirty="0" err="1"/>
                  <a:t>x</a:t>
                </a:r>
                <a:r>
                  <a:rPr lang="en-US" dirty="0"/>
                  <a:t>/</a:t>
                </a:r>
                <a:r>
                  <a:rPr lang="en-US" dirty="0" err="1"/>
                  <a:t>q</a:t>
                </a:r>
                <a:r>
                  <a:rPr lang="en-US" baseline="-25000" dirty="0" err="1"/>
                  <a:t>j</a:t>
                </a:r>
                <a:endParaRPr lang="en-US" baseline="-25000" dirty="0"/>
              </a:p>
              <a:p>
                <a:r>
                  <a:rPr lang="en-US" dirty="0"/>
                  <a:t> Average inventory level  ½ (</a:t>
                </a:r>
                <a:r>
                  <a:rPr lang="en-US" dirty="0" err="1"/>
                  <a:t>q</a:t>
                </a:r>
                <a:r>
                  <a:rPr lang="en-US" baseline="-25000" dirty="0" err="1"/>
                  <a:t>j</a:t>
                </a:r>
                <a:r>
                  <a:rPr lang="en-US" dirty="0" err="1"/>
                  <a:t>-d</a:t>
                </a:r>
                <a:r>
                  <a:rPr lang="en-US" baseline="-25000" dirty="0" err="1"/>
                  <a:t>j</a:t>
                </a:r>
                <a:r>
                  <a:rPr lang="en-US" dirty="0"/>
                  <a:t>)</a:t>
                </a:r>
                <a:r>
                  <a:rPr lang="en-US" dirty="0" err="1"/>
                  <a:t>d</a:t>
                </a:r>
                <a:r>
                  <a:rPr lang="en-US" baseline="-25000" dirty="0" err="1"/>
                  <a:t>j</a:t>
                </a:r>
                <a:r>
                  <a:rPr lang="en-US" dirty="0" err="1"/>
                  <a:t>x</a:t>
                </a:r>
                <a:r>
                  <a:rPr lang="en-US" dirty="0"/>
                  <a:t>/</a:t>
                </a:r>
                <a:r>
                  <a:rPr lang="en-US" dirty="0" err="1"/>
                  <a:t>q</a:t>
                </a:r>
                <a:r>
                  <a:rPr lang="en-US" baseline="-25000" dirty="0" err="1"/>
                  <a:t>j</a:t>
                </a:r>
                <a:r>
                  <a:rPr lang="en-US" dirty="0"/>
                  <a:t> = ½ (</a:t>
                </a:r>
                <a:r>
                  <a:rPr lang="en-US" dirty="0" err="1"/>
                  <a:t>d</a:t>
                </a:r>
                <a:r>
                  <a:rPr lang="en-US" baseline="-25000" dirty="0" err="1"/>
                  <a:t>j</a:t>
                </a:r>
                <a:r>
                  <a:rPr lang="en-US" dirty="0" err="1"/>
                  <a:t>x</a:t>
                </a:r>
                <a:r>
                  <a:rPr lang="en-US" dirty="0"/>
                  <a:t> – d</a:t>
                </a:r>
                <a:r>
                  <a:rPr lang="en-US" baseline="-25000" dirty="0"/>
                  <a:t>j</a:t>
                </a:r>
                <a:r>
                  <a:rPr lang="en-US" baseline="30000" dirty="0"/>
                  <a:t>2</a:t>
                </a:r>
                <a:r>
                  <a:rPr lang="en-US" dirty="0"/>
                  <a:t>x/</a:t>
                </a:r>
                <a:r>
                  <a:rPr lang="en-US" dirty="0" err="1"/>
                  <a:t>q</a:t>
                </a:r>
                <a:r>
                  <a:rPr lang="en-US" baseline="-25000" dirty="0" err="1"/>
                  <a:t>j</a:t>
                </a:r>
                <a:r>
                  <a:rPr lang="en-US" dirty="0"/>
                  <a:t>)</a:t>
                </a:r>
              </a:p>
              <a:p>
                <a:r>
                  <a:rPr lang="en-US" dirty="0"/>
                  <a:t>Total average cost per unit time due to inventory holding and set up is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𝑗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m:rPr>
                            <m:nor/>
                          </m:rPr>
                          <a:rPr lang="en-US" dirty="0"/>
                          <m:t>½ 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h</m:t>
                        </m:r>
                        <m:r>
                          <m:rPr>
                            <m:nor/>
                          </m:rPr>
                          <a:rPr lang="en-US" b="0" i="0" baseline="-25000" dirty="0" smtClean="0"/>
                          <m:t>j</m:t>
                        </m:r>
                        <m:r>
                          <m:rPr>
                            <m:nor/>
                          </m:rPr>
                          <a:rPr lang="en-US" dirty="0"/>
                          <m:t>(</m:t>
                        </m:r>
                        <m:r>
                          <m:rPr>
                            <m:nor/>
                          </m:rPr>
                          <a:rPr lang="en-US" dirty="0"/>
                          <m:t>qj</m:t>
                        </m:r>
                        <m:r>
                          <m:rPr>
                            <m:nor/>
                          </m:rPr>
                          <a:rPr lang="en-US" dirty="0"/>
                          <m:t>−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d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j</m:t>
                        </m:r>
                        <m:r>
                          <m:rPr>
                            <m:nor/>
                          </m:rPr>
                          <a:rPr lang="en-US" dirty="0"/>
                          <m:t>)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d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j</m:t>
                        </m:r>
                        <m:r>
                          <m:rPr>
                            <m:nor/>
                          </m:rPr>
                          <a:rPr lang="en-US" dirty="0"/>
                          <m:t>x</m:t>
                        </m:r>
                        <m:r>
                          <m:rPr>
                            <m:nor/>
                          </m:rPr>
                          <a:rPr lang="en-US" dirty="0"/>
                          <m:t>/</m:t>
                        </m:r>
                        <m:r>
                          <m:rPr>
                            <m:nor/>
                          </m:rPr>
                          <a:rPr lang="en-US" dirty="0"/>
                          <m:t>qj</m:t>
                        </m:r>
                      </m:e>
                    </m:nary>
                  </m:oMath>
                </a14:m>
                <a:r>
                  <a:rPr lang="en-US" dirty="0"/>
                  <a:t>+ </a:t>
                </a:r>
                <a:r>
                  <a:rPr lang="en-US" dirty="0" err="1"/>
                  <a:t>c</a:t>
                </a:r>
                <a:r>
                  <a:rPr lang="en-US" baseline="-25000" dirty="0" err="1"/>
                  <a:t>j</a:t>
                </a:r>
                <a:r>
                  <a:rPr lang="en-US" dirty="0"/>
                  <a:t>/x = J</a:t>
                </a:r>
              </a:p>
              <a:p>
                <a:r>
                  <a:rPr lang="en-US" dirty="0"/>
                  <a:t>After taking the derivative </a:t>
                </a:r>
              </a:p>
              <a:p>
                <a:pPr marL="0" indent="0">
                  <a:buNone/>
                </a:pPr>
                <a:r>
                  <a:rPr lang="en-US" dirty="0"/>
                  <a:t>	x=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nary>
                          <m:naryPr>
                            <m:chr m:val="∑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h</m:t>
                                </m:r>
                                <m:r>
                                  <a:rPr lang="en-US" b="0" i="1" baseline="-25000" smtClean="0"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𝑑</m:t>
                                </m:r>
                                <m:r>
                                  <a:rPr lang="en-US" b="0" i="1" baseline="-25000" smtClean="0">
                                    <a:latin typeface="Cambria Math"/>
                                  </a:rPr>
                                  <m:t>𝑗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𝑞</m:t>
                                    </m:r>
                                    <m:r>
                                      <a:rPr lang="en-US" b="0" i="1" baseline="-25000" smtClean="0">
                                        <a:latin typeface="Cambria Math"/>
                                      </a:rPr>
                                      <m:t>𝑗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𝑑𝑗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𝑞𝑗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  <m:r>
                              <a:rPr lang="en-US" b="0" i="1" baseline="4000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baseline="70000" smtClean="0">
                                <a:latin typeface="Cambria Math"/>
                              </a:rPr>
                              <m:t>1   </m:t>
                            </m:r>
                            <m:nary>
                              <m:naryPr>
                                <m:chr m:val="∑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sup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𝑐</m:t>
                                </m:r>
                                <m:r>
                                  <a:rPr lang="en-US" b="0" i="1" baseline="-25000" smtClean="0">
                                    <a:latin typeface="Cambria Math"/>
                                  </a:rPr>
                                  <m:t>𝑗</m:t>
                                </m:r>
                              </m:e>
                            </m:nary>
                          </m:e>
                        </m:nary>
                      </m:e>
                    </m:ra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</a:p>
              <a:p>
                <a:r>
                  <a:rPr lang="en-US" i="1" dirty="0"/>
                  <a:t>Idle time  = x (1-[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𝑗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m:rPr>
                            <m:nor/>
                          </m:rPr>
                          <a:rPr lang="en-US" b="0" i="1" dirty="0" smtClean="0"/>
                          <m:t>d</m:t>
                        </m:r>
                        <m:r>
                          <m:rPr>
                            <m:nor/>
                          </m:rPr>
                          <a:rPr lang="en-US" b="0" i="1" baseline="-25000" dirty="0" smtClean="0"/>
                          <m:t>j</m:t>
                        </m:r>
                        <m:r>
                          <m:rPr>
                            <m:nor/>
                          </m:rPr>
                          <a:rPr lang="en-US" i="1" dirty="0"/>
                          <m:t>/</m:t>
                        </m:r>
                        <m:r>
                          <m:rPr>
                            <m:nor/>
                          </m:rPr>
                          <a:rPr lang="en-US" i="1" dirty="0"/>
                          <m:t>q</m:t>
                        </m:r>
                      </m:e>
                    </m:nary>
                    <m:r>
                      <a:rPr lang="en-US" b="0" i="1" baseline="-25000" smtClean="0">
                        <a:latin typeface="Cambria Math"/>
                      </a:rPr>
                      <m:t>𝑗</m:t>
                    </m:r>
                  </m:oMath>
                </a14:m>
                <a:r>
                  <a:rPr lang="en-US" i="1" dirty="0"/>
                  <a:t>])   </a:t>
                </a:r>
                <a:r>
                  <a:rPr lang="en-US" dirty="0"/>
                  <a:t>if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/>
                          </a:rPr>
                          <m:t>𝑗</m:t>
                        </m:r>
                        <m:r>
                          <a:rPr lang="en-US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m:rPr>
                            <m:nor/>
                          </m:rPr>
                          <a:rPr lang="en-US" b="0" i="1" dirty="0" smtClean="0"/>
                          <m:t>d</m:t>
                        </m:r>
                        <m:r>
                          <m:rPr>
                            <m:nor/>
                          </m:rPr>
                          <a:rPr lang="en-US" i="1" baseline="-25000" dirty="0"/>
                          <m:t>j</m:t>
                        </m:r>
                        <m:r>
                          <m:rPr>
                            <m:nor/>
                          </m:rPr>
                          <a:rPr lang="en-US" i="1" dirty="0"/>
                          <m:t>/</m:t>
                        </m:r>
                        <m:r>
                          <m:rPr>
                            <m:nor/>
                          </m:rPr>
                          <a:rPr lang="en-US" i="1" dirty="0"/>
                          <m:t>q</m:t>
                        </m:r>
                      </m:e>
                    </m:nary>
                    <m:r>
                      <a:rPr lang="en-US" i="1" baseline="-25000">
                        <a:latin typeface="Cambria Math"/>
                      </a:rPr>
                      <m:t>𝑗</m:t>
                    </m:r>
                  </m:oMath>
                </a14:m>
                <a:r>
                  <a:rPr lang="en-US" dirty="0"/>
                  <a:t> &lt;1 </a:t>
                </a:r>
              </a:p>
              <a:p>
                <a:r>
                  <a:rPr lang="en-US" dirty="0"/>
                  <a:t>If q (machine capacity) is very large then</a:t>
                </a:r>
              </a:p>
              <a:p>
                <a:pPr marL="457200" lvl="1" indent="0">
                  <a:buNone/>
                </a:pPr>
                <a:r>
                  <a:rPr lang="en-US" dirty="0"/>
                  <a:t>			x=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nary>
                          <m:naryPr>
                            <m:chr m:val="∑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i="1">
                                <a:latin typeface="Cambria Math"/>
                              </a:rPr>
                              <m:t>𝑗</m:t>
                            </m:r>
                            <m:r>
                              <a:rPr lang="en-US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h</m:t>
                                </m:r>
                                <m:r>
                                  <a:rPr lang="en-US" i="1" baseline="-25000"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𝑑</m:t>
                                </m:r>
                                <m:r>
                                  <a:rPr lang="en-US" i="1" baseline="-25000">
                                    <a:latin typeface="Cambria Math"/>
                                  </a:rPr>
                                  <m:t>𝑗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i="1">
                                <a:latin typeface="Cambria Math"/>
                              </a:rPr>
                              <m:t>)</m:t>
                            </m:r>
                            <m:r>
                              <a:rPr lang="en-US" i="1" baseline="40000">
                                <a:latin typeface="Cambria Math"/>
                              </a:rPr>
                              <m:t>−</m:t>
                            </m:r>
                            <m:r>
                              <a:rPr lang="en-US" i="1" baseline="70000">
                                <a:latin typeface="Cambria Math"/>
                              </a:rPr>
                              <m:t>1</m:t>
                            </m:r>
                            <m:r>
                              <a:rPr lang="en-US" b="0" i="1" baseline="70000" smtClean="0">
                                <a:latin typeface="Cambria Math"/>
                              </a:rPr>
                              <m:t>   </m:t>
                            </m:r>
                            <m:nary>
                              <m:naryPr>
                                <m:chr m:val="∑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i="1"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</m:sup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𝑐</m:t>
                                </m:r>
                                <m:r>
                                  <a:rPr lang="en-US" i="1" baseline="-25000">
                                    <a:latin typeface="Cambria Math"/>
                                  </a:rPr>
                                  <m:t>𝑗</m:t>
                                </m:r>
                              </m:e>
                            </m:nary>
                          </m:e>
                        </m:nary>
                      </m:e>
                    </m:rad>
                    <m:r>
                      <a:rPr lang="en-US" b="0" i="0" baseline="-25000" smtClean="0">
                        <a:latin typeface="Cambria Math"/>
                      </a:rPr>
                      <m:t>     </m:t>
                    </m:r>
                  </m:oMath>
                </a14:m>
                <a:r>
                  <a:rPr lang="en-US" dirty="0"/>
                  <a:t>(for cases 1, 2, and 4)</a:t>
                </a:r>
              </a:p>
              <a:p>
                <a:pPr marL="457200" lvl="1" indent="0">
                  <a:buNone/>
                </a:pPr>
                <a:r>
                  <a:rPr lang="en-US" i="1" dirty="0"/>
                  <a:t>x = 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/>
                          </a:rPr>
                          <m:t>𝑗</m:t>
                        </m:r>
                        <m:r>
                          <a:rPr lang="en-US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m:rPr>
                            <m:nor/>
                          </m:rPr>
                          <a:rPr lang="en-US" b="0" i="1" dirty="0" smtClean="0"/>
                          <m:t>s</m:t>
                        </m:r>
                        <m:r>
                          <m:rPr>
                            <m:nor/>
                          </m:rPr>
                          <a:rPr lang="en-US" i="1" baseline="-25000" dirty="0"/>
                          <m:t>j</m:t>
                        </m:r>
                      </m:e>
                    </m:nary>
                  </m:oMath>
                </a14:m>
                <a:r>
                  <a:rPr lang="en-US" i="1" dirty="0"/>
                  <a:t>) / (1-[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/>
                          </a:rPr>
                          <m:t>𝑗</m:t>
                        </m:r>
                        <m:r>
                          <a:rPr lang="en-US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m:rPr>
                            <m:nor/>
                          </m:rPr>
                          <a:rPr lang="en-US" i="1" dirty="0"/>
                          <m:t>d</m:t>
                        </m:r>
                        <m:r>
                          <m:rPr>
                            <m:nor/>
                          </m:rPr>
                          <a:rPr lang="en-US" i="1" baseline="-25000" dirty="0"/>
                          <m:t>j</m:t>
                        </m:r>
                        <m:r>
                          <m:rPr>
                            <m:nor/>
                          </m:rPr>
                          <a:rPr lang="en-US" i="1" dirty="0"/>
                          <m:t>/</m:t>
                        </m:r>
                        <m:r>
                          <m:rPr>
                            <m:nor/>
                          </m:rPr>
                          <a:rPr lang="en-US" i="1" dirty="0"/>
                          <m:t>q</m:t>
                        </m:r>
                      </m:e>
                    </m:nary>
                    <m:r>
                      <a:rPr lang="en-US" i="1" baseline="-25000">
                        <a:latin typeface="Cambria Math"/>
                      </a:rPr>
                      <m:t>𝑗</m:t>
                    </m:r>
                  </m:oMath>
                </a14:m>
                <a:r>
                  <a:rPr lang="en-US" i="1" dirty="0"/>
                  <a:t>]) </a:t>
                </a:r>
                <a:r>
                  <a:rPr lang="en-US" dirty="0"/>
                  <a:t>(for cases 3, and 5)</a:t>
                </a:r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600" b="-93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10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Rotation schedules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71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 no heuristics, although you might use a heuristic for cases 4 and 5, which is same as TSP for sequencing to minimize set up times.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52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 jobs with arbitrary schedules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Arbitrary schedule are non-rotation schedules</a:t>
                </a:r>
              </a:p>
              <a:p>
                <a:pPr lvl="1"/>
                <a:r>
                  <a:rPr lang="en-US" dirty="0"/>
                  <a:t>A cycle can have multiple runs of job j</a:t>
                </a:r>
              </a:p>
              <a:p>
                <a:pPr lvl="1"/>
                <a:r>
                  <a:rPr lang="en-US" dirty="0"/>
                  <a:t>Ex. For 3 jobs 1,2 and 3 a cycle might look like 1, 2, 1, 3</a:t>
                </a:r>
              </a:p>
              <a:p>
                <a:pPr lvl="1"/>
                <a:r>
                  <a:rPr lang="en-US" dirty="0"/>
                  <a:t>Each job has multiple identical units</a:t>
                </a:r>
              </a:p>
              <a:p>
                <a:r>
                  <a:rPr lang="en-US" dirty="0"/>
                  <a:t>Both set-up costs and set-up times could be present</a:t>
                </a:r>
              </a:p>
              <a:p>
                <a:r>
                  <a:rPr lang="en-US" dirty="0"/>
                  <a:t>A feasible schedule is possible only if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𝑗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m:rPr>
                            <m:nor/>
                          </m:rPr>
                          <a:rPr lang="en-US" b="0" i="0" dirty="0" smtClean="0"/>
                          <m:t>d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j</m:t>
                        </m:r>
                        <m:r>
                          <m:rPr>
                            <m:nor/>
                          </m:rPr>
                          <a:rPr lang="en-US" dirty="0"/>
                          <m:t>/</m:t>
                        </m:r>
                        <m:r>
                          <m:rPr>
                            <m:nor/>
                          </m:rPr>
                          <a:rPr lang="en-US" dirty="0"/>
                          <m:t>qj</m:t>
                        </m:r>
                      </m:e>
                    </m:nary>
                  </m:oMath>
                </a14:m>
                <a:r>
                  <a:rPr lang="en-US" dirty="0"/>
                  <a:t> &lt; 1 for all j</a:t>
                </a:r>
              </a:p>
              <a:p>
                <a:pPr lvl="1"/>
                <a:r>
                  <a:rPr lang="en-US" dirty="0"/>
                  <a:t>This is a necessary and sufficient condition</a:t>
                </a:r>
              </a:p>
              <a:p>
                <a:pPr lvl="1"/>
                <a:r>
                  <a:rPr lang="en-US" dirty="0"/>
                  <a:t>Set up times do not impact the above feasibility condition because set-up time do not impact machine production time</a:t>
                </a:r>
              </a:p>
              <a:p>
                <a:pPr lvl="1"/>
                <a:r>
                  <a:rPr lang="en-US" dirty="0"/>
                  <a:t>The impact of set-up time can be made negligible by increasing the length of the individual production runs and the cycle time, particularly when the machine is operating at near capacity</a:t>
                </a:r>
              </a:p>
              <a:p>
                <a:r>
                  <a:rPr lang="en-US" dirty="0"/>
                  <a:t>This problem is extremely hard to solve and there are no closed form solutions.</a:t>
                </a:r>
              </a:p>
              <a:p>
                <a:pPr lvl="1"/>
                <a:r>
                  <a:rPr lang="en-US" dirty="0"/>
                  <a:t>Just too many solutions</a:t>
                </a:r>
              </a:p>
              <a:p>
                <a:r>
                  <a:rPr lang="en-US" dirty="0"/>
                  <a:t>Solved using FFS – frequency fixing and sequencing heuristic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5" t="-1371" r="-963" b="-1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56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FFS – frequency fixing and sequencing heuristic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Three phases</a:t>
                </a:r>
              </a:p>
              <a:p>
                <a:pPr lvl="1"/>
                <a:r>
                  <a:rPr lang="en-US" dirty="0"/>
                  <a:t>The computation of relative frequency</a:t>
                </a:r>
              </a:p>
              <a:p>
                <a:pPr lvl="2"/>
                <a:r>
                  <a:rPr lang="en-US" dirty="0"/>
                  <a:t>Frequency at which the various jobs have to be produced</a:t>
                </a:r>
              </a:p>
              <a:p>
                <a:pPr lvl="1"/>
                <a:r>
                  <a:rPr lang="en-US" dirty="0"/>
                  <a:t>The adjustment of relative frequency</a:t>
                </a:r>
              </a:p>
              <a:p>
                <a:pPr lvl="2"/>
                <a:r>
                  <a:rPr lang="en-US" dirty="0"/>
                  <a:t>Space them out evenly over the cycle</a:t>
                </a:r>
              </a:p>
              <a:p>
                <a:pPr lvl="1"/>
                <a:r>
                  <a:rPr lang="en-US" dirty="0"/>
                  <a:t>The sequencing phase</a:t>
                </a:r>
              </a:p>
              <a:p>
                <a:pPr lvl="2"/>
                <a:r>
                  <a:rPr lang="en-US" dirty="0"/>
                  <a:t>Determine the actual sequence</a:t>
                </a:r>
              </a:p>
              <a:p>
                <a:r>
                  <a:rPr lang="en-US" dirty="0"/>
                  <a:t>No set up times</a:t>
                </a:r>
              </a:p>
              <a:p>
                <a:pPr marL="457200" lvl="1" indent="0">
                  <a:buNone/>
                </a:pPr>
                <a:r>
                  <a:rPr lang="en-US" dirty="0"/>
                  <a:t>    Minimize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b="0" i="1" baseline="-25000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b="0" i="1" baseline="-25000" smtClean="0">
                                <a:latin typeface="Cambria Math"/>
                              </a:rPr>
                              <m:t>𝑘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𝑐</m:t>
                            </m:r>
                            <m:r>
                              <a:rPr lang="en-US" i="1" baseline="-25000">
                                <a:latin typeface="Cambria Math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b="0" i="1" baseline="-25000" smtClean="0">
                                <a:latin typeface="Cambria Math"/>
                              </a:rPr>
                              <m:t>𝑘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dirty="0"/>
                  <a:t> </a:t>
                </a:r>
              </a:p>
              <a:p>
                <a:pPr marL="914400" lvl="2" indent="0">
                  <a:spcBef>
                    <a:spcPts val="0"/>
                  </a:spcBef>
                  <a:buNone/>
                </a:pPr>
                <a:r>
                  <a:rPr lang="en-US" dirty="0" err="1"/>
                  <a:t>y</a:t>
                </a:r>
                <a:r>
                  <a:rPr lang="en-US" baseline="-25000" dirty="0" err="1"/>
                  <a:t>k</a:t>
                </a:r>
                <a:r>
                  <a:rPr lang="en-US" dirty="0"/>
                  <a:t>, x</a:t>
                </a:r>
              </a:p>
              <a:p>
                <a:pPr marL="914400" lvl="2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914400" lvl="2" indent="0">
                  <a:spcBef>
                    <a:spcPts val="0"/>
                  </a:spcBef>
                  <a:buNone/>
                </a:pPr>
                <a:r>
                  <a:rPr lang="en-US" dirty="0" err="1"/>
                  <a:t>y</a:t>
                </a:r>
                <a:r>
                  <a:rPr lang="en-US" baseline="-25000" dirty="0" err="1"/>
                  <a:t>k</a:t>
                </a:r>
                <a:r>
                  <a:rPr lang="en-US" dirty="0"/>
                  <a:t> is the number of times job k is produced during a cycle</a:t>
                </a:r>
              </a:p>
              <a:p>
                <a:pPr marL="914400" lvl="2" indent="0">
                  <a:spcBef>
                    <a:spcPts val="0"/>
                  </a:spcBef>
                  <a:buNone/>
                </a:pPr>
                <a:r>
                  <a:rPr lang="en-US" dirty="0" err="1"/>
                  <a:t>a</a:t>
                </a:r>
                <a:r>
                  <a:rPr lang="en-US" baseline="-25000" dirty="0" err="1"/>
                  <a:t>k</a:t>
                </a:r>
                <a:r>
                  <a:rPr lang="en-US" dirty="0"/>
                  <a:t> = ½ (</a:t>
                </a:r>
                <a:r>
                  <a:rPr lang="en-US" dirty="0" err="1"/>
                  <a:t>h</a:t>
                </a:r>
                <a:r>
                  <a:rPr lang="en-US" baseline="-25000" dirty="0" err="1"/>
                  <a:t>k</a:t>
                </a:r>
                <a:r>
                  <a:rPr lang="en-US" dirty="0"/>
                  <a:t> (</a:t>
                </a:r>
                <a:r>
                  <a:rPr lang="en-US" dirty="0" err="1"/>
                  <a:t>q</a:t>
                </a:r>
                <a:r>
                  <a:rPr lang="en-US" baseline="-25000" dirty="0" err="1"/>
                  <a:t>k</a:t>
                </a:r>
                <a:r>
                  <a:rPr lang="en-US" dirty="0"/>
                  <a:t> – </a:t>
                </a:r>
                <a:r>
                  <a:rPr lang="en-US" dirty="0" err="1"/>
                  <a:t>d</a:t>
                </a:r>
                <a:r>
                  <a:rPr lang="en-US" baseline="-25000" dirty="0" err="1"/>
                  <a:t>k</a:t>
                </a:r>
                <a:r>
                  <a:rPr lang="en-US" dirty="0"/>
                  <a:t> ) </a:t>
                </a:r>
                <a:r>
                  <a:rPr lang="en-US" dirty="0" err="1"/>
                  <a:t>d</a:t>
                </a:r>
                <a:r>
                  <a:rPr lang="en-US" baseline="-25000" dirty="0" err="1"/>
                  <a:t>k</a:t>
                </a:r>
                <a:r>
                  <a:rPr lang="en-US" dirty="0"/>
                  <a:t>/</a:t>
                </a:r>
                <a:r>
                  <a:rPr lang="en-US" dirty="0" err="1"/>
                  <a:t>q</a:t>
                </a:r>
                <a:r>
                  <a:rPr lang="en-US" baseline="-25000" dirty="0" err="1"/>
                  <a:t>k</a:t>
                </a:r>
                <a:endParaRPr lang="en-US" baseline="-25000" dirty="0"/>
              </a:p>
              <a:p>
                <a:pPr marL="914400" lvl="2" indent="0">
                  <a:spcBef>
                    <a:spcPts val="0"/>
                  </a:spcBef>
                  <a:buNone/>
                </a:pPr>
                <a:endParaRPr lang="en-US" baseline="-25000" dirty="0"/>
              </a:p>
              <a:p>
                <a:pPr marL="914400" lvl="2" indent="0">
                  <a:spcBef>
                    <a:spcPts val="0"/>
                  </a:spcBef>
                  <a:buNone/>
                </a:pPr>
                <a:r>
                  <a:rPr lang="en-US" dirty="0"/>
                  <a:t>Runtime of job k is </a:t>
                </a:r>
                <a:r>
                  <a:rPr lang="en-US" dirty="0" err="1"/>
                  <a:t>t</a:t>
                </a:r>
                <a:r>
                  <a:rPr lang="en-US" baseline="-25000" dirty="0" err="1"/>
                  <a:t>k</a:t>
                </a:r>
                <a:r>
                  <a:rPr lang="en-US" dirty="0"/>
                  <a:t> = </a:t>
                </a:r>
                <a:r>
                  <a:rPr lang="en-US" dirty="0" err="1"/>
                  <a:t>d</a:t>
                </a:r>
                <a:r>
                  <a:rPr lang="en-US" baseline="-25000" dirty="0" err="1"/>
                  <a:t>k</a:t>
                </a:r>
                <a:r>
                  <a:rPr lang="en-US" baseline="-25000" dirty="0"/>
                  <a:t> </a:t>
                </a:r>
                <a:r>
                  <a:rPr lang="en-US" dirty="0"/>
                  <a:t>x/ </a:t>
                </a:r>
                <a:r>
                  <a:rPr lang="en-US" dirty="0" err="1"/>
                  <a:t>q</a:t>
                </a:r>
                <a:r>
                  <a:rPr lang="en-US" baseline="-25000" dirty="0" err="1"/>
                  <a:t>k</a:t>
                </a:r>
                <a:r>
                  <a:rPr lang="en-US" dirty="0"/>
                  <a:t> </a:t>
                </a:r>
                <a:r>
                  <a:rPr lang="en-US" dirty="0" err="1"/>
                  <a:t>y</a:t>
                </a:r>
                <a:r>
                  <a:rPr lang="en-US" baseline="-25000" dirty="0" err="1"/>
                  <a:t>k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03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b="1" u="sng" dirty="0"/>
                  <a:t>Phase 1</a:t>
                </a:r>
              </a:p>
              <a:p>
                <a:r>
                  <a:rPr lang="en-US" dirty="0"/>
                  <a:t>Step 1: Check </a:t>
                </a:r>
                <a:r>
                  <a:rPr lang="en-US" dirty="0">
                    <a:latin typeface="Symbol" pitchFamily="18" charset="2"/>
                  </a:rPr>
                  <a:t>r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/>
                          </a:rPr>
                          <m:t>𝑗</m:t>
                        </m:r>
                        <m:r>
                          <a:rPr lang="en-US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m:rPr>
                            <m:nor/>
                          </m:rPr>
                          <a:rPr lang="en-US" b="0" i="0" dirty="0" smtClean="0"/>
                          <m:t>d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j</m:t>
                        </m:r>
                        <m:r>
                          <m:rPr>
                            <m:nor/>
                          </m:rPr>
                          <a:rPr lang="en-US" dirty="0"/>
                          <m:t>/</m:t>
                        </m:r>
                        <m:r>
                          <m:rPr>
                            <m:nor/>
                          </m:rPr>
                          <a:rPr lang="en-US" dirty="0"/>
                          <m:t>qj</m:t>
                        </m:r>
                      </m:e>
                    </m:nary>
                  </m:oMath>
                </a14:m>
                <a:r>
                  <a:rPr lang="en-US" dirty="0"/>
                  <a:t> &lt; 1 for all j</a:t>
                </a:r>
              </a:p>
              <a:p>
                <a:endParaRPr lang="en-US" dirty="0"/>
              </a:p>
              <a:p>
                <a:r>
                  <a:rPr lang="en-US" dirty="0"/>
                  <a:t>Step 2: solve the unconstrained optimization problem</a:t>
                </a:r>
              </a:p>
              <a:p>
                <a:pPr marL="457200" lvl="1" indent="0">
                  <a:buNone/>
                </a:pPr>
                <a:r>
                  <a:rPr lang="en-US" dirty="0"/>
                  <a:t> Minimize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  <m:r>
                              <a:rPr lang="en-US" i="1" baseline="-25000">
                                <a:latin typeface="Cambria Math"/>
                              </a:rPr>
                              <m:t>𝑘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i="1" baseline="-25000">
                                <a:latin typeface="Cambria Math"/>
                              </a:rPr>
                              <m:t>𝑘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𝑐</m:t>
                            </m:r>
                            <m:r>
                              <a:rPr lang="en-US" i="1" baseline="-25000">
                                <a:latin typeface="Cambria Math"/>
                              </a:rPr>
                              <m:t>𝑘</m:t>
                            </m:r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i="1" baseline="-25000">
                                <a:latin typeface="Cambria Math"/>
                              </a:rPr>
                              <m:t>𝑘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dirty="0"/>
                  <a:t> </a:t>
                </a:r>
              </a:p>
              <a:p>
                <a:pPr marL="914400" lvl="2" indent="0">
                  <a:spcBef>
                    <a:spcPts val="0"/>
                  </a:spcBef>
                  <a:buNone/>
                </a:pPr>
                <a:r>
                  <a:rPr lang="en-US" dirty="0" err="1"/>
                  <a:t>y</a:t>
                </a:r>
                <a:r>
                  <a:rPr lang="en-US" baseline="-25000" dirty="0" err="1"/>
                  <a:t>k</a:t>
                </a:r>
                <a:r>
                  <a:rPr lang="en-US" dirty="0"/>
                  <a:t>, x</a:t>
                </a:r>
              </a:p>
              <a:p>
                <a:pPr marL="914400" lvl="2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914400" lvl="2" indent="0">
                  <a:spcBef>
                    <a:spcPts val="0"/>
                  </a:spcBef>
                  <a:buNone/>
                </a:pPr>
                <a:r>
                  <a:rPr lang="en-US" dirty="0"/>
                  <a:t>Find a relation between </a:t>
                </a:r>
                <a:r>
                  <a:rPr lang="en-US" dirty="0" err="1"/>
                  <a:t>y</a:t>
                </a:r>
                <a:r>
                  <a:rPr lang="en-US" baseline="-25000" dirty="0" err="1"/>
                  <a:t>k</a:t>
                </a:r>
                <a:r>
                  <a:rPr lang="en-US" dirty="0"/>
                  <a:t>, x</a:t>
                </a:r>
              </a:p>
              <a:p>
                <a:pPr marL="914400" lvl="2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>
                  <a:spcBef>
                    <a:spcPts val="0"/>
                  </a:spcBef>
                </a:pPr>
                <a:r>
                  <a:rPr lang="en-US" dirty="0"/>
                  <a:t>Step 3: Find </a:t>
                </a:r>
                <a:r>
                  <a:rPr lang="en-US" dirty="0" err="1"/>
                  <a:t>a</a:t>
                </a:r>
                <a:r>
                  <a:rPr lang="en-US" baseline="-25000" dirty="0" err="1"/>
                  <a:t>k</a:t>
                </a:r>
                <a:r>
                  <a:rPr lang="en-US" dirty="0"/>
                  <a:t> </a:t>
                </a:r>
              </a:p>
              <a:p>
                <a:pPr marL="0" lvl="2" indent="0">
                  <a:spcBef>
                    <a:spcPts val="0"/>
                  </a:spcBef>
                  <a:buNone/>
                </a:pPr>
                <a:r>
                  <a:rPr lang="en-US" dirty="0"/>
                  <a:t>			</a:t>
                </a:r>
                <a:r>
                  <a:rPr lang="en-US" dirty="0" err="1"/>
                  <a:t>a</a:t>
                </a:r>
                <a:r>
                  <a:rPr lang="en-US" baseline="-25000" dirty="0" err="1"/>
                  <a:t>k</a:t>
                </a:r>
                <a:r>
                  <a:rPr lang="en-US" dirty="0"/>
                  <a:t> = ½ (</a:t>
                </a:r>
                <a:r>
                  <a:rPr lang="en-US" dirty="0" err="1"/>
                  <a:t>h</a:t>
                </a:r>
                <a:r>
                  <a:rPr lang="en-US" baseline="-25000" dirty="0" err="1"/>
                  <a:t>k</a:t>
                </a:r>
                <a:r>
                  <a:rPr lang="en-US" dirty="0"/>
                  <a:t> (</a:t>
                </a:r>
                <a:r>
                  <a:rPr lang="en-US" dirty="0" err="1"/>
                  <a:t>q</a:t>
                </a:r>
                <a:r>
                  <a:rPr lang="en-US" baseline="-25000" dirty="0" err="1"/>
                  <a:t>k</a:t>
                </a:r>
                <a:r>
                  <a:rPr lang="en-US" dirty="0"/>
                  <a:t> – </a:t>
                </a:r>
                <a:r>
                  <a:rPr lang="en-US" dirty="0" err="1"/>
                  <a:t>d</a:t>
                </a:r>
                <a:r>
                  <a:rPr lang="en-US" baseline="-25000" dirty="0" err="1"/>
                  <a:t>k</a:t>
                </a:r>
                <a:r>
                  <a:rPr lang="en-US" dirty="0"/>
                  <a:t> ) </a:t>
                </a:r>
                <a:r>
                  <a:rPr lang="en-US" dirty="0" err="1"/>
                  <a:t>d</a:t>
                </a:r>
                <a:r>
                  <a:rPr lang="en-US" baseline="-25000" dirty="0" err="1"/>
                  <a:t>k</a:t>
                </a:r>
                <a:r>
                  <a:rPr lang="en-US" dirty="0"/>
                  <a:t>/</a:t>
                </a:r>
                <a:r>
                  <a:rPr lang="en-US" dirty="0" err="1"/>
                  <a:t>q</a:t>
                </a:r>
                <a:r>
                  <a:rPr lang="en-US" baseline="-25000" dirty="0" err="1"/>
                  <a:t>k</a:t>
                </a:r>
                <a:endParaRPr lang="en-US" baseline="-25000" dirty="0"/>
              </a:p>
              <a:p>
                <a:pPr marL="0" lvl="2" indent="0">
                  <a:spcBef>
                    <a:spcPts val="0"/>
                  </a:spcBef>
                  <a:buNone/>
                </a:pPr>
                <a:endParaRPr lang="en-US" baseline="-25000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b="1" u="sng" dirty="0"/>
                  <a:t>Phase 2</a:t>
                </a:r>
              </a:p>
              <a:p>
                <a:pPr>
                  <a:spcBef>
                    <a:spcPts val="0"/>
                  </a:spcBef>
                </a:pPr>
                <a:r>
                  <a:rPr lang="en-US" dirty="0"/>
                  <a:t>Step 4: Find an appropriate x that yields integer </a:t>
                </a:r>
                <a:r>
                  <a:rPr lang="en-US" dirty="0" err="1"/>
                  <a:t>y</a:t>
                </a:r>
                <a:r>
                  <a:rPr lang="en-US" baseline="-25000" dirty="0" err="1"/>
                  <a:t>k</a:t>
                </a:r>
                <a:r>
                  <a:rPr lang="en-US" dirty="0"/>
                  <a:t>‘ which are also powers of two. It has been proved that rounding </a:t>
                </a:r>
                <a:r>
                  <a:rPr lang="en-US" dirty="0" err="1"/>
                  <a:t>y</a:t>
                </a:r>
                <a:r>
                  <a:rPr lang="en-US" baseline="-25000" dirty="0" err="1"/>
                  <a:t>k</a:t>
                </a:r>
                <a:r>
                  <a:rPr lang="en-US" dirty="0"/>
                  <a:t> to the nearest integer </a:t>
                </a:r>
                <a:r>
                  <a:rPr lang="en-US" dirty="0" err="1"/>
                  <a:t>y</a:t>
                </a:r>
                <a:r>
                  <a:rPr lang="en-US" baseline="-25000" dirty="0" err="1"/>
                  <a:t>k</a:t>
                </a:r>
                <a:r>
                  <a:rPr lang="en-US" dirty="0"/>
                  <a:t>‘ which is also a power of two will alter the cost to within 6% of the original solution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36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FFS – frequency fixing and sequencing heuristic</a:t>
            </a:r>
            <a:br>
              <a:rPr lang="en-US" dirty="0"/>
            </a:b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73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Step 5: find </a:t>
                </a:r>
                <a:r>
                  <a:rPr lang="en-US" dirty="0" err="1"/>
                  <a:t>t</a:t>
                </a:r>
                <a:r>
                  <a:rPr lang="en-US" baseline="-25000" dirty="0" err="1"/>
                  <a:t>k</a:t>
                </a:r>
                <a:r>
                  <a:rPr lang="en-US" dirty="0"/>
                  <a:t>’</a:t>
                </a:r>
                <a:endParaRPr lang="en-US" baseline="-25000" dirty="0"/>
              </a:p>
              <a:p>
                <a:pPr marL="0" lvl="2" indent="0">
                  <a:buNone/>
                </a:pPr>
                <a:r>
                  <a:rPr lang="en-US" dirty="0"/>
                  <a:t>			</a:t>
                </a:r>
                <a:r>
                  <a:rPr lang="en-US" dirty="0" err="1"/>
                  <a:t>t</a:t>
                </a:r>
                <a:r>
                  <a:rPr lang="en-US" baseline="-25000" dirty="0" err="1"/>
                  <a:t>k</a:t>
                </a:r>
                <a:r>
                  <a:rPr lang="en-US" dirty="0"/>
                  <a:t>’ = </a:t>
                </a:r>
                <a:r>
                  <a:rPr lang="en-US" dirty="0" err="1"/>
                  <a:t>d</a:t>
                </a:r>
                <a:r>
                  <a:rPr lang="en-US" baseline="-25000" dirty="0" err="1"/>
                  <a:t>k</a:t>
                </a:r>
                <a:r>
                  <a:rPr lang="en-US" baseline="-25000" dirty="0"/>
                  <a:t> </a:t>
                </a:r>
                <a:r>
                  <a:rPr lang="en-US" dirty="0"/>
                  <a:t>x/ </a:t>
                </a:r>
                <a:r>
                  <a:rPr lang="en-US" dirty="0" err="1"/>
                  <a:t>q</a:t>
                </a:r>
                <a:r>
                  <a:rPr lang="en-US" baseline="-25000" dirty="0" err="1"/>
                  <a:t>k</a:t>
                </a:r>
                <a:r>
                  <a:rPr lang="en-US" dirty="0"/>
                  <a:t> </a:t>
                </a:r>
                <a:r>
                  <a:rPr lang="en-US" dirty="0" err="1"/>
                  <a:t>y</a:t>
                </a:r>
                <a:r>
                  <a:rPr lang="en-US" baseline="-25000" dirty="0" err="1"/>
                  <a:t>k</a:t>
                </a:r>
                <a:endParaRPr lang="en-US" baseline="-25000" dirty="0"/>
              </a:p>
              <a:p>
                <a:pPr marL="0" lvl="2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u="sng" dirty="0"/>
                  <a:t>Phase 3</a:t>
                </a:r>
              </a:p>
              <a:p>
                <a:r>
                  <a:rPr lang="en-US" dirty="0"/>
                  <a:t> Apply a longest processing time first heuristic to sequence the jobs</a:t>
                </a:r>
              </a:p>
              <a:p>
                <a:pPr marL="457200" lvl="1" indent="0">
                  <a:buNone/>
                </a:pPr>
                <a:r>
                  <a:rPr lang="en-US" dirty="0" err="1"/>
                  <a:t>y‘</a:t>
                </a:r>
                <a:r>
                  <a:rPr lang="en-US" baseline="-25000" dirty="0" err="1"/>
                  <a:t>max</a:t>
                </a:r>
                <a:r>
                  <a:rPr lang="en-US" dirty="0"/>
                  <a:t> = max ( y’</a:t>
                </a:r>
                <a:r>
                  <a:rPr lang="en-US" baseline="-25000" dirty="0"/>
                  <a:t>1</a:t>
                </a:r>
                <a:r>
                  <a:rPr lang="en-US" dirty="0"/>
                  <a:t>……….</a:t>
                </a:r>
                <a:r>
                  <a:rPr lang="en-US" dirty="0" err="1"/>
                  <a:t>y’</a:t>
                </a:r>
                <a:r>
                  <a:rPr lang="en-US" baseline="-25000" dirty="0" err="1"/>
                  <a:t>n</a:t>
                </a:r>
                <a:r>
                  <a:rPr lang="en-US" dirty="0"/>
                  <a:t>)</a:t>
                </a:r>
              </a:p>
              <a:p>
                <a:pPr marL="457200" lvl="1" indent="0">
                  <a:buNone/>
                </a:pPr>
                <a:r>
                  <a:rPr lang="en-US" dirty="0"/>
                  <a:t>-For each job k there are </a:t>
                </a:r>
                <a:r>
                  <a:rPr lang="en-US" dirty="0" err="1"/>
                  <a:t>y‘</a:t>
                </a:r>
                <a:r>
                  <a:rPr lang="en-US" baseline="-25000" dirty="0" err="1"/>
                  <a:t>k</a:t>
                </a:r>
                <a:r>
                  <a:rPr lang="en-US" baseline="-25000" dirty="0"/>
                  <a:t> </a:t>
                </a:r>
                <a:r>
                  <a:rPr lang="en-US" dirty="0"/>
                  <a:t>jobs with </a:t>
                </a:r>
                <a:r>
                  <a:rPr lang="en-US" dirty="0" err="1"/>
                  <a:t>t</a:t>
                </a:r>
                <a:r>
                  <a:rPr lang="en-US" baseline="-25000" dirty="0" err="1"/>
                  <a:t>k</a:t>
                </a:r>
                <a:r>
                  <a:rPr lang="en-US" dirty="0"/>
                  <a:t>’ processing times</a:t>
                </a:r>
                <a:endParaRPr lang="en-US" baseline="-25000" dirty="0"/>
              </a:p>
              <a:p>
                <a:pPr marL="457200" lvl="1" indent="0">
                  <a:buNone/>
                </a:pPr>
                <a:r>
                  <a:rPr lang="en-US" dirty="0"/>
                  <a:t>-Total number of jobs is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m:rPr>
                            <m:nor/>
                          </m:rPr>
                          <a:rPr lang="en-US" dirty="0"/>
                          <m:t>y</m:t>
                        </m:r>
                        <m:r>
                          <m:rPr>
                            <m:nor/>
                          </m:rPr>
                          <a:rPr lang="en-US" dirty="0"/>
                          <m:t>‘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k</m:t>
                        </m:r>
                      </m:e>
                    </m:nary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-There are </a:t>
                </a:r>
                <a:r>
                  <a:rPr lang="en-US" dirty="0" err="1"/>
                  <a:t>y‘</a:t>
                </a:r>
                <a:r>
                  <a:rPr lang="en-US" baseline="-25000" dirty="0" err="1"/>
                  <a:t>max</a:t>
                </a:r>
                <a:r>
                  <a:rPr lang="en-US" dirty="0"/>
                  <a:t> parallel machines</a:t>
                </a:r>
              </a:p>
              <a:p>
                <a:pPr marL="457200" lvl="1" indent="0">
                  <a:buNone/>
                </a:pPr>
                <a:r>
                  <a:rPr lang="en-US" dirty="0"/>
                  <a:t>-The job j with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y</m:t>
                    </m:r>
                    <m:r>
                      <m:rPr>
                        <m:nor/>
                      </m:rPr>
                      <a:rPr lang="en-US" dirty="0"/>
                      <m:t>‘</m:t>
                    </m:r>
                    <m:r>
                      <m:rPr>
                        <m:nor/>
                      </m:rPr>
                      <a:rPr lang="en-US" baseline="-25000" dirty="0"/>
                      <m:t>k</m:t>
                    </m:r>
                  </m:oMath>
                </a14:m>
                <a:r>
                  <a:rPr lang="en-US" dirty="0"/>
                  <a:t> frequency must be evenly spaced</a:t>
                </a:r>
              </a:p>
              <a:p>
                <a:pPr marL="457200" lvl="1" indent="0">
                  <a:buNone/>
                </a:pPr>
                <a:r>
                  <a:rPr lang="en-US" dirty="0"/>
                  <a:t>-Start with highest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y</m:t>
                    </m:r>
                    <m:r>
                      <m:rPr>
                        <m:nor/>
                      </m:rPr>
                      <a:rPr lang="en-US" dirty="0"/>
                      <m:t>‘</m:t>
                    </m:r>
                    <m:r>
                      <m:rPr>
                        <m:nor/>
                      </m:rPr>
                      <a:rPr lang="en-US" baseline="-25000" dirty="0"/>
                      <m:t>k</m:t>
                    </m:r>
                  </m:oMath>
                </a14:m>
                <a:r>
                  <a:rPr lang="en-US" dirty="0"/>
                  <a:t> to sequence (space them evenly). Break any tie by choosing the highest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dirty="0" smtClean="0"/>
                      <m:t>t</m:t>
                    </m:r>
                    <m:r>
                      <m:rPr>
                        <m:nor/>
                      </m:rPr>
                      <a:rPr lang="en-US" dirty="0"/>
                      <m:t>‘</m:t>
                    </m:r>
                    <m:r>
                      <m:rPr>
                        <m:nor/>
                      </m:rPr>
                      <a:rPr lang="en-US" baseline="-25000" dirty="0"/>
                      <m:t>k</m:t>
                    </m:r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-Continue until all jobs are sequenced.  Concatenate to get a single sequence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FFS – frequency fixing and sequencing heuristic</a:t>
            </a:r>
            <a:br>
              <a:rPr lang="en-US" dirty="0"/>
            </a:b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12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With set up times</a:t>
                </a:r>
              </a:p>
              <a:p>
                <a:pPr marL="457200" lvl="1" indent="0">
                  <a:buNone/>
                </a:pPr>
                <a:r>
                  <a:rPr lang="en-US" dirty="0"/>
                  <a:t>    Minimize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  <m:r>
                              <a:rPr lang="en-US" i="1" baseline="-25000">
                                <a:latin typeface="Cambria Math"/>
                              </a:rPr>
                              <m:t>𝑘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i="1" baseline="-25000">
                                <a:latin typeface="Cambria Math"/>
                              </a:rPr>
                              <m:t>𝑘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𝑐</m:t>
                            </m:r>
                            <m:r>
                              <a:rPr lang="en-US" i="1" baseline="-25000">
                                <a:latin typeface="Cambria Math"/>
                              </a:rPr>
                              <m:t>𝑘</m:t>
                            </m:r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i="1" baseline="-25000">
                                <a:latin typeface="Cambria Math"/>
                              </a:rPr>
                              <m:t>𝑘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dirty="0"/>
                  <a:t> + </a:t>
                </a:r>
                <a:r>
                  <a:rPr lang="en-US" dirty="0">
                    <a:latin typeface="Symbol" pitchFamily="18" charset="2"/>
                  </a:rPr>
                  <a:t>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𝑠</m:t>
                                </m:r>
                                <m:r>
                                  <a:rPr lang="en-US" b="0" i="1" baseline="-25000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b="0" i="1" baseline="-25000" smtClean="0">
                                    <a:latin typeface="Cambria Math"/>
                                  </a:rPr>
                                  <m:t>𝑘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</m:e>
                        </m:nary>
                        <m:r>
                          <a:rPr lang="en-US" b="0" i="1" smtClean="0">
                            <a:latin typeface="Cambria Math"/>
                          </a:rPr>
                          <m:t> −(1−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  <m:r>
                              <a:rPr lang="en-US" b="0" i="1" baseline="-25000" smtClean="0">
                                <a:latin typeface="Cambria Math"/>
                              </a:rPr>
                              <m:t>𝑘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𝑞</m:t>
                            </m:r>
                            <m:r>
                              <a:rPr lang="en-US" b="0" i="1" baseline="-25000" smtClean="0">
                                <a:latin typeface="Cambria Math"/>
                              </a:rPr>
                              <m:t>𝑘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d>
                  </m:oMath>
                </a14:m>
                <a:endParaRPr lang="en-US" dirty="0">
                  <a:latin typeface="Symbol" pitchFamily="18" charset="2"/>
                </a:endParaRPr>
              </a:p>
              <a:p>
                <a:pPr marL="914400" lvl="2" indent="0">
                  <a:spcBef>
                    <a:spcPts val="0"/>
                  </a:spcBef>
                  <a:buNone/>
                </a:pPr>
                <a:r>
                  <a:rPr lang="en-US" dirty="0" err="1"/>
                  <a:t>y</a:t>
                </a:r>
                <a:r>
                  <a:rPr lang="en-US" baseline="-25000" dirty="0" err="1"/>
                  <a:t>k</a:t>
                </a:r>
                <a:r>
                  <a:rPr lang="en-US" dirty="0"/>
                  <a:t>, x</a:t>
                </a:r>
              </a:p>
              <a:p>
                <a:pPr marL="914400" lvl="2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914400" lvl="2" indent="0">
                  <a:spcBef>
                    <a:spcPts val="0"/>
                  </a:spcBef>
                  <a:buNone/>
                </a:pPr>
                <a:r>
                  <a:rPr lang="en-US" dirty="0" err="1"/>
                  <a:t>y</a:t>
                </a:r>
                <a:r>
                  <a:rPr lang="en-US" baseline="-25000" dirty="0" err="1"/>
                  <a:t>k</a:t>
                </a:r>
                <a:r>
                  <a:rPr lang="en-US" dirty="0"/>
                  <a:t> is the number of times job k is produced during a cycle</a:t>
                </a:r>
              </a:p>
              <a:p>
                <a:pPr marL="914400" lvl="2" indent="0">
                  <a:spcBef>
                    <a:spcPts val="0"/>
                  </a:spcBef>
                  <a:buNone/>
                </a:pPr>
                <a:r>
                  <a:rPr lang="en-US" dirty="0" err="1"/>
                  <a:t>a</a:t>
                </a:r>
                <a:r>
                  <a:rPr lang="en-US" baseline="-25000" dirty="0" err="1"/>
                  <a:t>k</a:t>
                </a:r>
                <a:r>
                  <a:rPr lang="en-US" dirty="0"/>
                  <a:t> = ½ (</a:t>
                </a:r>
                <a:r>
                  <a:rPr lang="en-US" dirty="0" err="1"/>
                  <a:t>h</a:t>
                </a:r>
                <a:r>
                  <a:rPr lang="en-US" baseline="-25000" dirty="0" err="1"/>
                  <a:t>k</a:t>
                </a:r>
                <a:r>
                  <a:rPr lang="en-US" dirty="0"/>
                  <a:t> (</a:t>
                </a:r>
                <a:r>
                  <a:rPr lang="en-US" dirty="0" err="1"/>
                  <a:t>q</a:t>
                </a:r>
                <a:r>
                  <a:rPr lang="en-US" baseline="-25000" dirty="0" err="1"/>
                  <a:t>k</a:t>
                </a:r>
                <a:r>
                  <a:rPr lang="en-US" dirty="0"/>
                  <a:t> – </a:t>
                </a:r>
                <a:r>
                  <a:rPr lang="en-US" dirty="0" err="1"/>
                  <a:t>d</a:t>
                </a:r>
                <a:r>
                  <a:rPr lang="en-US" baseline="-25000" dirty="0" err="1"/>
                  <a:t>k</a:t>
                </a:r>
                <a:r>
                  <a:rPr lang="en-US" dirty="0"/>
                  <a:t> ) </a:t>
                </a:r>
                <a:r>
                  <a:rPr lang="en-US" dirty="0" err="1"/>
                  <a:t>d</a:t>
                </a:r>
                <a:r>
                  <a:rPr lang="en-US" baseline="-25000" dirty="0" err="1"/>
                  <a:t>k</a:t>
                </a:r>
                <a:r>
                  <a:rPr lang="en-US" dirty="0"/>
                  <a:t>/</a:t>
                </a:r>
                <a:r>
                  <a:rPr lang="en-US" dirty="0" err="1"/>
                  <a:t>q</a:t>
                </a:r>
                <a:r>
                  <a:rPr lang="en-US" baseline="-25000" dirty="0" err="1"/>
                  <a:t>k</a:t>
                </a:r>
                <a:endParaRPr lang="en-US" baseline="-25000" dirty="0"/>
              </a:p>
              <a:p>
                <a:pPr marL="914400" lvl="2" indent="0">
                  <a:spcBef>
                    <a:spcPts val="0"/>
                  </a:spcBef>
                  <a:buNone/>
                </a:pPr>
                <a:endParaRPr lang="en-US" baseline="-25000" dirty="0"/>
              </a:p>
              <a:p>
                <a:pPr marL="914400" lvl="2" indent="0">
                  <a:spcBef>
                    <a:spcPts val="0"/>
                  </a:spcBef>
                  <a:buNone/>
                </a:pPr>
                <a:r>
                  <a:rPr lang="en-US" dirty="0" err="1"/>
                  <a:t>y</a:t>
                </a:r>
                <a:r>
                  <a:rPr lang="en-US" baseline="-25000" dirty="0" err="1"/>
                  <a:t>k</a:t>
                </a:r>
                <a:r>
                  <a:rPr lang="en-US" dirty="0"/>
                  <a:t>  = x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b="0" i="1" baseline="-25000" smtClean="0">
                                <a:latin typeface="Cambria Math"/>
                              </a:rPr>
                              <m:t>𝑘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𝑐</m:t>
                            </m:r>
                            <m:r>
                              <a:rPr lang="en-US" b="0" i="1" baseline="-25000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𝞴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𝑠𝑘</m:t>
                            </m:r>
                          </m:den>
                        </m:f>
                      </m:e>
                    </m:rad>
                  </m:oMath>
                </a14:m>
                <a:endParaRPr lang="en-US" dirty="0"/>
              </a:p>
              <a:p>
                <a:r>
                  <a:rPr lang="en-US" dirty="0"/>
                  <a:t>If there are idle times and setup time&lt;= idle time then </a:t>
                </a:r>
                <a:r>
                  <a:rPr lang="en-US" dirty="0">
                    <a:latin typeface="Symbol" pitchFamily="18" charset="2"/>
                  </a:rPr>
                  <a:t>l</a:t>
                </a:r>
                <a:r>
                  <a:rPr lang="en-US" dirty="0"/>
                  <a:t> is set to zero</a:t>
                </a:r>
              </a:p>
              <a:p>
                <a:r>
                  <a:rPr lang="en-US" dirty="0"/>
                  <a:t>If there are no idle times then </a:t>
                </a:r>
                <a:r>
                  <a:rPr lang="en-US" dirty="0">
                    <a:latin typeface="Symbol" pitchFamily="18" charset="2"/>
                  </a:rPr>
                  <a:t>l</a:t>
                </a:r>
                <a:r>
                  <a:rPr lang="en-US" dirty="0"/>
                  <a:t> has to satisfy</a:t>
                </a:r>
              </a:p>
              <a:p>
                <a:pPr marL="0" indent="0">
                  <a:buNone/>
                </a:pPr>
                <a:r>
                  <a:rPr lang="en-US" dirty="0"/>
                  <a:t>	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i="1">
                                <a:latin typeface="Cambria Math"/>
                              </a:rPr>
                              <m:t>𝑘</m:t>
                            </m:r>
                            <m:r>
                              <a:rPr lang="en-US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b="0" i="0" dirty="0" smtClean="0"/>
                              <m:t>s</m:t>
                            </m:r>
                            <m:r>
                              <m:rPr>
                                <m:nor/>
                              </m:rPr>
                              <a:rPr lang="en-US" b="0" i="0" baseline="-25000" dirty="0" smtClean="0"/>
                              <m:t>k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 </m:t>
                            </m:r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𝑎</m:t>
                                    </m:r>
                                    <m:r>
                                      <a:rPr lang="en-US" i="1" baseline="-25000">
                                        <a:latin typeface="Cambria Math"/>
                                      </a:rPr>
                                      <m:t>𝑘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  <m:r>
                                      <a:rPr lang="en-US" i="1" baseline="-25000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𝞴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𝑠𝑘</m:t>
                                    </m:r>
                                  </m:den>
                                </m:f>
                              </m:e>
                            </m:rad>
                          </m:e>
                        </m:nary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i="1">
                            <a:latin typeface="Cambria Math"/>
                          </a:rPr>
                          <m:t>(1−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  <m:r>
                              <a:rPr lang="en-US" i="1" baseline="-25000">
                                <a:latin typeface="Cambria Math"/>
                              </a:rPr>
                              <m:t>𝑘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𝑞</m:t>
                            </m:r>
                            <m:r>
                              <a:rPr lang="en-US" i="1" baseline="-25000">
                                <a:latin typeface="Cambria Math"/>
                              </a:rPr>
                              <m:t>𝑘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914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FFS – frequency fixing and sequencing heuristic</a:t>
            </a:r>
            <a:br>
              <a:rPr lang="en-US" dirty="0"/>
            </a:b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36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Minimum part set</a:t>
            </a:r>
          </a:p>
          <a:p>
            <a:r>
              <a:rPr lang="en-US" dirty="0"/>
              <a:t>MPS is the smallest size set, which repeats.</a:t>
            </a:r>
          </a:p>
          <a:p>
            <a:r>
              <a:rPr lang="en-US" dirty="0"/>
              <a:t>Multiple units of each job and they are sequenced if there are sequence dependent set up costs.</a:t>
            </a:r>
          </a:p>
          <a:p>
            <a:r>
              <a:rPr lang="en-US" dirty="0"/>
              <a:t>Jobs in a MPS do not repeat (J1, J2, J3, ….)</a:t>
            </a:r>
          </a:p>
          <a:p>
            <a:pPr lvl="1"/>
            <a:r>
              <a:rPr lang="en-US" dirty="0"/>
              <a:t>Identical units of a job are processed all together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77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 Sizing and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A set of identical jobs may be very large in size</a:t>
            </a:r>
          </a:p>
          <a:p>
            <a:r>
              <a:rPr lang="en-US" sz="2000" dirty="0"/>
              <a:t>Set up times and set up costs are very high</a:t>
            </a:r>
          </a:p>
          <a:p>
            <a:r>
              <a:rPr lang="en-US" sz="2000" dirty="0"/>
              <a:t>Definition: run – uninterrupted processing of a series of identical items</a:t>
            </a:r>
          </a:p>
          <a:p>
            <a:r>
              <a:rPr lang="en-US" sz="2000" dirty="0"/>
              <a:t>If a run is long then inevitably there will be inventory holding costs</a:t>
            </a:r>
          </a:p>
          <a:p>
            <a:pPr lvl="1"/>
            <a:r>
              <a:rPr lang="en-US" sz="1800" dirty="0"/>
              <a:t>Long-run is also known as continuous manufacturing</a:t>
            </a:r>
          </a:p>
          <a:p>
            <a:r>
              <a:rPr lang="en-US" sz="2000" dirty="0" err="1"/>
              <a:t>Obj</a:t>
            </a:r>
            <a:r>
              <a:rPr lang="en-US" sz="2000" dirty="0"/>
              <a:t> </a:t>
            </a:r>
            <a:r>
              <a:rPr lang="en-US" sz="2000" dirty="0" err="1"/>
              <a:t>func</a:t>
            </a:r>
            <a:r>
              <a:rPr lang="en-US" sz="2000" dirty="0"/>
              <a:t>. is to minimize the total cost, which includes the inventory holding costs and the setup costs</a:t>
            </a:r>
          </a:p>
          <a:p>
            <a:pPr lvl="1"/>
            <a:r>
              <a:rPr lang="en-US" sz="1800" dirty="0"/>
              <a:t>Optimal schedule is often a tradeoff between the above two costs.</a:t>
            </a:r>
          </a:p>
          <a:p>
            <a:r>
              <a:rPr lang="en-US" sz="2000" dirty="0"/>
              <a:t>It is required to determine the run length – lot sizes by a trade-off between inventory holding costs and the setup costs and the order of the runs – minimize setup times and set-up costs</a:t>
            </a:r>
          </a:p>
          <a:p>
            <a:r>
              <a:rPr lang="en-US" sz="2000" dirty="0"/>
              <a:t>The above problem is called ELSP – economic lot scheduling problem</a:t>
            </a:r>
          </a:p>
          <a:p>
            <a:r>
              <a:rPr lang="en-US" sz="2000" dirty="0"/>
              <a:t>Solved using FFH heuristic- frequency fixing and sequencing heuristic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35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 Sizing and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 different jobs, each job has several (usually large # of units)</a:t>
            </a:r>
          </a:p>
          <a:p>
            <a:pPr algn="just"/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 – processing time of job j</a:t>
            </a:r>
          </a:p>
          <a:p>
            <a:pPr algn="just"/>
            <a:r>
              <a:rPr lang="en-US" dirty="0" err="1"/>
              <a:t>q</a:t>
            </a:r>
            <a:r>
              <a:rPr lang="en-US" baseline="-25000" dirty="0" err="1"/>
              <a:t>j</a:t>
            </a:r>
            <a:r>
              <a:rPr lang="en-US" dirty="0"/>
              <a:t> is the rate of production per unit time = 1/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endParaRPr lang="en-US" dirty="0"/>
          </a:p>
          <a:p>
            <a:pPr algn="just"/>
            <a:r>
              <a:rPr lang="en-US" dirty="0" err="1"/>
              <a:t>d</a:t>
            </a:r>
            <a:r>
              <a:rPr lang="en-US" baseline="-25000" dirty="0" err="1"/>
              <a:t>j</a:t>
            </a:r>
            <a:r>
              <a:rPr lang="en-US" dirty="0"/>
              <a:t> is the constant demand per unit time</a:t>
            </a:r>
          </a:p>
          <a:p>
            <a:pPr algn="just"/>
            <a:r>
              <a:rPr lang="en-US" dirty="0" err="1"/>
              <a:t>h</a:t>
            </a:r>
            <a:r>
              <a:rPr lang="en-US" baseline="-25000" dirty="0" err="1"/>
              <a:t>j</a:t>
            </a:r>
            <a:r>
              <a:rPr lang="en-US" dirty="0"/>
              <a:t> is the holding cost per unit time for job j</a:t>
            </a:r>
          </a:p>
          <a:p>
            <a:pPr algn="just"/>
            <a:r>
              <a:rPr lang="en-US" dirty="0"/>
              <a:t>If job j is followed by job k then set up cost is </a:t>
            </a:r>
            <a:r>
              <a:rPr lang="en-US" dirty="0" err="1"/>
              <a:t>c</a:t>
            </a:r>
            <a:r>
              <a:rPr lang="en-US" baseline="-25000" dirty="0" err="1"/>
              <a:t>jk</a:t>
            </a:r>
            <a:r>
              <a:rPr lang="en-US" dirty="0"/>
              <a:t> and set up time is </a:t>
            </a:r>
            <a:r>
              <a:rPr lang="en-US" dirty="0" err="1"/>
              <a:t>s</a:t>
            </a:r>
            <a:r>
              <a:rPr lang="en-US" baseline="-25000" dirty="0" err="1"/>
              <a:t>jk</a:t>
            </a:r>
            <a:endParaRPr lang="en-US" dirty="0"/>
          </a:p>
          <a:p>
            <a:pPr algn="just"/>
            <a:r>
              <a:rPr lang="en-US" dirty="0"/>
              <a:t>x  is the cycle length (time) (</a:t>
            </a:r>
            <a:r>
              <a:rPr lang="en-US" i="1" dirty="0"/>
              <a:t>production time + idle time </a:t>
            </a:r>
            <a:r>
              <a:rPr lang="en-US" dirty="0"/>
              <a:t>if setup time &lt; idle time or </a:t>
            </a:r>
            <a:r>
              <a:rPr lang="en-US" i="1" dirty="0"/>
              <a:t>production time + setup time</a:t>
            </a:r>
            <a:r>
              <a:rPr lang="en-US" dirty="0"/>
              <a:t> if setup time &gt; idle time)</a:t>
            </a:r>
          </a:p>
          <a:p>
            <a:pPr algn="just"/>
            <a:r>
              <a:rPr lang="en-US" dirty="0"/>
              <a:t>Also the sequence of the cycle has to be determined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73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 Sizing and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  <a:p>
            <a:pPr lvl="1"/>
            <a:r>
              <a:rPr lang="en-US" dirty="0"/>
              <a:t>Chemical, paper, pharmaceutical, aluminum and steel industries where set up and inventory costs are high</a:t>
            </a:r>
          </a:p>
          <a:p>
            <a:pPr lvl="1"/>
            <a:r>
              <a:rPr lang="en-US" dirty="0" err="1"/>
              <a:t>Walmart</a:t>
            </a:r>
            <a:r>
              <a:rPr lang="en-US" dirty="0"/>
              <a:t> type stores where ordering and inventory costs are high.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14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 Sizing and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job and 1 machine </a:t>
            </a:r>
          </a:p>
          <a:p>
            <a:r>
              <a:rPr lang="en-US" dirty="0"/>
              <a:t>Determine EOQ – economic order quantity (lot size) - dx</a:t>
            </a:r>
          </a:p>
          <a:p>
            <a:pPr lvl="1"/>
            <a:r>
              <a:rPr lang="en-US" dirty="0"/>
              <a:t>Also expressed in terms of the length of the production run (cycle time) - x</a:t>
            </a:r>
          </a:p>
          <a:p>
            <a:r>
              <a:rPr lang="en-US" dirty="0"/>
              <a:t>Tradeoff between inventory holding and set-up time costs</a:t>
            </a:r>
          </a:p>
          <a:p>
            <a:r>
              <a:rPr lang="en-US" dirty="0"/>
              <a:t>Assume q&gt;d production rate/unit time &gt; demand/unit time</a:t>
            </a:r>
          </a:p>
          <a:p>
            <a:r>
              <a:rPr lang="en-US" dirty="0"/>
              <a:t>dx/q  = quantity produced in a cycle/production rate per unit time</a:t>
            </a:r>
          </a:p>
          <a:p>
            <a:r>
              <a:rPr lang="en-US" dirty="0"/>
              <a:t>The inventory level in a cycle (run) increases at q-d per unit time, so max inventory builds till (q-d)dx/q in a run (cycle)</a:t>
            </a:r>
          </a:p>
          <a:p>
            <a:r>
              <a:rPr lang="en-US" dirty="0"/>
              <a:t>Then production stops and inventory depletes at d/unit time until it reaches zero and the next cycle starts.</a:t>
            </a:r>
          </a:p>
          <a:p>
            <a:r>
              <a:rPr lang="en-US" dirty="0"/>
              <a:t>Average inventory level in a cycle is ½ (q-d)dx/q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42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Set up cost per run is c, cost per unit time in a cycle is c/x</a:t>
                </a:r>
              </a:p>
              <a:p>
                <a:r>
                  <a:rPr lang="en-US" dirty="0"/>
                  <a:t>Let h be inventory holding cost per item per unit time.</a:t>
                </a:r>
              </a:p>
              <a:p>
                <a:r>
                  <a:rPr lang="en-US" dirty="0"/>
                  <a:t>Total average cost per unit time due to inventory holding and set up is </a:t>
                </a:r>
              </a:p>
              <a:p>
                <a:pPr marL="0" indent="0">
                  <a:buNone/>
                </a:pPr>
                <a:r>
                  <a:rPr lang="en-US" dirty="0"/>
                  <a:t>	½ h(q-d)dx/q  + c/x = J</a:t>
                </a:r>
              </a:p>
              <a:p>
                <a:r>
                  <a:rPr lang="en-US" dirty="0"/>
                  <a:t>To get optimal cycle time (run length) </a:t>
                </a:r>
                <a:r>
                  <a:rPr lang="en-US" dirty="0" err="1"/>
                  <a:t>dJ</a:t>
                </a:r>
                <a:r>
                  <a:rPr lang="en-US" dirty="0"/>
                  <a:t>/dx = 0 </a:t>
                </a:r>
              </a:p>
              <a:p>
                <a:pPr marL="0" indent="0">
                  <a:buNone/>
                </a:pPr>
                <a:r>
                  <a:rPr lang="en-US" dirty="0"/>
                  <a:t>	x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𝑞𝑐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h𝑑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𝑞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den>
                        </m:f>
                      </m:e>
                    </m:rad>
                  </m:oMath>
                </a14:m>
                <a:endParaRPr lang="en-US" dirty="0"/>
              </a:p>
              <a:p>
                <a:r>
                  <a:rPr lang="en-US" dirty="0"/>
                  <a:t>Lot size = dx </a:t>
                </a:r>
              </a:p>
              <a:p>
                <a:r>
                  <a:rPr lang="en-US" dirty="0"/>
                  <a:t>Let d/q indicate machine utilization rate ( demand per unit time/production capacity per unit time) i.e. d&gt;q the machine is fully utilized (no idle time)</a:t>
                </a:r>
              </a:p>
              <a:p>
                <a:r>
                  <a:rPr lang="en-US" dirty="0"/>
                  <a:t>Idle time is = x (1-[d/q]) if d/q &lt;1 </a:t>
                </a:r>
              </a:p>
              <a:p>
                <a:r>
                  <a:rPr lang="en-US" dirty="0"/>
                  <a:t>If q (machine production capacity) is very large, in the limit when q tends to infinity x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  <m:r>
                              <a:rPr lang="en-US" i="1">
                                <a:latin typeface="Cambria Math"/>
                              </a:rPr>
                              <m:t>𝑐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h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 the EOQ or ELS= dx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  <m:r>
                              <a:rPr lang="en-US" i="1">
                                <a:latin typeface="Cambria Math"/>
                              </a:rPr>
                              <m:t>𝑐𝑑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/>
                  <a:t> (assumes set up cost but no set up time)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7" t="-1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 Sizing and Scheduling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04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set up time s &lt;= idle time x (1-[d/q]) then x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  <m:r>
                              <a:rPr lang="en-US" i="1">
                                <a:latin typeface="Cambria Math"/>
                              </a:rPr>
                              <m:t>𝑐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h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Ignore set up time. Set up happens when machine is idle.</a:t>
                </a:r>
              </a:p>
              <a:p>
                <a:r>
                  <a:rPr lang="en-US" dirty="0"/>
                  <a:t>If set up time s &gt; idle time x (1-[d/q]) then x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</m:t>
                    </m:r>
                    <m:r>
                      <a:rPr lang="en-US" b="0" i="1" smtClean="0">
                        <a:latin typeface="Cambria Math"/>
                      </a:rPr>
                      <m:t>/(1−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The machine is never idle.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8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 Sizing and Scheduling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80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Rotation schedules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800" dirty="0"/>
              <a:t>1 machine but n jobs (a job usually has multiple identical units)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With and without set-up time but  with set up costs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Sequence dependent and sequence independent set up time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Sequence dependent </a:t>
            </a:r>
            <a:r>
              <a:rPr lang="en-US" sz="1600" dirty="0" err="1"/>
              <a:t>s</a:t>
            </a:r>
            <a:r>
              <a:rPr lang="en-US" sz="1600" baseline="-25000" dirty="0" err="1"/>
              <a:t>jk</a:t>
            </a:r>
            <a:endParaRPr lang="en-US" sz="1600" dirty="0"/>
          </a:p>
          <a:p>
            <a:pPr lvl="1">
              <a:spcBef>
                <a:spcPts val="0"/>
              </a:spcBef>
            </a:pPr>
            <a:r>
              <a:rPr lang="en-US" sz="1600" dirty="0"/>
              <a:t>Sequence independent </a:t>
            </a:r>
            <a:r>
              <a:rPr lang="en-US" sz="1600" dirty="0" err="1"/>
              <a:t>s</a:t>
            </a:r>
            <a:r>
              <a:rPr lang="en-US" sz="1600" baseline="-25000" dirty="0" err="1"/>
              <a:t>jk</a:t>
            </a:r>
            <a:r>
              <a:rPr lang="en-US" sz="1600" dirty="0"/>
              <a:t> = </a:t>
            </a:r>
            <a:r>
              <a:rPr lang="en-US" sz="1600" dirty="0" err="1"/>
              <a:t>s</a:t>
            </a:r>
            <a:r>
              <a:rPr lang="en-US" sz="1600" baseline="-25000" dirty="0" err="1"/>
              <a:t>k</a:t>
            </a:r>
            <a:endParaRPr lang="en-US" sz="1600" baseline="-25000" dirty="0"/>
          </a:p>
          <a:p>
            <a:pPr>
              <a:spcBef>
                <a:spcPts val="0"/>
              </a:spcBef>
            </a:pPr>
            <a:r>
              <a:rPr lang="en-US" sz="1800" dirty="0"/>
              <a:t>The cycle times of the n jobs must be identical. Hence, it is called rotation schedule</a:t>
            </a:r>
          </a:p>
          <a:p>
            <a:pPr lvl="1">
              <a:spcBef>
                <a:spcPts val="0"/>
              </a:spcBef>
            </a:pPr>
            <a:r>
              <a:rPr lang="en-US" sz="1400" u="sng" dirty="0">
                <a:solidFill>
                  <a:srgbClr val="FF0000"/>
                </a:solidFill>
              </a:rPr>
              <a:t>A cycle cannot have a job repeating itself within the cycle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Determine the cycle time x and lot sizes </a:t>
            </a:r>
            <a:r>
              <a:rPr lang="en-US" sz="1800" dirty="0" err="1"/>
              <a:t>d</a:t>
            </a:r>
            <a:r>
              <a:rPr lang="en-US" sz="1800" baseline="-25000" dirty="0" err="1"/>
              <a:t>j</a:t>
            </a:r>
            <a:r>
              <a:rPr lang="en-US" sz="1800" dirty="0" err="1"/>
              <a:t>x</a:t>
            </a:r>
            <a:r>
              <a:rPr lang="en-US" sz="1800" dirty="0"/>
              <a:t> </a:t>
            </a:r>
            <a:r>
              <a:rPr lang="en-US" sz="1800" u="sng" dirty="0">
                <a:solidFill>
                  <a:srgbClr val="FF0000"/>
                </a:solidFill>
              </a:rPr>
              <a:t>(Remember x incorporates set up cost)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Case 1 : no set up time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Case 2 : Sequence independent set up time but </a:t>
            </a:r>
            <a:r>
              <a:rPr lang="en-US" sz="1800" dirty="0" err="1"/>
              <a:t>setuptime</a:t>
            </a:r>
            <a:r>
              <a:rPr lang="en-US" sz="1800" dirty="0"/>
              <a:t> &lt;=idle time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	</a:t>
            </a:r>
            <a:r>
              <a:rPr lang="en-US" sz="1600" dirty="0"/>
              <a:t>- no sequencing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- case 2 reduces to case 1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Case 3 : Sequence independent set up time but </a:t>
            </a:r>
            <a:r>
              <a:rPr lang="en-US" sz="1800" dirty="0" err="1"/>
              <a:t>setuptime</a:t>
            </a:r>
            <a:r>
              <a:rPr lang="en-US" sz="1800" dirty="0"/>
              <a:t> &gt;idle time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	</a:t>
            </a:r>
            <a:r>
              <a:rPr lang="en-US" sz="1600" dirty="0"/>
              <a:t>- no sequencing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Case 4 : Sequence dependent set up time which is the same as a TSP problem (</a:t>
            </a:r>
            <a:r>
              <a:rPr lang="en-US" sz="1800" dirty="0" err="1"/>
              <a:t>setuptime</a:t>
            </a:r>
            <a:r>
              <a:rPr lang="en-US" sz="1800" dirty="0"/>
              <a:t> &lt;=idle time)</a:t>
            </a:r>
          </a:p>
          <a:p>
            <a:pPr marL="742950" lvl="2" indent="-342900">
              <a:spcBef>
                <a:spcPts val="0"/>
              </a:spcBef>
            </a:pPr>
            <a:r>
              <a:rPr lang="en-US" sz="1400" dirty="0"/>
              <a:t>Minimize the sum of set up times to obtain a sequence </a:t>
            </a:r>
          </a:p>
          <a:p>
            <a:pPr marL="742950" lvl="2" indent="-342900">
              <a:spcBef>
                <a:spcPts val="0"/>
              </a:spcBef>
            </a:pPr>
            <a:r>
              <a:rPr lang="en-US" sz="1400" dirty="0"/>
              <a:t>Also has lot sizing as a separate problem (x is same as case 2, which incorporates the set up cost)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Case 5: Sequence dependent set up time which is the same as a TSP problem (</a:t>
            </a:r>
            <a:r>
              <a:rPr lang="en-US" sz="1800" dirty="0" err="1"/>
              <a:t>setuptime</a:t>
            </a:r>
            <a:r>
              <a:rPr lang="en-US" sz="1800" dirty="0"/>
              <a:t> &gt;idle time)</a:t>
            </a:r>
          </a:p>
          <a:p>
            <a:pPr marL="742950" lvl="2" indent="-342900">
              <a:spcBef>
                <a:spcPts val="0"/>
              </a:spcBef>
            </a:pPr>
            <a:r>
              <a:rPr lang="en-US" sz="1400" dirty="0"/>
              <a:t>Minimize the sum of set up times to obtain a sequence </a:t>
            </a:r>
          </a:p>
          <a:p>
            <a:pPr marL="742950" lvl="2" indent="-342900">
              <a:spcBef>
                <a:spcPts val="0"/>
              </a:spcBef>
            </a:pPr>
            <a:r>
              <a:rPr lang="en-US" sz="1400" dirty="0"/>
              <a:t>Also has lot sizing as a separate problem (x is same as case 3, which incorporates the set up time)</a:t>
            </a:r>
          </a:p>
          <a:p>
            <a:pPr marL="742950" lvl="2" indent="-342900">
              <a:spcBef>
                <a:spcPts val="0"/>
              </a:spcBef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29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10269</TotalTime>
  <Words>1816</Words>
  <Application>Microsoft Office PowerPoint</Application>
  <PresentationFormat>On-screen Show (4:3)</PresentationFormat>
  <Paragraphs>185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 Math</vt:lpstr>
      <vt:lpstr>Symbol</vt:lpstr>
      <vt:lpstr>Office Theme</vt:lpstr>
      <vt:lpstr>Types of scheduling problems</vt:lpstr>
      <vt:lpstr>MPS</vt:lpstr>
      <vt:lpstr>Lot Sizing and Scheduling</vt:lpstr>
      <vt:lpstr>Lot Sizing and Scheduling</vt:lpstr>
      <vt:lpstr>Lot Sizing and Scheduling</vt:lpstr>
      <vt:lpstr>Lot Sizing and Scheduling</vt:lpstr>
      <vt:lpstr>Lot Sizing and Scheduling</vt:lpstr>
      <vt:lpstr>Lot Sizing and Scheduling</vt:lpstr>
      <vt:lpstr>Rotation schedules</vt:lpstr>
      <vt:lpstr>Rotation schedules</vt:lpstr>
      <vt:lpstr>PowerPoint Presentation</vt:lpstr>
      <vt:lpstr>n jobs with arbitrary schedules</vt:lpstr>
      <vt:lpstr>FFS – frequency fixing and sequencing heuristic </vt:lpstr>
      <vt:lpstr>FFS – frequency fixing and sequencing heuristic </vt:lpstr>
      <vt:lpstr>FFS – frequency fixing and sequencing heuristic </vt:lpstr>
      <vt:lpstr>FFS – frequency fixing and sequencing heuristic </vt:lpstr>
    </vt:vector>
  </TitlesOfParts>
  <Company>Volgenau School, GMU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Rajesh Ganesan</dc:creator>
  <cp:lastModifiedBy>Rajesh Ganesan</cp:lastModifiedBy>
  <cp:revision>349</cp:revision>
  <cp:lastPrinted>2014-03-27T19:39:17Z</cp:lastPrinted>
  <dcterms:created xsi:type="dcterms:W3CDTF">2012-01-24T15:25:05Z</dcterms:created>
  <dcterms:modified xsi:type="dcterms:W3CDTF">2023-10-19T15:52:00Z</dcterms:modified>
</cp:coreProperties>
</file>