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85" r:id="rId2"/>
    <p:sldId id="293" r:id="rId3"/>
    <p:sldId id="286" r:id="rId4"/>
    <p:sldId id="287" r:id="rId5"/>
    <p:sldId id="288" r:id="rId6"/>
    <p:sldId id="289" r:id="rId7"/>
    <p:sldId id="290" r:id="rId8"/>
    <p:sldId id="291" r:id="rId9"/>
    <p:sldId id="292" r:id="rId10"/>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2232" y="-5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37D17B59-41C0-46B2-9658-82977E9D2A80}" type="datetimeFigureOut">
              <a:rPr lang="en-US" smtClean="0"/>
              <a:t>10/2/2018</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893E4D4-87EC-4CCC-9E0D-2570825D2B3E}" type="slidenum">
              <a:rPr lang="en-US" smtClean="0"/>
              <a:t>‹#›</a:t>
            </a:fld>
            <a:endParaRPr lang="en-US"/>
          </a:p>
        </p:txBody>
      </p:sp>
    </p:spTree>
    <p:extLst>
      <p:ext uri="{BB962C8B-B14F-4D97-AF65-F5344CB8AC3E}">
        <p14:creationId xmlns:p14="http://schemas.microsoft.com/office/powerpoint/2010/main" val="2552058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18122694-2838-4F55-9402-610BF4DF2EBC}" type="datetimeFigureOut">
              <a:rPr lang="en-US" smtClean="0"/>
              <a:t>10/2/2018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1"/>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16F970A-B8AB-44A4-8EEA-4B980E67BA12}" type="slidenum">
              <a:rPr lang="en-US" smtClean="0"/>
              <a:t>‹#›</a:t>
            </a:fld>
            <a:endParaRPr lang="en-US"/>
          </a:p>
        </p:txBody>
      </p:sp>
    </p:spTree>
    <p:extLst>
      <p:ext uri="{BB962C8B-B14F-4D97-AF65-F5344CB8AC3E}">
        <p14:creationId xmlns:p14="http://schemas.microsoft.com/office/powerpoint/2010/main" val="986406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21F71D-AB75-4FF0-9E9D-0A880A039931}"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807459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2074F5-83E8-41FE-9C5B-61D7266EBBD4}"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796768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691EC5-A818-44B3-9888-3E60B8ACA02F}"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1463589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A547BA-D295-436D-A44A-4918E4A23545}"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1132585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6571C2-A4B5-4956-B209-F53093075B37}" type="datetime1">
              <a:rPr lang="en-US" smtClean="0"/>
              <a:t>10/2/2018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3303862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F7C6F2-3F26-4746-8FF1-000CE2872B3A}"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73593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03BBE4-1680-413C-A9EB-6FF7D18131B8}" type="datetime1">
              <a:rPr lang="en-US" smtClean="0"/>
              <a:t>10/2/2018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420538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81592-ED7E-4833-93E3-9DC4F12581CF}" type="datetime1">
              <a:rPr lang="en-US" smtClean="0"/>
              <a:t>10/2/2018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78692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DEC79-230F-42FF-9004-250CEA408DAA}" type="datetime1">
              <a:rPr lang="en-US" smtClean="0"/>
              <a:t>10/2/2018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276708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C9568-E821-4264-A242-DCD9B331C3AE}"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228955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B6849C-089C-42E7-95F6-F0794C2D788F}" type="datetime1">
              <a:rPr lang="en-US" smtClean="0"/>
              <a:t>10/2/2018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77C862-7F3A-4B06-AE9B-CD6F23A9D226}" type="slidenum">
              <a:rPr lang="en-US" smtClean="0"/>
              <a:t>‹#›</a:t>
            </a:fld>
            <a:endParaRPr lang="en-US"/>
          </a:p>
        </p:txBody>
      </p:sp>
    </p:spTree>
    <p:extLst>
      <p:ext uri="{BB962C8B-B14F-4D97-AF65-F5344CB8AC3E}">
        <p14:creationId xmlns:p14="http://schemas.microsoft.com/office/powerpoint/2010/main" val="54333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56356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990600"/>
            <a:ext cx="8229600" cy="5334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B0CC7D-A6C3-4EE6-84CD-41A72ABE2575}" type="datetime1">
              <a:rPr lang="en-US" smtClean="0"/>
              <a:t>10/2/2018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77C862-7F3A-4B06-AE9B-CD6F23A9D226}" type="slidenum">
              <a:rPr lang="en-US" smtClean="0"/>
              <a:t>‹#›</a:t>
            </a:fld>
            <a:endParaRPr lang="en-US"/>
          </a:p>
        </p:txBody>
      </p:sp>
      <p:cxnSp>
        <p:nvCxnSpPr>
          <p:cNvPr id="8" name="Straight Connector 7"/>
          <p:cNvCxnSpPr/>
          <p:nvPr/>
        </p:nvCxnSpPr>
        <p:spPr>
          <a:xfrm>
            <a:off x="304800" y="914400"/>
            <a:ext cx="86106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2203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Flexible Assembly line</a:t>
            </a:r>
            <a:endParaRPr lang="en-US" dirty="0"/>
          </a:p>
        </p:txBody>
      </p:sp>
      <p:sp>
        <p:nvSpPr>
          <p:cNvPr id="3" name="Content Placeholder 2"/>
          <p:cNvSpPr>
            <a:spLocks noGrp="1"/>
          </p:cNvSpPr>
          <p:nvPr>
            <p:ph idx="1"/>
          </p:nvPr>
        </p:nvSpPr>
        <p:spPr/>
        <p:txBody>
          <a:bodyPr/>
          <a:lstStyle/>
          <a:p>
            <a:r>
              <a:rPr lang="en-US" dirty="0" smtClean="0"/>
              <a:t>Minimum part set	(MPS)</a:t>
            </a:r>
          </a:p>
          <a:p>
            <a:r>
              <a:rPr lang="en-US" dirty="0" smtClean="0"/>
              <a:t>Suppose there are l product types. Let </a:t>
            </a:r>
            <a:r>
              <a:rPr lang="en-US" dirty="0" err="1" smtClean="0"/>
              <a:t>N</a:t>
            </a:r>
            <a:r>
              <a:rPr lang="en-US" baseline="-25000" dirty="0" err="1" smtClean="0"/>
              <a:t>l</a:t>
            </a:r>
            <a:r>
              <a:rPr lang="en-US" dirty="0" smtClean="0"/>
              <a:t> denote the number of jobs for each product type l. If z is the greatest common divisor (GCD) of integers N</a:t>
            </a:r>
            <a:r>
              <a:rPr lang="en-US" baseline="-25000" dirty="0" smtClean="0"/>
              <a:t>1</a:t>
            </a:r>
            <a:r>
              <a:rPr lang="en-US" dirty="0" smtClean="0"/>
              <a:t> …</a:t>
            </a:r>
            <a:r>
              <a:rPr lang="en-US" dirty="0" err="1" smtClean="0"/>
              <a:t>N</a:t>
            </a:r>
            <a:r>
              <a:rPr lang="en-US" baseline="-25000" dirty="0" err="1" smtClean="0"/>
              <a:t>l</a:t>
            </a:r>
            <a:r>
              <a:rPr lang="en-US" dirty="0" smtClean="0"/>
              <a:t>  then the vector</a:t>
            </a:r>
          </a:p>
          <a:p>
            <a:endParaRPr lang="en-US" dirty="0"/>
          </a:p>
          <a:p>
            <a:pPr marL="0" indent="0">
              <a:buNone/>
            </a:pPr>
            <a:r>
              <a:rPr lang="en-US" dirty="0" smtClean="0"/>
              <a:t>			(N</a:t>
            </a:r>
            <a:r>
              <a:rPr lang="en-US" baseline="-25000" dirty="0" smtClean="0"/>
              <a:t>1</a:t>
            </a:r>
            <a:r>
              <a:rPr lang="en-US" dirty="0" smtClean="0"/>
              <a:t>/z,…..</a:t>
            </a:r>
            <a:r>
              <a:rPr lang="en-US" dirty="0" err="1" smtClean="0"/>
              <a:t>N</a:t>
            </a:r>
            <a:r>
              <a:rPr lang="en-US" baseline="-25000" dirty="0" err="1" smtClean="0"/>
              <a:t>l</a:t>
            </a:r>
            <a:r>
              <a:rPr lang="en-US" dirty="0" smtClean="0"/>
              <a:t>/z) </a:t>
            </a:r>
            <a:endParaRPr lang="en-US" dirty="0"/>
          </a:p>
          <a:p>
            <a:pPr marL="0" indent="0">
              <a:buNone/>
            </a:pPr>
            <a:r>
              <a:rPr lang="en-US" dirty="0"/>
              <a:t>i</a:t>
            </a:r>
            <a:r>
              <a:rPr lang="en-US" dirty="0" smtClean="0"/>
              <a:t>s </a:t>
            </a:r>
            <a:r>
              <a:rPr lang="en-US" dirty="0" smtClean="0"/>
              <a:t>the smallest set having the same proportions of different product types. This set is called the minimum part set. It is used to determine the cyclic schedule and the cycle time for the schedule.</a:t>
            </a:r>
          </a:p>
          <a:p>
            <a:r>
              <a:rPr lang="en-US" dirty="0" smtClean="0"/>
              <a:t>Cycle time is determined after steady state conditions have been reached.</a:t>
            </a:r>
          </a:p>
          <a:p>
            <a:r>
              <a:rPr lang="en-US" dirty="0" smtClean="0"/>
              <a:t>See chapter 6</a:t>
            </a:r>
          </a:p>
          <a:p>
            <a:pPr marL="0" indent="0">
              <a:buNone/>
            </a:pP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1</a:t>
            </a:fld>
            <a:endParaRPr lang="en-US"/>
          </a:p>
        </p:txBody>
      </p:sp>
    </p:spTree>
    <p:extLst>
      <p:ext uri="{BB962C8B-B14F-4D97-AF65-F5344CB8AC3E}">
        <p14:creationId xmlns:p14="http://schemas.microsoft.com/office/powerpoint/2010/main" val="3186219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Heuristics</a:t>
            </a:r>
            <a:endParaRPr lang="en-US" dirty="0"/>
          </a:p>
        </p:txBody>
      </p:sp>
      <p:sp>
        <p:nvSpPr>
          <p:cNvPr id="3" name="Content Placeholder 2"/>
          <p:cNvSpPr>
            <a:spLocks noGrp="1"/>
          </p:cNvSpPr>
          <p:nvPr>
            <p:ph idx="1"/>
          </p:nvPr>
        </p:nvSpPr>
        <p:spPr/>
        <p:txBody>
          <a:bodyPr/>
          <a:lstStyle/>
          <a:p>
            <a:r>
              <a:rPr lang="en-US" dirty="0" err="1" smtClean="0"/>
              <a:t>Unpaced</a:t>
            </a:r>
            <a:r>
              <a:rPr lang="en-US" dirty="0" smtClean="0"/>
              <a:t> flexible assembly line</a:t>
            </a:r>
          </a:p>
          <a:p>
            <a:pPr lvl="1"/>
            <a:r>
              <a:rPr lang="en-US" dirty="0" smtClean="0"/>
              <a:t>Profile fitting heuristic (PF)</a:t>
            </a:r>
          </a:p>
          <a:p>
            <a:r>
              <a:rPr lang="en-US" dirty="0" smtClean="0"/>
              <a:t>Paced </a:t>
            </a:r>
            <a:r>
              <a:rPr lang="en-US" dirty="0"/>
              <a:t>flexible assembly line</a:t>
            </a:r>
          </a:p>
          <a:p>
            <a:pPr lvl="1"/>
            <a:r>
              <a:rPr lang="en-US" dirty="0" smtClean="0"/>
              <a:t>Grouping </a:t>
            </a:r>
            <a:r>
              <a:rPr lang="en-US" dirty="0"/>
              <a:t>and Spacing Heuristic</a:t>
            </a:r>
          </a:p>
          <a:p>
            <a:r>
              <a:rPr lang="en-US" dirty="0"/>
              <a:t>Flexible Flow systems with </a:t>
            </a:r>
            <a:r>
              <a:rPr lang="en-US" dirty="0" smtClean="0"/>
              <a:t>Bypass</a:t>
            </a:r>
          </a:p>
          <a:p>
            <a:pPr lvl="1"/>
            <a:r>
              <a:rPr lang="en-US" dirty="0"/>
              <a:t>Flexible flow line loading algorithm is used (FFLL)</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2</a:t>
            </a:fld>
            <a:endParaRPr lang="en-US"/>
          </a:p>
        </p:txBody>
      </p:sp>
    </p:spTree>
    <p:extLst>
      <p:ext uri="{BB962C8B-B14F-4D97-AF65-F5344CB8AC3E}">
        <p14:creationId xmlns:p14="http://schemas.microsoft.com/office/powerpoint/2010/main" val="4105390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Unpaced</a:t>
            </a:r>
            <a:r>
              <a:rPr lang="en-US" dirty="0" smtClean="0"/>
              <a:t> Flexible </a:t>
            </a:r>
            <a:r>
              <a:rPr lang="en-US" dirty="0"/>
              <a:t>Assembly line</a:t>
            </a:r>
          </a:p>
        </p:txBody>
      </p:sp>
      <p:sp>
        <p:nvSpPr>
          <p:cNvPr id="3" name="Content Placeholder 2"/>
          <p:cNvSpPr>
            <a:spLocks noGrp="1"/>
          </p:cNvSpPr>
          <p:nvPr>
            <p:ph idx="1"/>
          </p:nvPr>
        </p:nvSpPr>
        <p:spPr/>
        <p:txBody>
          <a:bodyPr>
            <a:normAutofit lnSpcReduction="10000"/>
          </a:bodyPr>
          <a:lstStyle/>
          <a:p>
            <a:r>
              <a:rPr lang="en-US" dirty="0" smtClean="0"/>
              <a:t>Consider a number of machines in series with a limited buffer between them</a:t>
            </a:r>
          </a:p>
          <a:p>
            <a:r>
              <a:rPr lang="en-US" dirty="0" smtClean="0"/>
              <a:t>The material handling system that </a:t>
            </a:r>
            <a:r>
              <a:rPr lang="en-US" dirty="0" smtClean="0"/>
              <a:t>move </a:t>
            </a:r>
            <a:r>
              <a:rPr lang="en-US" dirty="0" smtClean="0"/>
              <a:t>the product from one to the next machine is </a:t>
            </a:r>
            <a:r>
              <a:rPr lang="en-US" dirty="0" err="1" smtClean="0"/>
              <a:t>unpaced</a:t>
            </a:r>
            <a:endParaRPr lang="en-US" dirty="0" smtClean="0"/>
          </a:p>
          <a:p>
            <a:r>
              <a:rPr lang="en-US" dirty="0" smtClean="0"/>
              <a:t>Bypass is not allowed</a:t>
            </a:r>
          </a:p>
          <a:p>
            <a:r>
              <a:rPr lang="en-US" dirty="0" smtClean="0"/>
              <a:t>A machine can release its product to the next only if there is space in the buffer otherwise it is blocked</a:t>
            </a:r>
          </a:p>
          <a:p>
            <a:r>
              <a:rPr lang="en-US" dirty="0" smtClean="0"/>
              <a:t>Machines serve jobs in a first-in-first-out FIFO system</a:t>
            </a:r>
            <a:r>
              <a:rPr lang="en-US" dirty="0" smtClean="0"/>
              <a:t>.</a:t>
            </a:r>
          </a:p>
          <a:p>
            <a:r>
              <a:rPr lang="en-US" dirty="0" smtClean="0"/>
              <a:t>Goal: find min cycle time or same as saying max throughput</a:t>
            </a:r>
            <a:endParaRPr lang="en-US" dirty="0" smtClean="0"/>
          </a:p>
          <a:p>
            <a:r>
              <a:rPr lang="en-US" dirty="0" smtClean="0"/>
              <a:t>Ex: Assembly of televisions or copiers</a:t>
            </a:r>
          </a:p>
          <a:p>
            <a:r>
              <a:rPr lang="en-US" dirty="0" smtClean="0"/>
              <a:t>The buffer space is viewed as a machine with no processing time.</a:t>
            </a:r>
          </a:p>
          <a:p>
            <a:pPr lvl="1"/>
            <a:r>
              <a:rPr lang="en-US" dirty="0" smtClean="0"/>
              <a:t>So a system with buffers is transformed into a system with no buffers, which make it easy to solve.</a:t>
            </a:r>
          </a:p>
          <a:p>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3</a:t>
            </a:fld>
            <a:endParaRPr lang="en-US"/>
          </a:p>
        </p:txBody>
      </p:sp>
    </p:spTree>
    <p:extLst>
      <p:ext uri="{BB962C8B-B14F-4D97-AF65-F5344CB8AC3E}">
        <p14:creationId xmlns:p14="http://schemas.microsoft.com/office/powerpoint/2010/main" val="147798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Profile fitting </a:t>
            </a:r>
            <a:r>
              <a:rPr lang="en-US" dirty="0" smtClean="0"/>
              <a:t>heuristics</a:t>
            </a:r>
          </a:p>
          <a:p>
            <a:r>
              <a:rPr lang="en-US" dirty="0" smtClean="0"/>
              <a:t>Select a job with the largest total processing time as the first job in the MPS</a:t>
            </a:r>
          </a:p>
          <a:p>
            <a:r>
              <a:rPr lang="en-US" dirty="0" smtClean="0"/>
              <a:t>For all the remaining jobs, consider each one of them- one at a time - and schedule it as the next job</a:t>
            </a:r>
          </a:p>
          <a:p>
            <a:r>
              <a:rPr lang="en-US" dirty="0" smtClean="0"/>
              <a:t>Calculate the total nonproductive time on all the machines</a:t>
            </a:r>
          </a:p>
          <a:p>
            <a:r>
              <a:rPr lang="en-US" dirty="0" smtClean="0"/>
              <a:t>Select the job with the lowest total nonproductive time as the next job in the partial sequence</a:t>
            </a:r>
          </a:p>
          <a:p>
            <a:r>
              <a:rPr lang="en-US" dirty="0" smtClean="0"/>
              <a:t>Stop when all the jobs in the MPS  have been scheduled</a:t>
            </a:r>
          </a:p>
          <a:p>
            <a:r>
              <a:rPr lang="en-US" dirty="0" smtClean="0"/>
              <a:t>Weighted </a:t>
            </a:r>
            <a:r>
              <a:rPr lang="en-US" dirty="0"/>
              <a:t>Profile fitting </a:t>
            </a:r>
            <a:r>
              <a:rPr lang="en-US" dirty="0" smtClean="0"/>
              <a:t>heuristics</a:t>
            </a:r>
          </a:p>
          <a:p>
            <a:pPr lvl="1"/>
            <a:r>
              <a:rPr lang="en-US" dirty="0" smtClean="0"/>
              <a:t>A weight is given to the nonproductive time on each machine</a:t>
            </a:r>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4</a:t>
            </a:fld>
            <a:endParaRPr lang="en-US"/>
          </a:p>
        </p:txBody>
      </p:sp>
      <p:sp>
        <p:nvSpPr>
          <p:cNvPr id="5" name="Title 1"/>
          <p:cNvSpPr>
            <a:spLocks noGrp="1"/>
          </p:cNvSpPr>
          <p:nvPr>
            <p:ph type="title"/>
          </p:nvPr>
        </p:nvSpPr>
        <p:spPr/>
        <p:txBody>
          <a:bodyPr/>
          <a:lstStyle/>
          <a:p>
            <a:r>
              <a:rPr lang="en-US" dirty="0" err="1" smtClean="0"/>
              <a:t>Unpaced</a:t>
            </a:r>
            <a:r>
              <a:rPr lang="en-US" dirty="0" smtClean="0"/>
              <a:t> Flexible </a:t>
            </a:r>
            <a:r>
              <a:rPr lang="en-US" dirty="0"/>
              <a:t>Assembly line</a:t>
            </a:r>
          </a:p>
        </p:txBody>
      </p:sp>
    </p:spTree>
    <p:extLst>
      <p:ext uri="{BB962C8B-B14F-4D97-AF65-F5344CB8AC3E}">
        <p14:creationId xmlns:p14="http://schemas.microsoft.com/office/powerpoint/2010/main" val="29467472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Unpaced</a:t>
            </a:r>
            <a:r>
              <a:rPr lang="en-US" dirty="0"/>
              <a:t> Flexible Assembly line</a:t>
            </a:r>
          </a:p>
        </p:txBody>
      </p:sp>
      <p:sp>
        <p:nvSpPr>
          <p:cNvPr id="3" name="Content Placeholder 2"/>
          <p:cNvSpPr>
            <a:spLocks noGrp="1"/>
          </p:cNvSpPr>
          <p:nvPr>
            <p:ph idx="1"/>
          </p:nvPr>
        </p:nvSpPr>
        <p:spPr/>
        <p:txBody>
          <a:bodyPr/>
          <a:lstStyle/>
          <a:p>
            <a:endParaRPr lang="en-US" dirty="0" smtClean="0"/>
          </a:p>
          <a:p>
            <a:pPr marL="0" indent="0">
              <a:buNone/>
            </a:pPr>
            <a:r>
              <a:rPr lang="en-US" dirty="0" smtClean="0"/>
              <a:t>Jobs	1	2	3	4</a:t>
            </a:r>
          </a:p>
          <a:p>
            <a:pPr marL="0" indent="0">
              <a:buNone/>
            </a:pPr>
            <a:r>
              <a:rPr lang="en-US" dirty="0" smtClean="0"/>
              <a:t>P</a:t>
            </a:r>
            <a:r>
              <a:rPr lang="en-US" baseline="-25000" dirty="0" smtClean="0"/>
              <a:t>1j	</a:t>
            </a:r>
            <a:r>
              <a:rPr lang="en-US" dirty="0" smtClean="0"/>
              <a:t>2	4	2	3</a:t>
            </a:r>
          </a:p>
          <a:p>
            <a:pPr marL="0" indent="0">
              <a:buNone/>
            </a:pPr>
            <a:r>
              <a:rPr lang="en-US" dirty="0" smtClean="0"/>
              <a:t>P</a:t>
            </a:r>
            <a:r>
              <a:rPr lang="en-US" baseline="-25000" dirty="0" smtClean="0"/>
              <a:t>2j	</a:t>
            </a:r>
            <a:r>
              <a:rPr lang="en-US" dirty="0" smtClean="0"/>
              <a:t>4	4	0	2</a:t>
            </a:r>
          </a:p>
          <a:p>
            <a:pPr marL="0" indent="0">
              <a:buNone/>
            </a:pPr>
            <a:r>
              <a:rPr lang="en-US" dirty="0" smtClean="0"/>
              <a:t>P</a:t>
            </a:r>
            <a:r>
              <a:rPr lang="en-US" baseline="-25000" dirty="0" smtClean="0"/>
              <a:t>3j	</a:t>
            </a:r>
            <a:r>
              <a:rPr lang="en-US" dirty="0" smtClean="0"/>
              <a:t>2	0	2	0</a:t>
            </a:r>
          </a:p>
          <a:p>
            <a:pPr marL="0" indent="0">
              <a:buNone/>
            </a:pPr>
            <a:endParaRPr lang="en-US" dirty="0"/>
          </a:p>
          <a:p>
            <a:pPr marL="0" indent="0">
              <a:buNone/>
            </a:pPr>
            <a:r>
              <a:rPr lang="en-US" dirty="0" smtClean="0"/>
              <a:t>Weights on nonproductive time</a:t>
            </a:r>
          </a:p>
          <a:p>
            <a:pPr marL="0" indent="0">
              <a:buNone/>
            </a:pPr>
            <a:r>
              <a:rPr lang="en-US" dirty="0" smtClean="0"/>
              <a:t> machine 1  and 2 = 2</a:t>
            </a:r>
          </a:p>
          <a:p>
            <a:pPr marL="0" indent="0">
              <a:buNone/>
            </a:pPr>
            <a:r>
              <a:rPr lang="en-US" dirty="0" smtClean="0"/>
              <a:t>Machine 3 = 1</a:t>
            </a:r>
          </a:p>
          <a:p>
            <a:pPr marL="0" indent="0">
              <a:buNone/>
            </a:pP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5</a:t>
            </a:fld>
            <a:endParaRPr lang="en-US"/>
          </a:p>
        </p:txBody>
      </p:sp>
    </p:spTree>
    <p:extLst>
      <p:ext uri="{BB962C8B-B14F-4D97-AF65-F5344CB8AC3E}">
        <p14:creationId xmlns:p14="http://schemas.microsoft.com/office/powerpoint/2010/main" val="4103002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Paced </a:t>
            </a:r>
            <a:r>
              <a:rPr lang="en-US" dirty="0"/>
              <a:t>Flexible Assembly line</a:t>
            </a:r>
          </a:p>
        </p:txBody>
      </p:sp>
      <p:sp>
        <p:nvSpPr>
          <p:cNvPr id="3" name="Content Placeholder 2"/>
          <p:cNvSpPr>
            <a:spLocks noGrp="1"/>
          </p:cNvSpPr>
          <p:nvPr>
            <p:ph idx="1"/>
          </p:nvPr>
        </p:nvSpPr>
        <p:spPr/>
        <p:txBody>
          <a:bodyPr>
            <a:normAutofit lnSpcReduction="10000"/>
          </a:bodyPr>
          <a:lstStyle/>
          <a:p>
            <a:r>
              <a:rPr lang="en-US" dirty="0" smtClean="0"/>
              <a:t>Paced lines have a conveyor to move the jobs.</a:t>
            </a:r>
          </a:p>
          <a:p>
            <a:pPr lvl="1"/>
            <a:r>
              <a:rPr lang="en-US" dirty="0" smtClean="0"/>
              <a:t>Examples car assembly line</a:t>
            </a:r>
          </a:p>
          <a:p>
            <a:r>
              <a:rPr lang="en-US" dirty="0" smtClean="0"/>
              <a:t>Jobs maintain a fixed distance from one another. </a:t>
            </a:r>
          </a:p>
          <a:p>
            <a:r>
              <a:rPr lang="en-US" dirty="0" smtClean="0"/>
              <a:t>Cycle time is the reciprocal of production rate</a:t>
            </a:r>
          </a:p>
          <a:p>
            <a:r>
              <a:rPr lang="en-US" dirty="0" smtClean="0"/>
              <a:t>Stations are different segments of the assembly line</a:t>
            </a:r>
          </a:p>
          <a:p>
            <a:r>
              <a:rPr lang="en-US" dirty="0" smtClean="0"/>
              <a:t>Sometimes the workers walk along with the job as the conveyor moves.</a:t>
            </a:r>
          </a:p>
          <a:p>
            <a:r>
              <a:rPr lang="en-US" dirty="0" smtClean="0"/>
              <a:t>Bypass is not </a:t>
            </a:r>
            <a:r>
              <a:rPr lang="en-US" dirty="0" smtClean="0"/>
              <a:t>allowed</a:t>
            </a:r>
          </a:p>
          <a:p>
            <a:r>
              <a:rPr lang="en-US" dirty="0" smtClean="0"/>
              <a:t>Grouping and </a:t>
            </a:r>
            <a:r>
              <a:rPr lang="en-US" smtClean="0"/>
              <a:t>Spacing Heuristic (GS)</a:t>
            </a:r>
            <a:endParaRPr lang="en-US" dirty="0" smtClean="0"/>
          </a:p>
          <a:p>
            <a:r>
              <a:rPr lang="en-US" dirty="0" smtClean="0"/>
              <a:t>Goal: multiple objectives: minimize total cost (set-up cost, spacing cost, tardiness cost</a:t>
            </a:r>
          </a:p>
          <a:p>
            <a:r>
              <a:rPr lang="en-US" dirty="0" smtClean="0"/>
              <a:t>See chapter 6, page 126-127 for goals and steps of the heuristic.</a:t>
            </a: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6</a:t>
            </a:fld>
            <a:endParaRPr lang="en-US"/>
          </a:p>
        </p:txBody>
      </p:sp>
    </p:spTree>
    <p:extLst>
      <p:ext uri="{BB962C8B-B14F-4D97-AF65-F5344CB8AC3E}">
        <p14:creationId xmlns:p14="http://schemas.microsoft.com/office/powerpoint/2010/main" val="2733720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of Flexible Flow systems with Bypass</a:t>
            </a:r>
            <a:endParaRPr lang="en-US" dirty="0"/>
          </a:p>
        </p:txBody>
      </p:sp>
      <p:sp>
        <p:nvSpPr>
          <p:cNvPr id="3" name="Content Placeholder 2"/>
          <p:cNvSpPr>
            <a:spLocks noGrp="1"/>
          </p:cNvSpPr>
          <p:nvPr>
            <p:ph idx="1"/>
          </p:nvPr>
        </p:nvSpPr>
        <p:spPr/>
        <p:txBody>
          <a:bodyPr/>
          <a:lstStyle/>
          <a:p>
            <a:r>
              <a:rPr lang="en-US" dirty="0" smtClean="0"/>
              <a:t>Ex. Printed Circuit Boards</a:t>
            </a:r>
          </a:p>
          <a:p>
            <a:r>
              <a:rPr lang="en-US" dirty="0" smtClean="0"/>
              <a:t>Assembly line with several stages. Some of the stages have parallel machines</a:t>
            </a:r>
          </a:p>
          <a:p>
            <a:r>
              <a:rPr lang="en-US" dirty="0" smtClean="0"/>
              <a:t>In a stage, a </a:t>
            </a:r>
            <a:r>
              <a:rPr lang="en-US" dirty="0" smtClean="0"/>
              <a:t>job is a batch of identical items has to be processed only on any one machine if the stage has parallel machines</a:t>
            </a:r>
          </a:p>
          <a:p>
            <a:r>
              <a:rPr lang="en-US" dirty="0" smtClean="0"/>
              <a:t>Bypassing stages is allowed</a:t>
            </a:r>
          </a:p>
          <a:p>
            <a:r>
              <a:rPr lang="en-US" dirty="0" smtClean="0"/>
              <a:t>Limited buffer size at a stage.</a:t>
            </a:r>
          </a:p>
          <a:p>
            <a:pPr lvl="1"/>
            <a:r>
              <a:rPr lang="en-US" dirty="0" smtClean="0"/>
              <a:t>If buffer is full, then the material handling stops or the jobs must bypass the stage and recirculate.</a:t>
            </a:r>
          </a:p>
          <a:p>
            <a:r>
              <a:rPr lang="en-US" dirty="0" err="1" smtClean="0"/>
              <a:t>Obj</a:t>
            </a:r>
            <a:r>
              <a:rPr lang="en-US" dirty="0" smtClean="0"/>
              <a:t> function: Maximize throughput  </a:t>
            </a:r>
            <a:r>
              <a:rPr lang="en-US" dirty="0" smtClean="0"/>
              <a:t>or </a:t>
            </a:r>
            <a:r>
              <a:rPr lang="en-US" dirty="0" smtClean="0"/>
              <a:t>minimizing the cycle time of the </a:t>
            </a:r>
            <a:r>
              <a:rPr lang="en-US" dirty="0" smtClean="0"/>
              <a:t>MPS and reduce Work-in process (WIP)</a:t>
            </a:r>
            <a:endParaRPr lang="en-US" dirty="0" smtClean="0"/>
          </a:p>
          <a:p>
            <a:r>
              <a:rPr lang="en-US" dirty="0" smtClean="0"/>
              <a:t>Flexible flow line loading algorithm is used (FFLL)</a:t>
            </a:r>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7</a:t>
            </a:fld>
            <a:endParaRPr lang="en-US"/>
          </a:p>
        </p:txBody>
      </p:sp>
    </p:spTree>
    <p:extLst>
      <p:ext uri="{BB962C8B-B14F-4D97-AF65-F5344CB8AC3E}">
        <p14:creationId xmlns:p14="http://schemas.microsoft.com/office/powerpoint/2010/main" val="3158384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of Flexible Flow systems with Bypass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r>
                  <a:rPr lang="en-US" dirty="0" smtClean="0"/>
                  <a:t>FFLL has 3 phases</a:t>
                </a:r>
              </a:p>
              <a:p>
                <a:r>
                  <a:rPr lang="en-US" dirty="0" smtClean="0"/>
                  <a:t>The machine allocation phase</a:t>
                </a:r>
              </a:p>
              <a:p>
                <a:pPr lvl="1"/>
                <a:r>
                  <a:rPr lang="en-US" dirty="0" smtClean="0"/>
                  <a:t>Obtain nearly balanced workload by using the longest processing time first (LPT) rule</a:t>
                </a:r>
              </a:p>
              <a:p>
                <a:r>
                  <a:rPr lang="en-US" dirty="0" smtClean="0"/>
                  <a:t>The sequencing phase</a:t>
                </a:r>
              </a:p>
              <a:p>
                <a:pPr lvl="1"/>
                <a:r>
                  <a:rPr lang="en-US" dirty="0" smtClean="0"/>
                  <a:t>Determines the order in which jobs are sequenced on the machines</a:t>
                </a:r>
              </a:p>
              <a:p>
                <a:pPr lvl="1"/>
                <a:r>
                  <a:rPr lang="en-US" dirty="0" smtClean="0"/>
                  <a:t>Uses a dynamic balancing heuristic </a:t>
                </a:r>
              </a:p>
              <a:p>
                <a:pPr lvl="1"/>
                <a:r>
                  <a:rPr lang="en-US" dirty="0" smtClean="0"/>
                  <a:t>Define workload in a MPS for machine </a:t>
                </a:r>
                <a:r>
                  <a:rPr lang="en-US" i="1" dirty="0" err="1" smtClean="0"/>
                  <a:t>i</a:t>
                </a:r>
                <a:r>
                  <a:rPr lang="en-US" i="1" dirty="0" smtClean="0"/>
                  <a:t> </a:t>
                </a:r>
                <a:r>
                  <a:rPr lang="en-US" dirty="0" smtClean="0"/>
                  <a:t>is </a:t>
                </a:r>
                <a14:m>
                  <m:oMath xmlns:m="http://schemas.openxmlformats.org/officeDocument/2006/math">
                    <m:r>
                      <a:rPr lang="en-US" b="0" i="1" smtClean="0">
                        <a:latin typeface="Cambria Math"/>
                      </a:rPr>
                      <m:t>𝑊</m:t>
                    </m:r>
                    <m:r>
                      <a:rPr lang="en-US" b="0" i="1" baseline="-25000" smtClean="0">
                        <a:latin typeface="Cambria Math"/>
                      </a:rPr>
                      <m:t>𝑖</m:t>
                    </m:r>
                    <m:r>
                      <a:rPr lang="en-US" b="0" i="1" smtClean="0">
                        <a:latin typeface="Cambria Math"/>
                      </a:rPr>
                      <m:t>= </m:t>
                    </m:r>
                    <m:nary>
                      <m:naryPr>
                        <m:chr m:val="∑"/>
                        <m:ctrlPr>
                          <a:rPr lang="en-US" b="0" i="1" smtClean="0">
                            <a:latin typeface="Cambria Math"/>
                          </a:rPr>
                        </m:ctrlPr>
                      </m:naryPr>
                      <m:sub>
                        <m:r>
                          <m:rPr>
                            <m:brk m:alnAt="23"/>
                          </m:rPr>
                          <a:rPr lang="en-US" b="0" i="1" smtClean="0">
                            <a:latin typeface="Cambria Math"/>
                          </a:rPr>
                          <m:t>𝑗</m:t>
                        </m:r>
                        <m:r>
                          <a:rPr lang="en-US" b="0" i="1" smtClean="0">
                            <a:latin typeface="Cambria Math"/>
                          </a:rPr>
                          <m:t>=1</m:t>
                        </m:r>
                      </m:sub>
                      <m:sup>
                        <m:r>
                          <a:rPr lang="en-US" b="0" i="1" smtClean="0">
                            <a:latin typeface="Cambria Math"/>
                          </a:rPr>
                          <m:t>𝑛</m:t>
                        </m:r>
                      </m:sup>
                      <m:e>
                        <m:r>
                          <a:rPr lang="en-US" b="0" i="1" smtClean="0">
                            <a:latin typeface="Cambria Math"/>
                          </a:rPr>
                          <m:t>𝑝</m:t>
                        </m:r>
                        <m:r>
                          <a:rPr lang="en-US" b="0" i="1" baseline="-25000" smtClean="0">
                            <a:latin typeface="Cambria Math"/>
                          </a:rPr>
                          <m:t>𝑖𝑗</m:t>
                        </m:r>
                      </m:e>
                    </m:nary>
                  </m:oMath>
                </a14:m>
                <a:endParaRPr lang="en-US" dirty="0" smtClean="0"/>
              </a:p>
              <a:p>
                <a:pPr lvl="1"/>
                <a:r>
                  <a:rPr lang="en-US" dirty="0" smtClean="0"/>
                  <a:t>Total workload W = </a:t>
                </a:r>
                <a14:m>
                  <m:oMath xmlns:m="http://schemas.openxmlformats.org/officeDocument/2006/math">
                    <m:nary>
                      <m:naryPr>
                        <m:chr m:val="∑"/>
                        <m:ctrlPr>
                          <a:rPr lang="en-US" i="1">
                            <a:latin typeface="Cambria Math"/>
                          </a:rPr>
                        </m:ctrlPr>
                      </m:naryPr>
                      <m:sub>
                        <m:r>
                          <a:rPr lang="en-US" b="0" i="1" smtClean="0">
                            <a:latin typeface="Cambria Math"/>
                          </a:rPr>
                          <m:t>𝑖</m:t>
                        </m:r>
                        <m:r>
                          <a:rPr lang="en-US" i="1">
                            <a:latin typeface="Cambria Math"/>
                          </a:rPr>
                          <m:t>=1</m:t>
                        </m:r>
                      </m:sub>
                      <m:sup>
                        <m:r>
                          <a:rPr lang="en-US" b="0" i="1" smtClean="0">
                            <a:latin typeface="Cambria Math"/>
                          </a:rPr>
                          <m:t>𝑚</m:t>
                        </m:r>
                      </m:sup>
                      <m:e>
                        <m:r>
                          <a:rPr lang="en-US" b="0" i="1" smtClean="0">
                            <a:latin typeface="Cambria Math"/>
                          </a:rPr>
                          <m:t>𝑊</m:t>
                        </m:r>
                        <m:r>
                          <a:rPr lang="en-US" i="1" baseline="-25000">
                            <a:latin typeface="Cambria Math"/>
                          </a:rPr>
                          <m:t>𝑖</m:t>
                        </m:r>
                      </m:e>
                    </m:nary>
                  </m:oMath>
                </a14:m>
                <a:endParaRPr lang="en-US" dirty="0" smtClean="0"/>
              </a:p>
              <a:p>
                <a:pPr lvl="1"/>
                <a:r>
                  <a:rPr lang="en-US" dirty="0" smtClean="0"/>
                  <a:t>Let overload at machine </a:t>
                </a:r>
                <a:r>
                  <a:rPr lang="en-US" dirty="0" smtClean="0"/>
                  <a:t>i </a:t>
                </a:r>
                <a:r>
                  <a:rPr lang="en-US" dirty="0" smtClean="0"/>
                  <a:t>due to job j entering the system be defined as </a:t>
                </a:r>
                <a:r>
                  <a:rPr lang="en-US" dirty="0" err="1" smtClean="0"/>
                  <a:t>o</a:t>
                </a:r>
                <a:r>
                  <a:rPr lang="en-US" baseline="-25000" dirty="0" err="1" smtClean="0"/>
                  <a:t>ij</a:t>
                </a:r>
                <a:r>
                  <a:rPr lang="en-US" dirty="0" smtClean="0"/>
                  <a:t> = </a:t>
                </a:r>
                <a:r>
                  <a:rPr lang="en-US" dirty="0" err="1" smtClean="0"/>
                  <a:t>p</a:t>
                </a:r>
                <a:r>
                  <a:rPr lang="en-US" baseline="-25000" dirty="0" err="1" smtClean="0"/>
                  <a:t>ij</a:t>
                </a:r>
                <a:r>
                  <a:rPr lang="en-US" baseline="-25000" dirty="0" smtClean="0"/>
                  <a:t> </a:t>
                </a:r>
                <a:r>
                  <a:rPr lang="en-US" dirty="0" smtClean="0"/>
                  <a:t>– </a:t>
                </a:r>
                <a:r>
                  <a:rPr lang="en-US" dirty="0" smtClean="0"/>
                  <a:t>(</a:t>
                </a:r>
                <a:r>
                  <a:rPr lang="en-US" dirty="0" err="1" smtClean="0"/>
                  <a:t>p</a:t>
                </a:r>
                <a:r>
                  <a:rPr lang="en-US" baseline="-25000" dirty="0" err="1" smtClean="0"/>
                  <a:t>j</a:t>
                </a:r>
                <a:r>
                  <a:rPr lang="en-US" dirty="0" smtClean="0"/>
                  <a:t> </a:t>
                </a:r>
                <a:r>
                  <a:rPr lang="en-US" dirty="0" smtClean="0"/>
                  <a:t>W</a:t>
                </a:r>
                <a:r>
                  <a:rPr lang="en-US" baseline="-25000" dirty="0" smtClean="0"/>
                  <a:t>i</a:t>
                </a:r>
                <a:r>
                  <a:rPr lang="en-US" dirty="0" smtClean="0"/>
                  <a:t> /</a:t>
                </a:r>
                <a:r>
                  <a:rPr lang="en-US" dirty="0" smtClean="0"/>
                  <a:t>W)</a:t>
                </a:r>
                <a:endParaRPr lang="en-US" dirty="0" smtClean="0"/>
              </a:p>
              <a:p>
                <a:pPr lvl="1"/>
                <a14:m>
                  <m:oMath xmlns:m="http://schemas.openxmlformats.org/officeDocument/2006/math">
                    <m:r>
                      <a:rPr lang="en-US" b="0" i="1" smtClean="0">
                        <a:latin typeface="Cambria Math"/>
                      </a:rPr>
                      <m:t>𝑝</m:t>
                    </m:r>
                    <m:r>
                      <a:rPr lang="en-US" b="0" i="1" baseline="-25000" smtClean="0">
                        <a:latin typeface="Cambria Math"/>
                      </a:rPr>
                      <m:t>𝑗</m:t>
                    </m:r>
                    <m:r>
                      <a:rPr lang="en-US" i="1">
                        <a:latin typeface="Cambria Math"/>
                      </a:rPr>
                      <m:t>= </m:t>
                    </m:r>
                    <m:nary>
                      <m:naryPr>
                        <m:chr m:val="∑"/>
                        <m:ctrlPr>
                          <a:rPr lang="en-US" i="1">
                            <a:latin typeface="Cambria Math"/>
                          </a:rPr>
                        </m:ctrlPr>
                      </m:naryPr>
                      <m:sub>
                        <m:r>
                          <a:rPr lang="en-US" b="0" i="1" smtClean="0">
                            <a:latin typeface="Cambria Math"/>
                          </a:rPr>
                          <m:t>𝑖</m:t>
                        </m:r>
                        <m:r>
                          <a:rPr lang="en-US" i="1">
                            <a:latin typeface="Cambria Math"/>
                          </a:rPr>
                          <m:t>=1</m:t>
                        </m:r>
                      </m:sub>
                      <m:sup>
                        <m:r>
                          <a:rPr lang="en-US" b="0" i="1" smtClean="0">
                            <a:latin typeface="Cambria Math"/>
                          </a:rPr>
                          <m:t>𝑚</m:t>
                        </m:r>
                      </m:sup>
                      <m:e>
                        <m:r>
                          <a:rPr lang="en-US" i="1">
                            <a:latin typeface="Cambria Math"/>
                          </a:rPr>
                          <m:t>𝑝</m:t>
                        </m:r>
                        <m:r>
                          <a:rPr lang="en-US" i="1" baseline="-25000">
                            <a:latin typeface="Cambria Math"/>
                          </a:rPr>
                          <m:t>𝑖𝑗</m:t>
                        </m:r>
                      </m:e>
                    </m:nary>
                  </m:oMath>
                </a14:m>
                <a:endParaRPr lang="en-US" dirty="0" smtClean="0"/>
              </a:p>
              <a:p>
                <a:pPr lvl="1"/>
                <a:r>
                  <a:rPr lang="en-US" dirty="0" err="1" smtClean="0"/>
                  <a:t>o</a:t>
                </a:r>
                <a:r>
                  <a:rPr lang="en-US" baseline="-25000" dirty="0" err="1" smtClean="0"/>
                  <a:t>ij</a:t>
                </a:r>
                <a:r>
                  <a:rPr lang="en-US" baseline="-25000" dirty="0" smtClean="0"/>
                  <a:t> </a:t>
                </a:r>
                <a:r>
                  <a:rPr lang="en-US" dirty="0" smtClean="0"/>
                  <a:t>is negative indicates </a:t>
                </a:r>
                <a:r>
                  <a:rPr lang="en-US" dirty="0" err="1" smtClean="0"/>
                  <a:t>underload</a:t>
                </a:r>
                <a:endParaRPr lang="en-US" dirty="0" smtClean="0"/>
              </a:p>
              <a:p>
                <a:pPr lvl="1"/>
                <a:r>
                  <a:rPr lang="en-US" dirty="0" smtClean="0"/>
                  <a:t>Cumulative Overload </a:t>
                </a:r>
                <a:r>
                  <a:rPr lang="en-US" dirty="0" err="1" smtClean="0"/>
                  <a:t>O</a:t>
                </a:r>
                <a:r>
                  <a:rPr lang="en-US" baseline="-25000" dirty="0" err="1" smtClean="0"/>
                  <a:t>ij</a:t>
                </a:r>
                <a:r>
                  <a:rPr lang="en-US" dirty="0" smtClean="0"/>
                  <a:t> = </a:t>
                </a:r>
                <a14:m>
                  <m:oMath xmlns:m="http://schemas.openxmlformats.org/officeDocument/2006/math">
                    <m:nary>
                      <m:naryPr>
                        <m:chr m:val="∑"/>
                        <m:supHide m:val="on"/>
                        <m:ctrlPr>
                          <a:rPr lang="en-US" i="1" smtClean="0">
                            <a:latin typeface="Cambria Math"/>
                          </a:rPr>
                        </m:ctrlPr>
                      </m:naryPr>
                      <m:sub>
                        <m:r>
                          <m:rPr>
                            <m:brk m:alnAt="7"/>
                          </m:rPr>
                          <a:rPr lang="en-US" b="0" i="1" smtClean="0">
                            <a:latin typeface="Cambria Math"/>
                          </a:rPr>
                          <m:t>𝑘</m:t>
                        </m:r>
                        <m:r>
                          <a:rPr lang="en-US" b="0" i="1" smtClean="0">
                            <a:latin typeface="Cambria Math"/>
                            <a:ea typeface="Cambria Math"/>
                          </a:rPr>
                          <m:t>∈</m:t>
                        </m:r>
                        <m:r>
                          <a:rPr lang="en-US" b="0" i="1" smtClean="0">
                            <a:latin typeface="Cambria Math"/>
                            <a:ea typeface="Cambria Math"/>
                          </a:rPr>
                          <m:t>𝑆𝑗</m:t>
                        </m:r>
                      </m:sub>
                      <m:sup/>
                      <m:e>
                        <m:r>
                          <a:rPr lang="en-US" b="0" i="1" smtClean="0">
                            <a:latin typeface="Cambria Math"/>
                          </a:rPr>
                          <m:t>𝑜</m:t>
                        </m:r>
                        <m:r>
                          <a:rPr lang="en-US" b="0" i="1" baseline="-25000" smtClean="0">
                            <a:latin typeface="Cambria Math"/>
                          </a:rPr>
                          <m:t>𝑖𝑘</m:t>
                        </m:r>
                      </m:e>
                    </m:nary>
                  </m:oMath>
                </a14:m>
                <a:r>
                  <a:rPr lang="en-US" dirty="0" smtClean="0"/>
                  <a:t>        </a:t>
                </a:r>
                <a:r>
                  <a:rPr lang="en-US" dirty="0" err="1" smtClean="0"/>
                  <a:t>S</a:t>
                </a:r>
                <a:r>
                  <a:rPr lang="en-US" baseline="-25000" dirty="0" err="1" smtClean="0"/>
                  <a:t>j</a:t>
                </a:r>
                <a:r>
                  <a:rPr lang="en-US" baseline="-25000" dirty="0" smtClean="0"/>
                  <a:t> </a:t>
                </a:r>
                <a:r>
                  <a:rPr lang="en-US" dirty="0" smtClean="0"/>
                  <a:t>jobs that are sequenced 							including j</a:t>
                </a:r>
                <a:endParaRPr lang="en-US" dirty="0"/>
              </a:p>
              <a:p>
                <a:pPr lvl="1"/>
                <a:r>
                  <a:rPr lang="en-US" dirty="0" err="1" smtClean="0"/>
                  <a:t>Obj</a:t>
                </a:r>
                <a:r>
                  <a:rPr lang="en-US" dirty="0" smtClean="0"/>
                  <a:t> </a:t>
                </a:r>
                <a:r>
                  <a:rPr lang="en-US" dirty="0" err="1" smtClean="0"/>
                  <a:t>func</a:t>
                </a:r>
                <a:r>
                  <a:rPr lang="en-US" dirty="0" smtClean="0"/>
                  <a:t> is minimize </a:t>
                </a:r>
                <a14:m>
                  <m:oMath xmlns:m="http://schemas.openxmlformats.org/officeDocument/2006/math">
                    <m:nary>
                      <m:naryPr>
                        <m:chr m:val="∑"/>
                        <m:ctrlPr>
                          <a:rPr lang="en-US" i="1" smtClean="0">
                            <a:latin typeface="Cambria Math"/>
                          </a:rPr>
                        </m:ctrlPr>
                      </m:naryPr>
                      <m:sub>
                        <m:r>
                          <m:rPr>
                            <m:brk m:alnAt="23"/>
                          </m:rPr>
                          <a:rPr lang="en-US" b="0" i="1" smtClean="0">
                            <a:latin typeface="Cambria Math"/>
                          </a:rPr>
                          <m:t>𝑖</m:t>
                        </m:r>
                        <m:r>
                          <a:rPr lang="en-US" b="0" i="1" smtClean="0">
                            <a:latin typeface="Cambria Math"/>
                          </a:rPr>
                          <m:t>=1</m:t>
                        </m:r>
                      </m:sub>
                      <m:sup>
                        <m:r>
                          <a:rPr lang="en-US" b="0" i="1" smtClean="0">
                            <a:latin typeface="Cambria Math"/>
                          </a:rPr>
                          <m:t>𝑚</m:t>
                        </m:r>
                      </m:sup>
                      <m:e>
                        <m:nary>
                          <m:naryPr>
                            <m:chr m:val="∑"/>
                            <m:ctrlPr>
                              <a:rPr lang="en-US" i="1" smtClean="0">
                                <a:latin typeface="Cambria Math"/>
                              </a:rPr>
                            </m:ctrlPr>
                          </m:naryPr>
                          <m:sub>
                            <m:r>
                              <m:rPr>
                                <m:brk m:alnAt="23"/>
                              </m:rPr>
                              <a:rPr lang="en-US" b="0" i="1" smtClean="0">
                                <a:latin typeface="Cambria Math"/>
                              </a:rPr>
                              <m:t>𝑗</m:t>
                            </m:r>
                            <m:r>
                              <a:rPr lang="en-US" b="0" i="1" smtClean="0">
                                <a:latin typeface="Cambria Math"/>
                              </a:rPr>
                              <m:t>=1</m:t>
                            </m:r>
                          </m:sub>
                          <m:sup>
                            <m:r>
                              <a:rPr lang="en-US" b="0" i="1" smtClean="0">
                                <a:latin typeface="Cambria Math"/>
                              </a:rPr>
                              <m:t>𝑛</m:t>
                            </m:r>
                          </m:sup>
                          <m:e>
                            <m:r>
                              <a:rPr lang="en-US" b="0" i="1" smtClean="0">
                                <a:latin typeface="Cambria Math"/>
                              </a:rPr>
                              <m:t>𝑚𝑎𝑥</m:t>
                            </m:r>
                            <m:d>
                              <m:dPr>
                                <m:ctrlPr>
                                  <a:rPr lang="en-US" b="0" i="1" smtClean="0">
                                    <a:latin typeface="Cambria Math"/>
                                  </a:rPr>
                                </m:ctrlPr>
                              </m:dPr>
                              <m:e>
                                <m:r>
                                  <a:rPr lang="en-US" b="0" i="1" smtClean="0">
                                    <a:latin typeface="Cambria Math"/>
                                  </a:rPr>
                                  <m:t>𝑂</m:t>
                                </m:r>
                                <m:r>
                                  <a:rPr lang="en-US" b="0" i="1" baseline="-25000" smtClean="0">
                                    <a:latin typeface="Cambria Math"/>
                                  </a:rPr>
                                  <m:t>𝑖𝑗</m:t>
                                </m:r>
                                <m:r>
                                  <a:rPr lang="en-US" b="0" i="1" smtClean="0">
                                    <a:latin typeface="Cambria Math"/>
                                  </a:rPr>
                                  <m:t>,0</m:t>
                                </m:r>
                              </m:e>
                            </m:d>
                            <m:r>
                              <a:rPr lang="en-US" b="0" i="1" smtClean="0">
                                <a:latin typeface="Cambria Math"/>
                              </a:rPr>
                              <m:t>.</m:t>
                            </m:r>
                          </m:e>
                        </m:nary>
                      </m:e>
                    </m:nary>
                  </m:oMath>
                </a14:m>
                <a:endParaRPr lang="en-US" dirty="0" smtClean="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815" t="-1371" r="-1185" b="-10629"/>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fld id="{4E77C862-7F3A-4B06-AE9B-CD6F23A9D226}" type="slidenum">
              <a:rPr lang="en-US" smtClean="0"/>
              <a:t>8</a:t>
            </a:fld>
            <a:endParaRPr lang="en-US"/>
          </a:p>
        </p:txBody>
      </p:sp>
    </p:spTree>
    <p:extLst>
      <p:ext uri="{BB962C8B-B14F-4D97-AF65-F5344CB8AC3E}">
        <p14:creationId xmlns:p14="http://schemas.microsoft.com/office/powerpoint/2010/main" val="3391593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of Flexible Flow systems with Bypass</a:t>
            </a:r>
          </a:p>
        </p:txBody>
      </p:sp>
      <p:sp>
        <p:nvSpPr>
          <p:cNvPr id="3" name="Content Placeholder 2"/>
          <p:cNvSpPr>
            <a:spLocks noGrp="1"/>
          </p:cNvSpPr>
          <p:nvPr>
            <p:ph idx="1"/>
          </p:nvPr>
        </p:nvSpPr>
        <p:spPr/>
        <p:txBody>
          <a:bodyPr/>
          <a:lstStyle/>
          <a:p>
            <a:r>
              <a:rPr lang="en-US" dirty="0"/>
              <a:t>The release timing </a:t>
            </a:r>
            <a:r>
              <a:rPr lang="en-US" dirty="0" smtClean="0"/>
              <a:t>phase: Reduce work-on-process (wait times)</a:t>
            </a:r>
            <a:endParaRPr lang="en-US" dirty="0"/>
          </a:p>
          <a:p>
            <a:r>
              <a:rPr lang="en-US" dirty="0" smtClean="0"/>
              <a:t>The machine with the greatest MPS workload is the bottleneck, since MPS cycle time cannot be smaller than the workload of the bottleneck machine.</a:t>
            </a:r>
          </a:p>
          <a:p>
            <a:pPr lvl="1"/>
            <a:r>
              <a:rPr lang="en-US" dirty="0" smtClean="0"/>
              <a:t>Consider one machine at a time and schedule jobs based on the sequence as and when they are available.</a:t>
            </a:r>
          </a:p>
          <a:p>
            <a:pPr lvl="1"/>
            <a:r>
              <a:rPr lang="en-US" dirty="0" smtClean="0"/>
              <a:t>Delay jobs as much as possible that are upstream to the bottleneck machine without altering the sequence.</a:t>
            </a:r>
          </a:p>
          <a:p>
            <a:pPr lvl="2"/>
            <a:r>
              <a:rPr lang="en-US" dirty="0" smtClean="0"/>
              <a:t>Delays are calculated based on the starting point of the jobs on the bottleneck machine</a:t>
            </a:r>
          </a:p>
          <a:p>
            <a:pPr lvl="1"/>
            <a:r>
              <a:rPr lang="en-US" dirty="0" smtClean="0"/>
              <a:t>Process all jobs as soon as possible on the machines that are downstream to the bottleneck machine</a:t>
            </a:r>
          </a:p>
          <a:p>
            <a:r>
              <a:rPr lang="en-US" dirty="0" smtClean="0"/>
              <a:t> </a:t>
            </a:r>
            <a:r>
              <a:rPr lang="en-US" dirty="0"/>
              <a:t>See chapter 6</a:t>
            </a:r>
          </a:p>
          <a:p>
            <a:pPr lvl="1"/>
            <a:endParaRPr lang="en-US" dirty="0"/>
          </a:p>
        </p:txBody>
      </p:sp>
      <p:sp>
        <p:nvSpPr>
          <p:cNvPr id="4" name="Slide Number Placeholder 3"/>
          <p:cNvSpPr>
            <a:spLocks noGrp="1"/>
          </p:cNvSpPr>
          <p:nvPr>
            <p:ph type="sldNum" sz="quarter" idx="12"/>
          </p:nvPr>
        </p:nvSpPr>
        <p:spPr/>
        <p:txBody>
          <a:bodyPr/>
          <a:lstStyle/>
          <a:p>
            <a:fld id="{4E77C862-7F3A-4B06-AE9B-CD6F23A9D226}" type="slidenum">
              <a:rPr lang="en-US" smtClean="0"/>
              <a:t>9</a:t>
            </a:fld>
            <a:endParaRPr lang="en-US"/>
          </a:p>
        </p:txBody>
      </p:sp>
    </p:spTree>
    <p:extLst>
      <p:ext uri="{BB962C8B-B14F-4D97-AF65-F5344CB8AC3E}">
        <p14:creationId xmlns:p14="http://schemas.microsoft.com/office/powerpoint/2010/main" val="39144367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33713</TotalTime>
  <Words>741</Words>
  <Application>Microsoft Office PowerPoint</Application>
  <PresentationFormat>On-screen Show (4:3)</PresentationFormat>
  <Paragraphs>96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Flexible Assembly line</vt:lpstr>
      <vt:lpstr>3 Heuristics</vt:lpstr>
      <vt:lpstr>Unpaced Flexible Assembly line</vt:lpstr>
      <vt:lpstr>Unpaced Flexible Assembly line</vt:lpstr>
      <vt:lpstr>Unpaced Flexible Assembly line</vt:lpstr>
      <vt:lpstr>Paced Flexible Assembly line</vt:lpstr>
      <vt:lpstr>Scheduling of Flexible Flow systems with Bypass</vt:lpstr>
      <vt:lpstr>Scheduling of Flexible Flow systems with Bypass</vt:lpstr>
      <vt:lpstr>Scheduling of Flexible Flow systems with Bypass</vt:lpstr>
    </vt:vector>
  </TitlesOfParts>
  <Company>Volgenau School, GMU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Rajesh Ganesan</dc:creator>
  <cp:lastModifiedBy>Rajesh Ganesan</cp:lastModifiedBy>
  <cp:revision>230</cp:revision>
  <cp:lastPrinted>2012-02-22T23:24:25Z</cp:lastPrinted>
  <dcterms:created xsi:type="dcterms:W3CDTF">2012-01-24T15:25:05Z</dcterms:created>
  <dcterms:modified xsi:type="dcterms:W3CDTF">2018-10-03T20:43:24Z</dcterms:modified>
</cp:coreProperties>
</file>