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76" r:id="rId3"/>
    <p:sldId id="284" r:id="rId4"/>
    <p:sldId id="273" r:id="rId5"/>
    <p:sldId id="271" r:id="rId6"/>
    <p:sldId id="272" r:id="rId7"/>
    <p:sldId id="277" r:id="rId8"/>
    <p:sldId id="274" r:id="rId9"/>
    <p:sldId id="275" r:id="rId10"/>
    <p:sldId id="279" r:id="rId11"/>
    <p:sldId id="280" r:id="rId12"/>
    <p:sldId id="282" r:id="rId13"/>
    <p:sldId id="281" r:id="rId14"/>
    <p:sldId id="283" r:id="rId15"/>
    <p:sldId id="278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17B59-41C0-46B2-9658-82977E9D2A8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22694-2838-4F55-9402-610BF4DF2EBC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Job-shop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jobs m machines</a:t>
            </a:r>
          </a:p>
          <a:p>
            <a:r>
              <a:rPr lang="en-US" dirty="0"/>
              <a:t>No recirculation</a:t>
            </a:r>
          </a:p>
          <a:p>
            <a:pPr lvl="1"/>
            <a:r>
              <a:rPr lang="en-US" dirty="0"/>
              <a:t>Jobs do not revisit the same machine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is referred to as an operation in which job j is processed on machine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r>
              <a:rPr lang="en-US" dirty="0"/>
              <a:t>Processing time is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endParaRPr lang="en-US" baseline="-25000" dirty="0"/>
          </a:p>
          <a:p>
            <a:r>
              <a:rPr lang="en-US" dirty="0"/>
              <a:t>Objective is to minimize </a:t>
            </a:r>
            <a:r>
              <a:rPr lang="en-US" dirty="0" err="1"/>
              <a:t>Cmax</a:t>
            </a:r>
            <a:r>
              <a:rPr lang="en-US" dirty="0"/>
              <a:t> – </a:t>
            </a:r>
            <a:r>
              <a:rPr lang="en-US" dirty="0" err="1"/>
              <a:t>makespan</a:t>
            </a:r>
            <a:r>
              <a:rPr lang="en-US" dirty="0"/>
              <a:t> – max completion time</a:t>
            </a:r>
          </a:p>
          <a:p>
            <a:r>
              <a:rPr lang="en-US" dirty="0"/>
              <a:t>Jobs have a machine sequence</a:t>
            </a:r>
          </a:p>
          <a:p>
            <a:r>
              <a:rPr lang="en-US" dirty="0"/>
              <a:t>Find the sequence for each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5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Dispatching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ATC Apparent tardiness cost </a:t>
            </a:r>
          </a:p>
          <a:p>
            <a:r>
              <a:rPr lang="en-US" dirty="0"/>
              <a:t>ATCS Apparent tardiness cost  with set up</a:t>
            </a:r>
          </a:p>
          <a:p>
            <a:pPr marL="742950" lvl="2" indent="-342900"/>
            <a:r>
              <a:rPr lang="en-US" dirty="0"/>
              <a:t>See page 446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1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Bottleneck Heuristic – weighted tardiness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 is the set of all machines</a:t>
            </a:r>
          </a:p>
          <a:p>
            <a:r>
              <a:rPr lang="en-US" dirty="0"/>
              <a:t>Mo is the set of machines for which the sequence has been determined</a:t>
            </a:r>
          </a:p>
          <a:p>
            <a:r>
              <a:rPr lang="en-US" dirty="0"/>
              <a:t>An iteration results in selecting a machine from M-Mo for inclusion in Mo. </a:t>
            </a:r>
          </a:p>
          <a:p>
            <a:pPr lvl="1"/>
            <a:r>
              <a:rPr lang="en-US" dirty="0"/>
              <a:t>Each machine in M-Mo is considered as a single machine problem with release and due dates for which a priority index is calculated </a:t>
            </a:r>
            <a:r>
              <a:rPr lang="en-US" dirty="0" err="1"/>
              <a:t>I</a:t>
            </a:r>
            <a:r>
              <a:rPr lang="en-US" baseline="-25000" dirty="0" err="1"/>
              <a:t>ij</a:t>
            </a:r>
            <a:r>
              <a:rPr lang="en-US" dirty="0"/>
              <a:t>(t)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ij</a:t>
            </a:r>
            <a:r>
              <a:rPr lang="en-US" dirty="0"/>
              <a:t>(t) is computed using the ATC rule (Apparent Tardiness Cost)</a:t>
            </a:r>
          </a:p>
          <a:p>
            <a:pPr lvl="1"/>
            <a:r>
              <a:rPr lang="en-US" dirty="0"/>
              <a:t>Sequence jobs on the machine with the highest to lowest </a:t>
            </a:r>
            <a:r>
              <a:rPr lang="en-US" dirty="0" err="1"/>
              <a:t>I</a:t>
            </a:r>
            <a:r>
              <a:rPr lang="en-US" baseline="-25000" dirty="0" err="1"/>
              <a:t>ij</a:t>
            </a:r>
            <a:r>
              <a:rPr lang="en-US" dirty="0"/>
              <a:t>(t)</a:t>
            </a:r>
          </a:p>
          <a:p>
            <a:pPr lvl="1"/>
            <a:r>
              <a:rPr lang="en-US" dirty="0"/>
              <a:t> Calculate weighted tardiness</a:t>
            </a:r>
          </a:p>
          <a:p>
            <a:pPr lvl="1"/>
            <a:r>
              <a:rPr lang="en-US" dirty="0"/>
              <a:t>Then the machine with the largest weighted tardiness is chosen and is termed as a bottleneck. This is included in Mo</a:t>
            </a:r>
          </a:p>
          <a:p>
            <a:pPr lvl="1"/>
            <a:r>
              <a:rPr lang="en-US" dirty="0"/>
              <a:t>Re-sequence all machines in Mo-the last machine added.</a:t>
            </a:r>
          </a:p>
          <a:p>
            <a:pPr lvl="1"/>
            <a:r>
              <a:rPr lang="en-US" dirty="0"/>
              <a:t>Continue until M-Mo is a null set.</a:t>
            </a:r>
          </a:p>
          <a:p>
            <a:r>
              <a:rPr lang="en-US" dirty="0"/>
              <a:t>Release date  of job j on machine </a:t>
            </a:r>
            <a:r>
              <a:rPr lang="en-US" dirty="0" err="1"/>
              <a:t>i</a:t>
            </a:r>
            <a:r>
              <a:rPr lang="en-US" dirty="0"/>
              <a:t> is the longest path from source to node (</a:t>
            </a:r>
            <a:r>
              <a:rPr lang="en-US" dirty="0" err="1"/>
              <a:t>i,j</a:t>
            </a:r>
            <a:r>
              <a:rPr lang="en-US" dirty="0"/>
              <a:t>) </a:t>
            </a:r>
          </a:p>
          <a:p>
            <a:r>
              <a:rPr lang="en-US" dirty="0"/>
              <a:t>Due date of job j on machine </a:t>
            </a:r>
            <a:r>
              <a:rPr lang="en-US" dirty="0" err="1"/>
              <a:t>i</a:t>
            </a:r>
            <a:r>
              <a:rPr lang="en-US" dirty="0"/>
              <a:t> is the longest path from node (</a:t>
            </a:r>
            <a:r>
              <a:rPr lang="en-US" dirty="0" err="1"/>
              <a:t>i,j</a:t>
            </a:r>
            <a:r>
              <a:rPr lang="en-US" dirty="0"/>
              <a:t>) to sink –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baseline="-25000" dirty="0"/>
              <a:t> </a:t>
            </a:r>
            <a:r>
              <a:rPr lang="en-US" dirty="0"/>
              <a:t>and the resultant is subtracted from </a:t>
            </a:r>
            <a:r>
              <a:rPr lang="en-US" dirty="0" err="1"/>
              <a:t>Cmax</a:t>
            </a:r>
            <a:r>
              <a:rPr lang="en-US" dirty="0"/>
              <a:t> of set Mo</a:t>
            </a:r>
          </a:p>
          <a:p>
            <a:pPr lvl="1"/>
            <a:r>
              <a:rPr lang="en-US" dirty="0"/>
              <a:t>If a path does not exist then make it infinity.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8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Jobs	</a:t>
            </a:r>
            <a:r>
              <a:rPr lang="en-US" dirty="0" err="1"/>
              <a:t>wj</a:t>
            </a:r>
            <a:r>
              <a:rPr lang="en-US" dirty="0"/>
              <a:t>    </a:t>
            </a:r>
            <a:r>
              <a:rPr lang="en-US" dirty="0" err="1"/>
              <a:t>rj</a:t>
            </a:r>
            <a:r>
              <a:rPr lang="en-US" dirty="0"/>
              <a:t>     </a:t>
            </a:r>
            <a:r>
              <a:rPr lang="en-US" dirty="0" err="1"/>
              <a:t>dj</a:t>
            </a:r>
            <a:r>
              <a:rPr lang="en-US" dirty="0"/>
              <a:t> 	m/c </a:t>
            </a:r>
            <a:r>
              <a:rPr lang="en-US" dirty="0" err="1"/>
              <a:t>seq</a:t>
            </a:r>
            <a:r>
              <a:rPr lang="en-US" dirty="0"/>
              <a:t>		</a:t>
            </a:r>
            <a:r>
              <a:rPr lang="en-US" dirty="0" err="1"/>
              <a:t>pij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	1       5     24      1 2 3		p11=5, p21=10, p31=4</a:t>
            </a:r>
          </a:p>
          <a:p>
            <a:pPr marL="0" indent="0">
              <a:buNone/>
            </a:pPr>
            <a:r>
              <a:rPr lang="en-US" dirty="0"/>
              <a:t>2	2       0     18	3 1 2		p32 = 4, p12=5, p22=6</a:t>
            </a:r>
          </a:p>
          <a:p>
            <a:pPr marL="0" indent="0">
              <a:buNone/>
            </a:pPr>
            <a:r>
              <a:rPr lang="en-US" dirty="0"/>
              <a:t>3 	2       0     16	3 2 1		p33=5, p23=3, p13=7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Shifting Bottleneck Heuristic – weighted tardiness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86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Bottleneck Heuristic – weighted tardiness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sinks because the completion time of all jobs is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23622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1,1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23622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2,1</a:t>
            </a:r>
          </a:p>
        </p:txBody>
      </p:sp>
      <p:sp>
        <p:nvSpPr>
          <p:cNvPr id="7" name="Oval 6"/>
          <p:cNvSpPr/>
          <p:nvPr/>
        </p:nvSpPr>
        <p:spPr>
          <a:xfrm>
            <a:off x="6172200" y="23622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3,1</a:t>
            </a:r>
          </a:p>
        </p:txBody>
      </p:sp>
      <p:sp>
        <p:nvSpPr>
          <p:cNvPr id="8" name="Oval 7"/>
          <p:cNvSpPr/>
          <p:nvPr/>
        </p:nvSpPr>
        <p:spPr>
          <a:xfrm>
            <a:off x="3048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0" name="Oval 9"/>
          <p:cNvSpPr/>
          <p:nvPr/>
        </p:nvSpPr>
        <p:spPr>
          <a:xfrm>
            <a:off x="29718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3,2</a:t>
            </a:r>
          </a:p>
        </p:txBody>
      </p:sp>
      <p:sp>
        <p:nvSpPr>
          <p:cNvPr id="11" name="Oval 10"/>
          <p:cNvSpPr/>
          <p:nvPr/>
        </p:nvSpPr>
        <p:spPr>
          <a:xfrm>
            <a:off x="48006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1,2</a:t>
            </a:r>
          </a:p>
        </p:txBody>
      </p:sp>
      <p:sp>
        <p:nvSpPr>
          <p:cNvPr id="12" name="Oval 11"/>
          <p:cNvSpPr/>
          <p:nvPr/>
        </p:nvSpPr>
        <p:spPr>
          <a:xfrm>
            <a:off x="64008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3" name="Oval 12"/>
          <p:cNvSpPr/>
          <p:nvPr/>
        </p:nvSpPr>
        <p:spPr>
          <a:xfrm>
            <a:off x="78486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4" name="Oval 13"/>
          <p:cNvSpPr/>
          <p:nvPr/>
        </p:nvSpPr>
        <p:spPr>
          <a:xfrm>
            <a:off x="2209800" y="48768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3,3</a:t>
            </a:r>
          </a:p>
        </p:txBody>
      </p:sp>
      <p:sp>
        <p:nvSpPr>
          <p:cNvPr id="15" name="Oval 14"/>
          <p:cNvSpPr/>
          <p:nvPr/>
        </p:nvSpPr>
        <p:spPr>
          <a:xfrm>
            <a:off x="3962400" y="48768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6" name="Oval 15"/>
          <p:cNvSpPr/>
          <p:nvPr/>
        </p:nvSpPr>
        <p:spPr>
          <a:xfrm>
            <a:off x="6172200" y="48768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1,3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64654" y="4038600"/>
            <a:ext cx="44114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Sink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4114800"/>
            <a:ext cx="61042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Source</a:t>
            </a:r>
          </a:p>
        </p:txBody>
      </p:sp>
      <p:cxnSp>
        <p:nvCxnSpPr>
          <p:cNvPr id="19" name="Straight Arrow Connector 18"/>
          <p:cNvCxnSpPr>
            <a:stCxn id="8" idx="7"/>
            <a:endCxn id="5" idx="3"/>
          </p:cNvCxnSpPr>
          <p:nvPr/>
        </p:nvCxnSpPr>
        <p:spPr>
          <a:xfrm flipV="1">
            <a:off x="760085" y="2817485"/>
            <a:ext cx="1375430" cy="68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6"/>
            <a:endCxn id="6" idx="2"/>
          </p:cNvCxnSpPr>
          <p:nvPr/>
        </p:nvCxnSpPr>
        <p:spPr>
          <a:xfrm>
            <a:off x="2590800" y="26289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6"/>
            <a:endCxn id="7" idx="2"/>
          </p:cNvCxnSpPr>
          <p:nvPr/>
        </p:nvCxnSpPr>
        <p:spPr>
          <a:xfrm>
            <a:off x="4495800" y="2628900"/>
            <a:ext cx="1676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6"/>
            <a:endCxn id="54" idx="2"/>
          </p:cNvCxnSpPr>
          <p:nvPr/>
        </p:nvCxnSpPr>
        <p:spPr>
          <a:xfrm>
            <a:off x="6705600" y="2628900"/>
            <a:ext cx="116504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6"/>
          </p:cNvCxnSpPr>
          <p:nvPr/>
        </p:nvCxnSpPr>
        <p:spPr>
          <a:xfrm>
            <a:off x="838200" y="36957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0" idx="2"/>
          </p:cNvCxnSpPr>
          <p:nvPr/>
        </p:nvCxnSpPr>
        <p:spPr>
          <a:xfrm>
            <a:off x="1524000" y="3695700"/>
            <a:ext cx="1447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6"/>
            <a:endCxn id="11" idx="2"/>
          </p:cNvCxnSpPr>
          <p:nvPr/>
        </p:nvCxnSpPr>
        <p:spPr>
          <a:xfrm>
            <a:off x="3505200" y="3695700"/>
            <a:ext cx="1295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2" idx="2"/>
          </p:cNvCxnSpPr>
          <p:nvPr/>
        </p:nvCxnSpPr>
        <p:spPr>
          <a:xfrm>
            <a:off x="5334000" y="369570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6"/>
            <a:endCxn id="13" idx="2"/>
          </p:cNvCxnSpPr>
          <p:nvPr/>
        </p:nvCxnSpPr>
        <p:spPr>
          <a:xfrm>
            <a:off x="6934200" y="3695700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5"/>
            <a:endCxn id="14" idx="1"/>
          </p:cNvCxnSpPr>
          <p:nvPr/>
        </p:nvCxnSpPr>
        <p:spPr>
          <a:xfrm>
            <a:off x="760085" y="3884285"/>
            <a:ext cx="1527830" cy="1070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6"/>
            <a:endCxn id="15" idx="2"/>
          </p:cNvCxnSpPr>
          <p:nvPr/>
        </p:nvCxnSpPr>
        <p:spPr>
          <a:xfrm>
            <a:off x="2743200" y="5143500"/>
            <a:ext cx="1219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6"/>
            <a:endCxn id="16" idx="2"/>
          </p:cNvCxnSpPr>
          <p:nvPr/>
        </p:nvCxnSpPr>
        <p:spPr>
          <a:xfrm>
            <a:off x="4495800" y="5143500"/>
            <a:ext cx="1676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53" idx="2"/>
          </p:cNvCxnSpPr>
          <p:nvPr/>
        </p:nvCxnSpPr>
        <p:spPr>
          <a:xfrm>
            <a:off x="6705600" y="5143500"/>
            <a:ext cx="106871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1"/>
            <a:endCxn id="5" idx="5"/>
          </p:cNvCxnSpPr>
          <p:nvPr/>
        </p:nvCxnSpPr>
        <p:spPr>
          <a:xfrm flipH="1" flipV="1">
            <a:off x="2512685" y="2817485"/>
            <a:ext cx="2366030" cy="68963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3"/>
            <a:endCxn id="14" idx="7"/>
          </p:cNvCxnSpPr>
          <p:nvPr/>
        </p:nvCxnSpPr>
        <p:spPr>
          <a:xfrm flipH="1">
            <a:off x="2665085" y="3884285"/>
            <a:ext cx="384830" cy="107063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6" idx="2"/>
            <a:endCxn id="5" idx="4"/>
          </p:cNvCxnSpPr>
          <p:nvPr/>
        </p:nvCxnSpPr>
        <p:spPr>
          <a:xfrm flipH="1" flipV="1">
            <a:off x="2324100" y="2895600"/>
            <a:ext cx="3848100" cy="22479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385028" y="2789049"/>
            <a:ext cx="2015772" cy="71615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4"/>
            <a:endCxn id="15" idx="0"/>
          </p:cNvCxnSpPr>
          <p:nvPr/>
        </p:nvCxnSpPr>
        <p:spPr>
          <a:xfrm>
            <a:off x="4229100" y="2895600"/>
            <a:ext cx="0" cy="19812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1"/>
            <a:endCxn id="12" idx="3"/>
          </p:cNvCxnSpPr>
          <p:nvPr/>
        </p:nvCxnSpPr>
        <p:spPr>
          <a:xfrm flipV="1">
            <a:off x="4040515" y="3884285"/>
            <a:ext cx="2438400" cy="107063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5"/>
            <a:endCxn id="16" idx="1"/>
          </p:cNvCxnSpPr>
          <p:nvPr/>
        </p:nvCxnSpPr>
        <p:spPr>
          <a:xfrm>
            <a:off x="5255885" y="3884285"/>
            <a:ext cx="994430" cy="107063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3502086" y="2863334"/>
            <a:ext cx="2670114" cy="64186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876800" y="4800600"/>
            <a:ext cx="82266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P23 =3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81100" y="4572000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125757" y="4800600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00900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53300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51614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99461" y="3352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624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32461" y="2259568"/>
            <a:ext cx="420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41891" y="228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88271" y="3689866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31814" y="2628900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3" name="Oval 52"/>
          <p:cNvSpPr/>
          <p:nvPr/>
        </p:nvSpPr>
        <p:spPr>
          <a:xfrm>
            <a:off x="7774315" y="48768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54" name="Oval 53"/>
          <p:cNvSpPr/>
          <p:nvPr/>
        </p:nvSpPr>
        <p:spPr>
          <a:xfrm>
            <a:off x="7870646" y="23622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</a:t>
            </a:r>
          </a:p>
        </p:txBody>
      </p:sp>
      <p:cxnSp>
        <p:nvCxnSpPr>
          <p:cNvPr id="65" name="Straight Arrow Connector 64"/>
          <p:cNvCxnSpPr>
            <a:endCxn id="7" idx="3"/>
          </p:cNvCxnSpPr>
          <p:nvPr/>
        </p:nvCxnSpPr>
        <p:spPr>
          <a:xfrm flipV="1">
            <a:off x="2743200" y="2817485"/>
            <a:ext cx="3507115" cy="2200047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848600" y="5486400"/>
            <a:ext cx="44114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Sink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940854" y="2971800"/>
            <a:ext cx="44114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Sink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14400" y="6096000"/>
            <a:ext cx="2504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handout for solution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3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>
                    <a:latin typeface="Cambria Math"/>
                  </a:rPr>
                  <a:t>ATC Rule: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baseline="-25000" smtClean="0">
                        <a:latin typeface="Cambria Math"/>
                      </a:rPr>
                      <m:t>𝑖𝑗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 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𝑖𝑗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exp</m:t>
                        </m:r>
                        <m:r>
                          <a:rPr lang="en-US" b="0" i="1" smtClean="0">
                            <a:latin typeface="Cambria Math"/>
                          </a:rPr>
                          <m:t>⁡(−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max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  <m:r>
                                      <a:rPr lang="en-US" b="0" i="1" baseline="-25000" smtClean="0">
                                        <a:latin typeface="Cambria Math"/>
                                      </a:rPr>
                                      <m:t>𝑖𝑗</m:t>
                                    </m:r>
                                    <m:r>
                                      <a:rPr lang="en-US" b="0" i="1" baseline="30000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𝑝𝑖𝑗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𝑟𝑖𝑗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, 0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acc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  </a:t>
                </a:r>
              </a:p>
              <a:p>
                <a:pPr lvl="1"/>
                <a:r>
                  <a:rPr lang="en-US" dirty="0"/>
                  <a:t>t is the earliest time at which machine </a:t>
                </a:r>
                <a:r>
                  <a:rPr lang="en-US" dirty="0" err="1"/>
                  <a:t>i</a:t>
                </a:r>
                <a:r>
                  <a:rPr lang="en-US" dirty="0"/>
                  <a:t> can be used</a:t>
                </a:r>
              </a:p>
              <a:p>
                <a:pPr lvl="1"/>
                <a:r>
                  <a:rPr lang="en-US" dirty="0"/>
                  <a:t>K is a scaling parameter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is the average processing time for machine </a:t>
                </a:r>
                <a:r>
                  <a:rPr lang="en-US" dirty="0" err="1"/>
                  <a:t>i</a:t>
                </a:r>
                <a:endParaRPr lang="en-US" dirty="0"/>
              </a:p>
              <a:p>
                <a:r>
                  <a:rPr lang="en-US" dirty="0"/>
                  <a:t>Weighted Tardiness</a:t>
                </a: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	=  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𝑘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baseline="30000" smtClean="0">
                                <a:latin typeface="Cambria Math"/>
                              </a:rPr>
                              <m:t>"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𝐶𝑘</m:t>
                            </m:r>
                            <m:r>
                              <a:rPr lang="en-US" b="0" i="1" baseline="30000" smtClean="0">
                                <a:latin typeface="Cambria Math"/>
                              </a:rPr>
                              <m:t>′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exp</m:t>
                        </m:r>
                        <m:r>
                          <a:rPr lang="en-US" i="1">
                            <a:latin typeface="Cambria Math"/>
                          </a:rPr>
                          <m:t>⁡(−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max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𝑑</m:t>
                                    </m:r>
                                    <m:r>
                                      <a:rPr lang="en-US" b="0" i="1" baseline="-25000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𝐶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baseline="-25000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"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𝐾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 </a:t>
                </a:r>
              </a:p>
              <a:p>
                <a:pPr marL="0" lvl="1" indent="0">
                  <a:buNone/>
                </a:pPr>
                <a:r>
                  <a:rPr lang="en-US" dirty="0"/>
                  <a:t>	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k</a:t>
                </a:r>
                <a:r>
                  <a:rPr lang="en-US" baseline="30000" dirty="0"/>
                  <a:t>’</a:t>
                </a:r>
                <a:r>
                  <a:rPr lang="en-US" dirty="0"/>
                  <a:t>  is the completion time of job k at the beginning of an iteration</a:t>
                </a:r>
              </a:p>
              <a:p>
                <a:pPr marL="857250" lvl="3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err="1"/>
                  <a:t>C</a:t>
                </a:r>
                <a:r>
                  <a:rPr lang="en-US" sz="2000" baseline="-25000" dirty="0" err="1"/>
                  <a:t>k</a:t>
                </a:r>
                <a:r>
                  <a:rPr lang="en-US" sz="2000" baseline="30000" dirty="0"/>
                  <a:t>”</a:t>
                </a:r>
                <a:r>
                  <a:rPr lang="en-US" sz="2000" dirty="0"/>
                  <a:t>  is the new completion time of job k at the end of an iteration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Bottleneck Heuristic – weighted tardiness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8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for Job shop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LEKIN</a:t>
            </a:r>
          </a:p>
          <a:p>
            <a:r>
              <a:rPr lang="en-US" dirty="0"/>
              <a:t>Summary</a:t>
            </a:r>
          </a:p>
          <a:p>
            <a:pPr lvl="1"/>
            <a:r>
              <a:rPr lang="en-US" dirty="0"/>
              <a:t>Single machine scheduling</a:t>
            </a:r>
          </a:p>
          <a:p>
            <a:pPr lvl="2"/>
            <a:r>
              <a:rPr lang="en-US" dirty="0"/>
              <a:t>With or without setup time</a:t>
            </a:r>
          </a:p>
          <a:p>
            <a:pPr lvl="1"/>
            <a:r>
              <a:rPr lang="en-US" dirty="0"/>
              <a:t>Parallel machines (machines can process all jobs)</a:t>
            </a:r>
          </a:p>
          <a:p>
            <a:pPr lvl="1"/>
            <a:r>
              <a:rPr lang="en-US" dirty="0"/>
              <a:t>Flow shop (All jobs have to flow first on one machine and then on another)</a:t>
            </a:r>
          </a:p>
          <a:p>
            <a:pPr lvl="1"/>
            <a:r>
              <a:rPr lang="en-US" dirty="0"/>
              <a:t>Job-shop </a:t>
            </a:r>
          </a:p>
          <a:p>
            <a:pPr lvl="2"/>
            <a:r>
              <a:rPr lang="en-US" dirty="0"/>
              <a:t>Minimize Completion time </a:t>
            </a:r>
          </a:p>
          <a:p>
            <a:pPr lvl="2"/>
            <a:r>
              <a:rPr lang="en-US" dirty="0"/>
              <a:t>Minimize Weighted Tardiness</a:t>
            </a:r>
          </a:p>
          <a:p>
            <a:pPr lvl="1"/>
            <a:r>
              <a:rPr lang="en-US" dirty="0"/>
              <a:t>Flexible flow shop</a:t>
            </a:r>
          </a:p>
          <a:p>
            <a:r>
              <a:rPr lang="en-US" dirty="0"/>
              <a:t>Methods</a:t>
            </a:r>
          </a:p>
          <a:p>
            <a:pPr lvl="1"/>
            <a:r>
              <a:rPr lang="en-US" dirty="0"/>
              <a:t>Dispatching rules, </a:t>
            </a:r>
            <a:r>
              <a:rPr lang="en-US" dirty="0" err="1"/>
              <a:t>Tabu</a:t>
            </a:r>
            <a:r>
              <a:rPr lang="en-US" dirty="0"/>
              <a:t>, Simulated Annealing, Shifting bottleneck heuristics for completion time and weighted tardiness objective.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3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matrix analogous to Job shop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n trainees (jobs)</a:t>
            </a:r>
          </a:p>
          <a:p>
            <a:r>
              <a:rPr lang="en-US" dirty="0"/>
              <a:t>There are m departments (machines)</a:t>
            </a:r>
          </a:p>
          <a:p>
            <a:r>
              <a:rPr lang="en-US" dirty="0"/>
              <a:t>Each trainee has a pre-determined sequence based on their qualification</a:t>
            </a:r>
          </a:p>
          <a:p>
            <a:r>
              <a:rPr lang="en-US" dirty="0"/>
              <a:t>Each trainee spends a different number of weeks in each department based on their final placements.</a:t>
            </a:r>
          </a:p>
          <a:p>
            <a:r>
              <a:rPr lang="en-US" dirty="0"/>
              <a:t>Find a schedule that minimizes the completion time of all required training for  this new batch of trainees.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1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sequencing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</a:t>
            </a:r>
            <a:r>
              <a:rPr lang="en-US" dirty="0" err="1"/>
              <a:t>depts</a:t>
            </a:r>
            <a:r>
              <a:rPr lang="en-US" dirty="0"/>
              <a:t> have equipment and doctors which are like the machines</a:t>
            </a:r>
          </a:p>
          <a:p>
            <a:r>
              <a:rPr lang="en-US" dirty="0"/>
              <a:t>Jobs are patients, who are scheduled to arrive the next day.</a:t>
            </a:r>
          </a:p>
          <a:p>
            <a:r>
              <a:rPr lang="en-US" dirty="0"/>
              <a:t>Each patient has a pre-determined sequence for testing and consultation based on their ailment</a:t>
            </a:r>
          </a:p>
          <a:p>
            <a:r>
              <a:rPr lang="en-US" dirty="0"/>
              <a:t>Each patient spends a different amount of time in each medical department (with equipment, doctors) based on their ailment.</a:t>
            </a:r>
          </a:p>
          <a:p>
            <a:r>
              <a:rPr lang="en-US" dirty="0"/>
              <a:t>Find a schedule that minimizes the completion time for all patient diagnostics and doctor consultations.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9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Job-shop Scheduling 4 m/c and 3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Jobs j		m/c i </a:t>
            </a:r>
            <a:r>
              <a:rPr lang="en-US" dirty="0" err="1"/>
              <a:t>seq</a:t>
            </a:r>
            <a:r>
              <a:rPr lang="en-US" dirty="0"/>
              <a:t>		</a:t>
            </a:r>
            <a:r>
              <a:rPr lang="en-US" dirty="0" err="1"/>
              <a:t>pij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		1 2 3			p11=10, p21=8, p31=4</a:t>
            </a:r>
          </a:p>
          <a:p>
            <a:pPr marL="0" indent="0">
              <a:buNone/>
            </a:pPr>
            <a:r>
              <a:rPr lang="en-US" dirty="0"/>
              <a:t>2		2 1 4 3 		p22 = 8, p12=3, p42=5, p32=6</a:t>
            </a:r>
          </a:p>
          <a:p>
            <a:pPr marL="0" indent="0">
              <a:buNone/>
            </a:pPr>
            <a:r>
              <a:rPr lang="en-US" dirty="0"/>
              <a:t>3 		1 2 4			p13=4, p23=7, p43=3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4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Job-shop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Conjunctive (solid arcs) and disjunctive (dotted arcs)</a:t>
            </a:r>
          </a:p>
          <a:p>
            <a:r>
              <a:rPr lang="en-US" dirty="0"/>
              <a:t>Conjunctive – machine sequence for a job</a:t>
            </a:r>
          </a:p>
          <a:p>
            <a:r>
              <a:rPr lang="en-US" dirty="0"/>
              <a:t>Disjunctive – job sequence for a machine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 sink because the completion time of the last job is important to obtain minimum </a:t>
            </a:r>
            <a:r>
              <a:rPr lang="en-US" dirty="0" err="1"/>
              <a:t>makespan</a:t>
            </a:r>
            <a:r>
              <a:rPr lang="en-US" dirty="0"/>
              <a:t> ‘</a:t>
            </a:r>
            <a:r>
              <a:rPr lang="en-US" dirty="0" err="1"/>
              <a:t>Cmax</a:t>
            </a:r>
            <a:r>
              <a:rPr lang="en-US" dirty="0"/>
              <a:t>’ to complete all jobs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356350"/>
            <a:ext cx="2133600" cy="365125"/>
          </a:xfrm>
          <a:ln>
            <a:solidFill>
              <a:schemeClr val="bg1"/>
            </a:solidFill>
          </a:ln>
        </p:spPr>
        <p:txBody>
          <a:bodyPr/>
          <a:lstStyle/>
          <a:p>
            <a:fld id="{4E77C862-7F3A-4B06-AE9B-CD6F23A9D226}" type="slidenum">
              <a:rPr lang="en-US" sz="1000" smtClean="0"/>
              <a:t>5</a:t>
            </a:fld>
            <a:endParaRPr lang="en-US" sz="1000" dirty="0"/>
          </a:p>
        </p:txBody>
      </p:sp>
      <p:sp>
        <p:nvSpPr>
          <p:cNvPr id="5" name="Oval 4"/>
          <p:cNvSpPr/>
          <p:nvPr/>
        </p:nvSpPr>
        <p:spPr>
          <a:xfrm>
            <a:off x="2057400" y="23622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1,1</a:t>
            </a:r>
          </a:p>
        </p:txBody>
      </p:sp>
      <p:sp>
        <p:nvSpPr>
          <p:cNvPr id="7" name="Oval 6"/>
          <p:cNvSpPr/>
          <p:nvPr/>
        </p:nvSpPr>
        <p:spPr>
          <a:xfrm>
            <a:off x="3962400" y="23622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2,1</a:t>
            </a:r>
          </a:p>
        </p:txBody>
      </p:sp>
      <p:sp>
        <p:nvSpPr>
          <p:cNvPr id="8" name="Oval 7"/>
          <p:cNvSpPr/>
          <p:nvPr/>
        </p:nvSpPr>
        <p:spPr>
          <a:xfrm>
            <a:off x="6172200" y="23622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3,1</a:t>
            </a:r>
          </a:p>
        </p:txBody>
      </p:sp>
      <p:sp>
        <p:nvSpPr>
          <p:cNvPr id="9" name="Oval 8"/>
          <p:cNvSpPr/>
          <p:nvPr/>
        </p:nvSpPr>
        <p:spPr>
          <a:xfrm>
            <a:off x="3048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0" name="Oval 9"/>
          <p:cNvSpPr/>
          <p:nvPr/>
        </p:nvSpPr>
        <p:spPr>
          <a:xfrm>
            <a:off x="15240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1" name="Oval 10"/>
          <p:cNvSpPr/>
          <p:nvPr/>
        </p:nvSpPr>
        <p:spPr>
          <a:xfrm>
            <a:off x="35052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1,2</a:t>
            </a:r>
          </a:p>
        </p:txBody>
      </p:sp>
      <p:sp>
        <p:nvSpPr>
          <p:cNvPr id="12" name="Oval 11"/>
          <p:cNvSpPr/>
          <p:nvPr/>
        </p:nvSpPr>
        <p:spPr>
          <a:xfrm>
            <a:off x="48006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4,2</a:t>
            </a:r>
          </a:p>
        </p:txBody>
      </p:sp>
      <p:sp>
        <p:nvSpPr>
          <p:cNvPr id="13" name="Oval 12"/>
          <p:cNvSpPr/>
          <p:nvPr/>
        </p:nvSpPr>
        <p:spPr>
          <a:xfrm>
            <a:off x="64008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3,2</a:t>
            </a:r>
          </a:p>
        </p:txBody>
      </p:sp>
      <p:sp>
        <p:nvSpPr>
          <p:cNvPr id="14" name="Oval 13"/>
          <p:cNvSpPr/>
          <p:nvPr/>
        </p:nvSpPr>
        <p:spPr>
          <a:xfrm>
            <a:off x="7696200" y="34290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5" name="Oval 14"/>
          <p:cNvSpPr/>
          <p:nvPr/>
        </p:nvSpPr>
        <p:spPr>
          <a:xfrm>
            <a:off x="2209800" y="48768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1,3</a:t>
            </a:r>
          </a:p>
        </p:txBody>
      </p:sp>
      <p:sp>
        <p:nvSpPr>
          <p:cNvPr id="16" name="Oval 15"/>
          <p:cNvSpPr/>
          <p:nvPr/>
        </p:nvSpPr>
        <p:spPr>
          <a:xfrm>
            <a:off x="3962400" y="48768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7" name="Oval 16"/>
          <p:cNvSpPr/>
          <p:nvPr/>
        </p:nvSpPr>
        <p:spPr>
          <a:xfrm>
            <a:off x="6172200" y="4876800"/>
            <a:ext cx="5334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4,3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96200" y="4126468"/>
            <a:ext cx="44114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Sink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7776" y="4142601"/>
            <a:ext cx="61042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Source</a:t>
            </a:r>
          </a:p>
        </p:txBody>
      </p:sp>
      <p:cxnSp>
        <p:nvCxnSpPr>
          <p:cNvPr id="22" name="Straight Arrow Connector 21"/>
          <p:cNvCxnSpPr>
            <a:stCxn id="9" idx="7"/>
            <a:endCxn id="5" idx="3"/>
          </p:cNvCxnSpPr>
          <p:nvPr/>
        </p:nvCxnSpPr>
        <p:spPr>
          <a:xfrm flipV="1">
            <a:off x="760085" y="2817485"/>
            <a:ext cx="1375430" cy="68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6"/>
            <a:endCxn id="7" idx="2"/>
          </p:cNvCxnSpPr>
          <p:nvPr/>
        </p:nvCxnSpPr>
        <p:spPr>
          <a:xfrm>
            <a:off x="2590800" y="26289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6"/>
            <a:endCxn id="8" idx="2"/>
          </p:cNvCxnSpPr>
          <p:nvPr/>
        </p:nvCxnSpPr>
        <p:spPr>
          <a:xfrm>
            <a:off x="4495800" y="2628900"/>
            <a:ext cx="1676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6"/>
            <a:endCxn id="14" idx="1"/>
          </p:cNvCxnSpPr>
          <p:nvPr/>
        </p:nvCxnSpPr>
        <p:spPr>
          <a:xfrm>
            <a:off x="6705600" y="2628900"/>
            <a:ext cx="1068715" cy="878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6"/>
            <a:endCxn id="10" idx="2"/>
          </p:cNvCxnSpPr>
          <p:nvPr/>
        </p:nvCxnSpPr>
        <p:spPr>
          <a:xfrm>
            <a:off x="838200" y="36957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6"/>
            <a:endCxn id="11" idx="2"/>
          </p:cNvCxnSpPr>
          <p:nvPr/>
        </p:nvCxnSpPr>
        <p:spPr>
          <a:xfrm>
            <a:off x="2057400" y="3695700"/>
            <a:ext cx="1447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6"/>
            <a:endCxn id="12" idx="2"/>
          </p:cNvCxnSpPr>
          <p:nvPr/>
        </p:nvCxnSpPr>
        <p:spPr>
          <a:xfrm>
            <a:off x="4038600" y="36957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6"/>
            <a:endCxn id="13" idx="2"/>
          </p:cNvCxnSpPr>
          <p:nvPr/>
        </p:nvCxnSpPr>
        <p:spPr>
          <a:xfrm>
            <a:off x="5334000" y="369570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3" idx="6"/>
            <a:endCxn id="14" idx="2"/>
          </p:cNvCxnSpPr>
          <p:nvPr/>
        </p:nvCxnSpPr>
        <p:spPr>
          <a:xfrm>
            <a:off x="6934200" y="36957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" idx="5"/>
            <a:endCxn id="15" idx="1"/>
          </p:cNvCxnSpPr>
          <p:nvPr/>
        </p:nvCxnSpPr>
        <p:spPr>
          <a:xfrm>
            <a:off x="760085" y="3884285"/>
            <a:ext cx="1527830" cy="1070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6" idx="2"/>
          </p:cNvCxnSpPr>
          <p:nvPr/>
        </p:nvCxnSpPr>
        <p:spPr>
          <a:xfrm>
            <a:off x="2743200" y="5143500"/>
            <a:ext cx="1219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6" idx="6"/>
            <a:endCxn id="17" idx="2"/>
          </p:cNvCxnSpPr>
          <p:nvPr/>
        </p:nvCxnSpPr>
        <p:spPr>
          <a:xfrm>
            <a:off x="4495800" y="5143500"/>
            <a:ext cx="1676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7" idx="7"/>
            <a:endCxn id="14" idx="3"/>
          </p:cNvCxnSpPr>
          <p:nvPr/>
        </p:nvCxnSpPr>
        <p:spPr>
          <a:xfrm flipV="1">
            <a:off x="6627485" y="3884285"/>
            <a:ext cx="1146830" cy="1070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1" idx="1"/>
            <a:endCxn id="5" idx="5"/>
          </p:cNvCxnSpPr>
          <p:nvPr/>
        </p:nvCxnSpPr>
        <p:spPr>
          <a:xfrm flipH="1" flipV="1">
            <a:off x="2512685" y="2817485"/>
            <a:ext cx="1070630" cy="68963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1" idx="3"/>
            <a:endCxn id="15" idx="7"/>
          </p:cNvCxnSpPr>
          <p:nvPr/>
        </p:nvCxnSpPr>
        <p:spPr>
          <a:xfrm flipH="1">
            <a:off x="2665085" y="3884285"/>
            <a:ext cx="918230" cy="107063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5" idx="0"/>
            <a:endCxn id="5" idx="4"/>
          </p:cNvCxnSpPr>
          <p:nvPr/>
        </p:nvCxnSpPr>
        <p:spPr>
          <a:xfrm flipH="1" flipV="1">
            <a:off x="2324100" y="2895600"/>
            <a:ext cx="152400" cy="19812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" idx="3"/>
            <a:endCxn id="10" idx="7"/>
          </p:cNvCxnSpPr>
          <p:nvPr/>
        </p:nvCxnSpPr>
        <p:spPr>
          <a:xfrm flipH="1">
            <a:off x="1979285" y="2817485"/>
            <a:ext cx="2061230" cy="68963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7" idx="4"/>
            <a:endCxn id="16" idx="0"/>
          </p:cNvCxnSpPr>
          <p:nvPr/>
        </p:nvCxnSpPr>
        <p:spPr>
          <a:xfrm>
            <a:off x="4229100" y="2895600"/>
            <a:ext cx="0" cy="19812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6" idx="1"/>
            <a:endCxn id="10" idx="5"/>
          </p:cNvCxnSpPr>
          <p:nvPr/>
        </p:nvCxnSpPr>
        <p:spPr>
          <a:xfrm flipH="1" flipV="1">
            <a:off x="1979285" y="3884285"/>
            <a:ext cx="2061230" cy="107063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2" idx="5"/>
            <a:endCxn id="17" idx="1"/>
          </p:cNvCxnSpPr>
          <p:nvPr/>
        </p:nvCxnSpPr>
        <p:spPr>
          <a:xfrm>
            <a:off x="5255885" y="3884285"/>
            <a:ext cx="994430" cy="107063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8" idx="4"/>
            <a:endCxn id="13" idx="0"/>
          </p:cNvCxnSpPr>
          <p:nvPr/>
        </p:nvCxnSpPr>
        <p:spPr>
          <a:xfrm>
            <a:off x="6438900" y="2895600"/>
            <a:ext cx="228600" cy="533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876800" y="5181600"/>
            <a:ext cx="82266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P23 =7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81100" y="4572000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00400" y="5181600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00900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53300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51614" y="37777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99461" y="3352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419600" y="3244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859057" y="3320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332461" y="2259568"/>
            <a:ext cx="230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160743" y="2286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988271" y="3745468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31814" y="2628900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5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Job-shop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IP solution</a:t>
            </a:r>
          </a:p>
          <a:p>
            <a:r>
              <a:rPr lang="en-US" dirty="0"/>
              <a:t>Let </a:t>
            </a:r>
            <a:r>
              <a:rPr lang="en-US" dirty="0" err="1"/>
              <a:t>y</a:t>
            </a:r>
            <a:r>
              <a:rPr lang="en-US" baseline="-25000" dirty="0" err="1"/>
              <a:t>ij</a:t>
            </a:r>
            <a:r>
              <a:rPr lang="en-US" dirty="0"/>
              <a:t> be starting time of job j on machine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Minimize </a:t>
            </a:r>
            <a:r>
              <a:rPr lang="en-US" dirty="0" err="1"/>
              <a:t>Cmax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s.t.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y</a:t>
            </a:r>
            <a:r>
              <a:rPr lang="en-US" baseline="-25000" dirty="0" err="1"/>
              <a:t>kj</a:t>
            </a:r>
            <a:r>
              <a:rPr lang="en-US" dirty="0"/>
              <a:t> – </a:t>
            </a:r>
            <a:r>
              <a:rPr lang="en-US" dirty="0" err="1"/>
              <a:t>y</a:t>
            </a:r>
            <a:r>
              <a:rPr lang="en-US" baseline="-25000" dirty="0" err="1"/>
              <a:t>ij</a:t>
            </a:r>
            <a:r>
              <a:rPr lang="en-US" dirty="0"/>
              <a:t>   &gt;= 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dirty="0"/>
              <a:t>     for all (</a:t>
            </a:r>
            <a:r>
              <a:rPr lang="en-US" dirty="0" err="1"/>
              <a:t>i,j</a:t>
            </a:r>
            <a:r>
              <a:rPr lang="en-US" dirty="0"/>
              <a:t>)      (</a:t>
            </a:r>
            <a:r>
              <a:rPr lang="en-US" dirty="0" err="1"/>
              <a:t>k,j</a:t>
            </a:r>
            <a:r>
              <a:rPr lang="en-US" dirty="0"/>
              <a:t>) (for the job)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Cmax</a:t>
            </a:r>
            <a:r>
              <a:rPr lang="en-US" dirty="0"/>
              <a:t>   -  </a:t>
            </a:r>
            <a:r>
              <a:rPr lang="en-US" dirty="0" err="1"/>
              <a:t>y</a:t>
            </a:r>
            <a:r>
              <a:rPr lang="en-US" baseline="-25000" dirty="0" err="1"/>
              <a:t>ij</a:t>
            </a:r>
            <a:r>
              <a:rPr lang="en-US" dirty="0"/>
              <a:t>   &gt;= 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dirty="0"/>
              <a:t>   for all (</a:t>
            </a:r>
            <a:r>
              <a:rPr lang="en-US" dirty="0" err="1"/>
              <a:t>i,j</a:t>
            </a:r>
            <a:r>
              <a:rPr lang="en-US" dirty="0"/>
              <a:t>) (for the job)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y</a:t>
            </a:r>
            <a:r>
              <a:rPr lang="en-US" baseline="-25000" dirty="0" err="1"/>
              <a:t>ij</a:t>
            </a:r>
            <a:r>
              <a:rPr lang="en-US" dirty="0" err="1"/>
              <a:t>-y</a:t>
            </a:r>
            <a:r>
              <a:rPr lang="en-US" baseline="-25000" dirty="0" err="1"/>
              <a:t>il</a:t>
            </a:r>
            <a:r>
              <a:rPr lang="en-US" baseline="-25000" dirty="0"/>
              <a:t> </a:t>
            </a:r>
            <a:r>
              <a:rPr lang="en-US" dirty="0"/>
              <a:t>&gt;= </a:t>
            </a:r>
            <a:r>
              <a:rPr lang="en-US" dirty="0" err="1"/>
              <a:t>p</a:t>
            </a:r>
            <a:r>
              <a:rPr lang="en-US" baseline="-25000" dirty="0" err="1"/>
              <a:t>il</a:t>
            </a:r>
            <a:r>
              <a:rPr lang="en-US" baseline="-25000" dirty="0"/>
              <a:t> </a:t>
            </a:r>
            <a:r>
              <a:rPr lang="en-US" dirty="0"/>
              <a:t> or   </a:t>
            </a:r>
            <a:r>
              <a:rPr lang="en-US" dirty="0" err="1"/>
              <a:t>y</a:t>
            </a:r>
            <a:r>
              <a:rPr lang="en-US" baseline="-25000" dirty="0" err="1"/>
              <a:t>il</a:t>
            </a:r>
            <a:r>
              <a:rPr lang="en-US" dirty="0"/>
              <a:t> –</a:t>
            </a:r>
            <a:r>
              <a:rPr lang="en-US" dirty="0" err="1"/>
              <a:t>y</a:t>
            </a:r>
            <a:r>
              <a:rPr lang="en-US" baseline="-25000" dirty="0" err="1"/>
              <a:t>ij</a:t>
            </a:r>
            <a:r>
              <a:rPr lang="en-US" baseline="-25000" dirty="0"/>
              <a:t> </a:t>
            </a:r>
            <a:r>
              <a:rPr lang="en-US" dirty="0"/>
              <a:t>  &gt;=  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dirty="0"/>
              <a:t>  for all (</a:t>
            </a:r>
            <a:r>
              <a:rPr lang="en-US" dirty="0" err="1"/>
              <a:t>i,l</a:t>
            </a:r>
            <a:r>
              <a:rPr lang="en-US" dirty="0"/>
              <a:t>) and (</a:t>
            </a:r>
            <a:r>
              <a:rPr lang="en-US" dirty="0" err="1"/>
              <a:t>i,j</a:t>
            </a:r>
            <a:r>
              <a:rPr lang="en-US" dirty="0"/>
              <a:t>)    i = 1……m (for the machine)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y</a:t>
            </a:r>
            <a:r>
              <a:rPr lang="en-US" baseline="-25000" dirty="0" err="1"/>
              <a:t>ij</a:t>
            </a:r>
            <a:r>
              <a:rPr lang="en-US" dirty="0"/>
              <a:t> &gt;= 0</a:t>
            </a:r>
          </a:p>
          <a:p>
            <a:endParaRPr lang="en-US" dirty="0"/>
          </a:p>
          <a:p>
            <a:r>
              <a:rPr lang="en-US" dirty="0"/>
              <a:t>Solve using branch and bound</a:t>
            </a:r>
          </a:p>
          <a:p>
            <a:pPr lvl="1"/>
            <a:r>
              <a:rPr lang="en-US" dirty="0"/>
              <a:t>Computationally prohibitive for large n and m (see page 72 and 74 of text)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38600" y="3200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4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Bottleneck Heuristic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efficient heuristic for n job m machine job shop with jobs having a pre-determined sequence</a:t>
            </a:r>
          </a:p>
          <a:p>
            <a:r>
              <a:rPr lang="en-US" dirty="0"/>
              <a:t>Has been proven to be very close to optimal, which has been verified numerous times with the branch and bound optimal search.</a:t>
            </a:r>
          </a:p>
          <a:p>
            <a:r>
              <a:rPr lang="en-US" dirty="0"/>
              <a:t>Proven to be very fast compared to B&amp;B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2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Bottleneck Heuristic – completion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 is the set of all machines</a:t>
            </a:r>
          </a:p>
          <a:p>
            <a:r>
              <a:rPr lang="en-US" dirty="0"/>
              <a:t>Mo is the set of machines for which the sequence has been determined</a:t>
            </a:r>
          </a:p>
          <a:p>
            <a:r>
              <a:rPr lang="en-US" dirty="0"/>
              <a:t>An iteration results in selecting a machine from M-Mo for inclusion in Mo. </a:t>
            </a:r>
          </a:p>
          <a:p>
            <a:pPr lvl="1"/>
            <a:r>
              <a:rPr lang="en-US" dirty="0"/>
              <a:t>Each machine in M-Mo is considered as a single machine problem with release and due dates for which the maximum lateness is to be minimized (</a:t>
            </a:r>
            <a:r>
              <a:rPr lang="en-US" dirty="0" err="1"/>
              <a:t>Lmax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Then the machine with the largest </a:t>
            </a:r>
            <a:r>
              <a:rPr lang="en-US" dirty="0" err="1"/>
              <a:t>Lmax</a:t>
            </a:r>
            <a:r>
              <a:rPr lang="en-US" dirty="0"/>
              <a:t> is chosen and is termed as a bottleneck. This is included in Mo</a:t>
            </a:r>
          </a:p>
          <a:p>
            <a:pPr lvl="1"/>
            <a:r>
              <a:rPr lang="en-US" dirty="0"/>
              <a:t>Update </a:t>
            </a:r>
            <a:r>
              <a:rPr lang="en-US" dirty="0" err="1"/>
              <a:t>Cmax</a:t>
            </a:r>
            <a:r>
              <a:rPr lang="en-US" dirty="0"/>
              <a:t> = </a:t>
            </a:r>
            <a:r>
              <a:rPr lang="en-US" dirty="0" err="1"/>
              <a:t>Cmax</a:t>
            </a:r>
            <a:r>
              <a:rPr lang="en-US" dirty="0"/>
              <a:t> + </a:t>
            </a:r>
            <a:r>
              <a:rPr lang="en-US" dirty="0" err="1"/>
              <a:t>Lmax</a:t>
            </a:r>
            <a:endParaRPr lang="en-US" dirty="0"/>
          </a:p>
          <a:p>
            <a:pPr lvl="1"/>
            <a:r>
              <a:rPr lang="en-US" dirty="0"/>
              <a:t>Re-sequence all machines in Mo-the last machine added.</a:t>
            </a:r>
          </a:p>
          <a:p>
            <a:pPr lvl="1"/>
            <a:r>
              <a:rPr lang="en-US" dirty="0"/>
              <a:t>Continue until M-Mo is a null set.</a:t>
            </a:r>
          </a:p>
          <a:p>
            <a:r>
              <a:rPr lang="en-US" dirty="0"/>
              <a:t>Release date  of job j on machine </a:t>
            </a:r>
            <a:r>
              <a:rPr lang="en-US" dirty="0" err="1"/>
              <a:t>i</a:t>
            </a:r>
            <a:r>
              <a:rPr lang="en-US" dirty="0"/>
              <a:t> is the longest path from source to node (</a:t>
            </a:r>
            <a:r>
              <a:rPr lang="en-US" dirty="0" err="1"/>
              <a:t>i,j</a:t>
            </a:r>
            <a:r>
              <a:rPr lang="en-US" dirty="0"/>
              <a:t>) </a:t>
            </a:r>
          </a:p>
          <a:p>
            <a:r>
              <a:rPr lang="en-US" dirty="0"/>
              <a:t>Due date of job j on machine </a:t>
            </a:r>
            <a:r>
              <a:rPr lang="en-US" dirty="0" err="1"/>
              <a:t>i</a:t>
            </a:r>
            <a:r>
              <a:rPr lang="en-US" dirty="0"/>
              <a:t> is the longest path from node (</a:t>
            </a:r>
            <a:r>
              <a:rPr lang="en-US" dirty="0" err="1"/>
              <a:t>i,j</a:t>
            </a:r>
            <a:r>
              <a:rPr lang="en-US" dirty="0"/>
              <a:t>) to sink –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baseline="-25000" dirty="0"/>
              <a:t> </a:t>
            </a:r>
            <a:r>
              <a:rPr lang="en-US" dirty="0"/>
              <a:t>and the resultant is subtracted from </a:t>
            </a:r>
            <a:r>
              <a:rPr lang="en-US" dirty="0" err="1"/>
              <a:t>Cmax</a:t>
            </a:r>
            <a:r>
              <a:rPr lang="en-US" dirty="0"/>
              <a:t> of set Mo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56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Bottleneck Heuristic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334000"/>
          </a:xfrm>
        </p:spPr>
        <p:txBody>
          <a:bodyPr/>
          <a:lstStyle/>
          <a:p>
            <a:r>
              <a:rPr lang="en-US" dirty="0"/>
              <a:t>Gantt Chart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00800" y="5975350"/>
            <a:ext cx="2133600" cy="365125"/>
          </a:xfrm>
        </p:spPr>
        <p:txBody>
          <a:bodyPr/>
          <a:lstStyle/>
          <a:p>
            <a:fld id="{4E77C862-7F3A-4B06-AE9B-CD6F23A9D226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37424" y="1600200"/>
            <a:ext cx="5576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200" y="20574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14400" y="25908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" y="3124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43000" y="1905000"/>
            <a:ext cx="2362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05200" y="1905000"/>
            <a:ext cx="19050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10200" y="1905000"/>
            <a:ext cx="114300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M3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43000" y="2438400"/>
            <a:ext cx="1905000" cy="152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0" y="2438400"/>
            <a:ext cx="990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38600" y="2438400"/>
            <a:ext cx="1066800" cy="152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438400"/>
            <a:ext cx="144780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43000" y="2971800"/>
            <a:ext cx="11811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100" y="2971800"/>
            <a:ext cx="13335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57600" y="2971800"/>
            <a:ext cx="1143000" cy="152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0" y="17526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" y="2297668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2000" y="2831068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J3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025912" y="3962400"/>
            <a:ext cx="6975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40520" y="2057400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10                                 18                22 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9400" y="2602468"/>
            <a:ext cx="417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8                 11                16                        22  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57400" y="31358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4                          11                 14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990600" y="4495800"/>
            <a:ext cx="6975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90600" y="5105400"/>
            <a:ext cx="6975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90600" y="5715000"/>
            <a:ext cx="6975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5800" y="366926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420266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5800" y="481226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0" y="538960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137424" y="3733800"/>
            <a:ext cx="2442187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79611" y="3733800"/>
            <a:ext cx="992389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82886" y="3733800"/>
            <a:ext cx="6858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143000" y="4267200"/>
            <a:ext cx="19812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579611" y="4267200"/>
            <a:ext cx="1830589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410200" y="4267200"/>
            <a:ext cx="19812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52800" y="3897868"/>
            <a:ext cx="210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10               13        17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95600" y="4507468"/>
            <a:ext cx="491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8        10                               18                                24  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620736" y="5486400"/>
            <a:ext cx="835525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458480" y="4869570"/>
            <a:ext cx="1167847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68686" y="5055579"/>
            <a:ext cx="315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18                   22                   28  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642038" y="4863938"/>
            <a:ext cx="1323649" cy="2285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391400" y="5486400"/>
            <a:ext cx="6096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12220" y="5753047"/>
            <a:ext cx="3898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13            18                                 25     28 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14400" y="6096000"/>
            <a:ext cx="2504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handout for solution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96E975-9AAC-4ACB-B167-6366CEB57F58}"/>
              </a:ext>
            </a:extLst>
          </p:cNvPr>
          <p:cNvCxnSpPr/>
          <p:nvPr/>
        </p:nvCxnSpPr>
        <p:spPr>
          <a:xfrm flipV="1">
            <a:off x="7620000" y="3962400"/>
            <a:ext cx="802888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13434D-B151-4690-9C8C-4FD53620ABC8}"/>
              </a:ext>
            </a:extLst>
          </p:cNvPr>
          <p:cNvCxnSpPr/>
          <p:nvPr/>
        </p:nvCxnSpPr>
        <p:spPr>
          <a:xfrm flipV="1">
            <a:off x="7620000" y="4038600"/>
            <a:ext cx="838200" cy="182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B63A26D-FD63-44F0-8F23-42D0C0380565}"/>
              </a:ext>
            </a:extLst>
          </p:cNvPr>
          <p:cNvSpPr txBox="1"/>
          <p:nvPr/>
        </p:nvSpPr>
        <p:spPr>
          <a:xfrm>
            <a:off x="8153400" y="3657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Slack 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AAA19C-36F7-42E7-B813-FF46E0A8E120}"/>
              </a:ext>
            </a:extLst>
          </p:cNvPr>
          <p:cNvCxnSpPr/>
          <p:nvPr/>
        </p:nvCxnSpPr>
        <p:spPr>
          <a:xfrm>
            <a:off x="5562600" y="6096000"/>
            <a:ext cx="68580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2170878-E183-4B82-9466-B8256C4ADCEB}"/>
              </a:ext>
            </a:extLst>
          </p:cNvPr>
          <p:cNvCxnSpPr/>
          <p:nvPr/>
        </p:nvCxnSpPr>
        <p:spPr>
          <a:xfrm flipH="1">
            <a:off x="6324600" y="5389602"/>
            <a:ext cx="317438" cy="934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B9BBDDA-899A-42EE-B22A-54FE26230004}"/>
              </a:ext>
            </a:extLst>
          </p:cNvPr>
          <p:cNvSpPr txBox="1"/>
          <p:nvPr/>
        </p:nvSpPr>
        <p:spPr>
          <a:xfrm>
            <a:off x="6400800" y="62484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Slack 4</a:t>
            </a:r>
          </a:p>
        </p:txBody>
      </p:sp>
    </p:spTree>
    <p:extLst>
      <p:ext uri="{BB962C8B-B14F-4D97-AF65-F5344CB8AC3E}">
        <p14:creationId xmlns:p14="http://schemas.microsoft.com/office/powerpoint/2010/main" val="365140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24720</TotalTime>
  <Words>1257</Words>
  <Application>Microsoft Office PowerPoint</Application>
  <PresentationFormat>On-screen Show (4:3)</PresentationFormat>
  <Paragraphs>227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 Math</vt:lpstr>
      <vt:lpstr>Office Theme</vt:lpstr>
      <vt:lpstr>Job-shop Scheduling</vt:lpstr>
      <vt:lpstr>Training matrix analogous to Job shop Scheduling</vt:lpstr>
      <vt:lpstr>Hospital sequencing</vt:lpstr>
      <vt:lpstr>Job-shop Scheduling 4 m/c and 3 jobs</vt:lpstr>
      <vt:lpstr>Job-shop Scheduling</vt:lpstr>
      <vt:lpstr>Job-shop Scheduling</vt:lpstr>
      <vt:lpstr>Shifting Bottleneck Heuristic</vt:lpstr>
      <vt:lpstr>Shifting Bottleneck Heuristic – completion time</vt:lpstr>
      <vt:lpstr>Shifting Bottleneck Heuristic</vt:lpstr>
      <vt:lpstr>Composite Dispatching rules</vt:lpstr>
      <vt:lpstr>Shifting Bottleneck Heuristic – weighted tardiness</vt:lpstr>
      <vt:lpstr>PowerPoint Presentation</vt:lpstr>
      <vt:lpstr>Shifting Bottleneck Heuristic – weighted tardiness</vt:lpstr>
      <vt:lpstr>Shifting Bottleneck Heuristic – weighted tardiness</vt:lpstr>
      <vt:lpstr>Software for Job shop scheduling</vt:lpstr>
    </vt:vector>
  </TitlesOfParts>
  <Company>Volgenau School, 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211</cp:revision>
  <cp:lastPrinted>2014-02-27T20:03:32Z</cp:lastPrinted>
  <dcterms:created xsi:type="dcterms:W3CDTF">2012-01-24T15:25:05Z</dcterms:created>
  <dcterms:modified xsi:type="dcterms:W3CDTF">2023-10-04T16:39:33Z</dcterms:modified>
</cp:coreProperties>
</file>