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88" r:id="rId2"/>
    <p:sldId id="289" r:id="rId3"/>
    <p:sldId id="290" r:id="rId4"/>
    <p:sldId id="291" r:id="rId5"/>
    <p:sldId id="292" r:id="rId6"/>
    <p:sldId id="293" r:id="rId7"/>
    <p:sldId id="295" r:id="rId8"/>
    <p:sldId id="296" r:id="rId9"/>
    <p:sldId id="297" r:id="rId10"/>
    <p:sldId id="294" r:id="rId11"/>
    <p:sldId id="287"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893E4D4-87EC-4CCC-9E0D-2570825D2B3E}" type="slidenum">
              <a:rPr lang="en-US" smtClean="0"/>
              <a:t>‹#›</a:t>
            </a:fld>
            <a:endParaRPr lang="en-US"/>
          </a:p>
        </p:txBody>
      </p:sp>
    </p:spTree>
    <p:extLst>
      <p:ext uri="{BB962C8B-B14F-4D97-AF65-F5344CB8AC3E}">
        <p14:creationId xmlns:p14="http://schemas.microsoft.com/office/powerpoint/2010/main" val="255205825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16F970A-B8AB-44A4-8EEA-4B980E67BA12}" type="slidenum">
              <a:rPr lang="en-US" smtClean="0"/>
              <a:t>‹#›</a:t>
            </a:fld>
            <a:endParaRPr lang="en-US"/>
          </a:p>
        </p:txBody>
      </p:sp>
    </p:spTree>
    <p:extLst>
      <p:ext uri="{BB962C8B-B14F-4D97-AF65-F5344CB8AC3E}">
        <p14:creationId xmlns:p14="http://schemas.microsoft.com/office/powerpoint/2010/main" val="98640670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6F970A-B8AB-44A4-8EEA-4B980E67BA12}"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459028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21F71D-AB75-4FF0-9E9D-0A880A039931}"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380745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074F5-83E8-41FE-9C5B-61D7266EBBD4}"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379676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91EC5-A818-44B3-9888-3E60B8ACA02F}"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146358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A547BA-D295-436D-A44A-4918E4A23545}"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113258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571C2-A4B5-4956-B209-F53093075B37}" type="datetime1">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330386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F7C6F2-3F26-4746-8FF1-000CE2872B3A}"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73593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3BBE4-1680-413C-A9EB-6FF7D18131B8}" type="datetime1">
              <a:rPr lang="en-US" smtClean="0"/>
              <a:t>9/19/2018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2420538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81592-ED7E-4833-93E3-9DC4F12581CF}" type="datetime1">
              <a:rPr lang="en-US" smtClean="0"/>
              <a:t>9/19/2018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78692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DEC79-230F-42FF-9004-250CEA408DAA}" type="datetime1">
              <a:rPr lang="en-US" smtClean="0"/>
              <a:t>9/19/2018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2276708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C9568-E821-4264-A242-DCD9B331C3AE}"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228955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6849C-089C-42E7-95F6-F0794C2D788F}" type="datetime1">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54333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35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990600"/>
            <a:ext cx="8229600"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0CC7D-A6C3-4EE6-84CD-41A72ABE2575}" type="datetime1">
              <a:rPr lang="en-US" smtClean="0"/>
              <a:t>9/19/2018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7C862-7F3A-4B06-AE9B-CD6F23A9D226}" type="slidenum">
              <a:rPr lang="en-US" smtClean="0"/>
              <a:t>‹#›</a:t>
            </a:fld>
            <a:endParaRPr lang="en-US"/>
          </a:p>
        </p:txBody>
      </p:sp>
      <p:cxnSp>
        <p:nvCxnSpPr>
          <p:cNvPr id="8" name="Straight Connector 7"/>
          <p:cNvCxnSpPr/>
          <p:nvPr/>
        </p:nvCxnSpPr>
        <p:spPr>
          <a:xfrm>
            <a:off x="304800" y="914400"/>
            <a:ext cx="86106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2203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Escaping local </a:t>
            </a:r>
            <a:r>
              <a:rPr lang="en-US" dirty="0" err="1" smtClean="0"/>
              <a:t>optimas</a:t>
            </a:r>
            <a:endParaRPr lang="en-US" dirty="0"/>
          </a:p>
        </p:txBody>
      </p:sp>
      <p:sp>
        <p:nvSpPr>
          <p:cNvPr id="3" name="Content Placeholder 2"/>
          <p:cNvSpPr>
            <a:spLocks noGrp="1"/>
          </p:cNvSpPr>
          <p:nvPr>
            <p:ph idx="1"/>
          </p:nvPr>
        </p:nvSpPr>
        <p:spPr/>
        <p:txBody>
          <a:bodyPr/>
          <a:lstStyle/>
          <a:p>
            <a:r>
              <a:rPr lang="en-US" dirty="0"/>
              <a:t>Accept </a:t>
            </a:r>
            <a:r>
              <a:rPr lang="en-US" dirty="0" err="1"/>
              <a:t>nonimproving</a:t>
            </a:r>
            <a:r>
              <a:rPr lang="en-US" dirty="0"/>
              <a:t> neighbors</a:t>
            </a:r>
          </a:p>
          <a:p>
            <a:pPr lvl="1"/>
            <a:r>
              <a:rPr lang="en-US" dirty="0" err="1"/>
              <a:t>Tabu</a:t>
            </a:r>
            <a:r>
              <a:rPr lang="en-US" dirty="0"/>
              <a:t> search and simulated annealing</a:t>
            </a:r>
          </a:p>
          <a:p>
            <a:r>
              <a:rPr lang="en-US" dirty="0"/>
              <a:t>Iterating with different initial solutions</a:t>
            </a:r>
          </a:p>
          <a:p>
            <a:pPr lvl="1"/>
            <a:r>
              <a:rPr lang="en-US" dirty="0" err="1" smtClean="0"/>
              <a:t>Multistart</a:t>
            </a:r>
            <a:r>
              <a:rPr lang="en-US" dirty="0" smtClean="0"/>
              <a:t> local search, </a:t>
            </a:r>
            <a:r>
              <a:rPr lang="en-US" dirty="0"/>
              <a:t>iterative local </a:t>
            </a:r>
            <a:r>
              <a:rPr lang="en-US" dirty="0" smtClean="0"/>
              <a:t>search, greedy randomized adaptive search procedure (GRASP)</a:t>
            </a:r>
          </a:p>
          <a:p>
            <a:r>
              <a:rPr lang="en-US" dirty="0" smtClean="0"/>
              <a:t>Changing the neighborhood</a:t>
            </a:r>
          </a:p>
          <a:p>
            <a:pPr lvl="1"/>
            <a:r>
              <a:rPr lang="en-US" dirty="0" smtClean="0"/>
              <a:t>Variable </a:t>
            </a:r>
            <a:r>
              <a:rPr lang="en-US" dirty="0"/>
              <a:t>neighborhood search</a:t>
            </a:r>
          </a:p>
          <a:p>
            <a:r>
              <a:rPr lang="en-US" dirty="0"/>
              <a:t>Changing the objective function or the input to the problem in a effort to solve the original problem more effectively. </a:t>
            </a:r>
          </a:p>
          <a:p>
            <a:pPr lvl="1"/>
            <a:r>
              <a:rPr lang="en-US" dirty="0"/>
              <a:t>Guided local search</a:t>
            </a:r>
          </a:p>
          <a:p>
            <a:pPr marL="514350" lvl="1"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1</a:t>
            </a:fld>
            <a:endParaRPr lang="en-US"/>
          </a:p>
        </p:txBody>
      </p:sp>
    </p:spTree>
    <p:extLst>
      <p:ext uri="{BB962C8B-B14F-4D97-AF65-F5344CB8AC3E}">
        <p14:creationId xmlns:p14="http://schemas.microsoft.com/office/powerpoint/2010/main" val="421209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Escaping local </a:t>
            </a:r>
            <a:r>
              <a:rPr lang="en-US" dirty="0" err="1" smtClean="0"/>
              <a:t>optimas</a:t>
            </a:r>
            <a:r>
              <a:rPr lang="en-US" dirty="0" smtClean="0"/>
              <a:t>: Guided </a:t>
            </a:r>
            <a:r>
              <a:rPr lang="en-US" dirty="0" smtClean="0"/>
              <a:t>Local Search</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smtClean="0"/>
                  <a:t>Change the objective function with respect to an already obtained local optima</a:t>
                </a:r>
              </a:p>
              <a:p>
                <a:r>
                  <a:rPr lang="en-US" dirty="0" smtClean="0"/>
                  <a:t>f’(s) = f(s) + penalty function</a:t>
                </a:r>
              </a:p>
              <a:p>
                <a:r>
                  <a:rPr lang="en-US" dirty="0" smtClean="0"/>
                  <a:t>Ex. TSP</a:t>
                </a:r>
              </a:p>
              <a:p>
                <a:pPr lvl="1"/>
                <a:r>
                  <a:rPr lang="en-US" dirty="0" smtClean="0"/>
                  <a:t>Create a penalty matrix P=</a:t>
                </a:r>
                <a:r>
                  <a:rPr lang="en-US" dirty="0" err="1" smtClean="0"/>
                  <a:t>p</a:t>
                </a:r>
                <a:r>
                  <a:rPr lang="en-US" baseline="-25000" dirty="0" err="1" smtClean="0"/>
                  <a:t>ij</a:t>
                </a:r>
                <a:r>
                  <a:rPr lang="en-US" dirty="0" smtClean="0"/>
                  <a:t> for every edge (</a:t>
                </a:r>
                <a:r>
                  <a:rPr lang="en-US" dirty="0" err="1"/>
                  <a:t>i</a:t>
                </a:r>
                <a:r>
                  <a:rPr lang="en-US" dirty="0" err="1" smtClean="0"/>
                  <a:t>,j</a:t>
                </a:r>
                <a:r>
                  <a:rPr lang="en-US" dirty="0" smtClean="0"/>
                  <a:t>). Initialize P to 0.</a:t>
                </a:r>
              </a:p>
              <a:p>
                <a:pPr lvl="1"/>
                <a:r>
                  <a:rPr lang="en-US" dirty="0" smtClean="0"/>
                  <a:t>After a local optima is found, all future solutions having edges that are in the local optima will be penalized. </a:t>
                </a:r>
              </a:p>
              <a:p>
                <a:pPr lvl="1"/>
                <a:r>
                  <a:rPr lang="en-US" dirty="0" smtClean="0"/>
                  <a:t>A utility value is calculated for the edges in the new solution.</a:t>
                </a:r>
              </a:p>
              <a:p>
                <a:pPr lvl="1"/>
                <a:r>
                  <a:rPr lang="en-US" dirty="0" smtClean="0"/>
                  <a:t>If the edge is not in the local optima then its utility is 0, otherwise its utility </a:t>
                </a:r>
                <a:r>
                  <a:rPr lang="en-US" dirty="0" err="1" smtClean="0"/>
                  <a:t>u</a:t>
                </a:r>
                <a:r>
                  <a:rPr lang="en-US" baseline="-25000" dirty="0" err="1" smtClean="0"/>
                  <a:t>ij</a:t>
                </a:r>
                <a:r>
                  <a:rPr lang="en-US" dirty="0" smtClean="0"/>
                  <a:t> = </a:t>
                </a:r>
                <a:r>
                  <a:rPr lang="en-US" dirty="0" err="1" smtClean="0"/>
                  <a:t>c</a:t>
                </a:r>
                <a:r>
                  <a:rPr lang="en-US" baseline="-25000" dirty="0" err="1" smtClean="0"/>
                  <a:t>ij</a:t>
                </a:r>
                <a:r>
                  <a:rPr lang="en-US" dirty="0" smtClean="0"/>
                  <a:t>/1+p</a:t>
                </a:r>
                <a:r>
                  <a:rPr lang="en-US" baseline="-25000" dirty="0" smtClean="0"/>
                  <a:t>ij .</a:t>
                </a:r>
                <a:r>
                  <a:rPr lang="en-US" dirty="0" smtClean="0"/>
                  <a:t> </a:t>
                </a:r>
              </a:p>
              <a:p>
                <a:pPr lvl="1"/>
                <a:r>
                  <a:rPr lang="en-US" dirty="0" smtClean="0"/>
                  <a:t>Penalize the edge with the highest utility. </a:t>
                </a:r>
                <a:r>
                  <a:rPr lang="en-US" dirty="0"/>
                  <a:t>The penalty is incremented by 1.</a:t>
                </a:r>
              </a:p>
              <a:p>
                <a:pPr lvl="1"/>
                <a:r>
                  <a:rPr lang="en-US" dirty="0" smtClean="0"/>
                  <a:t>In TSP, the above increases the value </a:t>
                </a:r>
                <a:r>
                  <a:rPr lang="en-US" dirty="0" err="1" smtClean="0"/>
                  <a:t>obj</a:t>
                </a:r>
                <a:r>
                  <a:rPr lang="en-US" dirty="0" smtClean="0"/>
                  <a:t> function for solutions  that are similar to the local optima and therefore, those solutions are not selected during the search. Thus, the search escapes local optima.</a:t>
                </a:r>
              </a:p>
              <a:p>
                <a:pPr lvl="2"/>
                <a14:m>
                  <m:oMath xmlns:m="http://schemas.openxmlformats.org/officeDocument/2006/math">
                    <m:sSup>
                      <m:sSupPr>
                        <m:ctrlPr>
                          <a:rPr lang="en-US" b="0" i="1" smtClean="0">
                            <a:latin typeface="Cambria Math"/>
                          </a:rPr>
                        </m:ctrlPr>
                      </m:sSupPr>
                      <m:e>
                        <m:r>
                          <a:rPr lang="en-US" b="0" i="1" smtClean="0">
                            <a:latin typeface="Cambria Math"/>
                          </a:rPr>
                          <m:t>𝑓</m:t>
                        </m:r>
                      </m:e>
                      <m:sup>
                        <m:r>
                          <a:rPr lang="en-US" b="0" i="1" smtClean="0">
                            <a:latin typeface="Cambria Math"/>
                          </a:rPr>
                          <m:t>′</m:t>
                        </m:r>
                      </m:sup>
                    </m:sSup>
                    <m:d>
                      <m:dPr>
                        <m:ctrlPr>
                          <a:rPr lang="en-US" b="0" i="1" smtClean="0">
                            <a:latin typeface="Cambria Math"/>
                          </a:rPr>
                        </m:ctrlPr>
                      </m:dPr>
                      <m:e>
                        <m:r>
                          <a:rPr lang="en-US" b="0" i="1" smtClean="0">
                            <a:latin typeface="Cambria Math"/>
                          </a:rPr>
                          <m:t>𝑠</m:t>
                        </m:r>
                      </m:e>
                    </m:d>
                    <m:r>
                      <a:rPr lang="en-US" b="0" i="1" smtClean="0">
                        <a:latin typeface="Cambria Math"/>
                      </a:rPr>
                      <m:t>=</m:t>
                    </m:r>
                    <m:r>
                      <a:rPr lang="en-US" b="0" i="1" smtClean="0">
                        <a:latin typeface="Cambria Math"/>
                      </a:rPr>
                      <m:t>𝑓</m:t>
                    </m:r>
                    <m:d>
                      <m:dPr>
                        <m:ctrlPr>
                          <a:rPr lang="en-US" b="0" i="1" smtClean="0">
                            <a:latin typeface="Cambria Math"/>
                          </a:rPr>
                        </m:ctrlPr>
                      </m:dPr>
                      <m:e>
                        <m:r>
                          <a:rPr lang="en-US" b="0" i="1" smtClean="0">
                            <a:latin typeface="Cambria Math"/>
                          </a:rPr>
                          <m:t>𝑠</m:t>
                        </m:r>
                      </m:e>
                    </m:d>
                    <m:r>
                      <a:rPr lang="en-US" b="0" i="1" smtClean="0">
                        <a:latin typeface="Cambria Math"/>
                      </a:rPr>
                      <m:t>+ </m:t>
                    </m:r>
                    <m:r>
                      <a:rPr lang="en-US" b="0" i="1" smtClean="0">
                        <a:latin typeface="Cambria Math"/>
                      </a:rPr>
                      <m:t>𝞴</m:t>
                    </m:r>
                    <m:r>
                      <a:rPr lang="en-US" b="0" i="1" smtClean="0">
                        <a:latin typeface="Cambria Math"/>
                      </a:rPr>
                      <m:t> </m:t>
                    </m:r>
                    <m:nary>
                      <m:naryPr>
                        <m:chr m:val="∑"/>
                        <m:subHide m:val="on"/>
                        <m:supHide m:val="on"/>
                        <m:ctrlPr>
                          <a:rPr lang="en-US" b="0" i="1" smtClean="0">
                            <a:latin typeface="Cambria Math"/>
                          </a:rPr>
                        </m:ctrlPr>
                      </m:naryPr>
                      <m:sub/>
                      <m:sup/>
                      <m:e>
                        <m:r>
                          <a:rPr lang="en-US" b="0" i="1" smtClean="0">
                            <a:latin typeface="Cambria Math"/>
                          </a:rPr>
                          <m:t>𝑝</m:t>
                        </m:r>
                        <m:r>
                          <a:rPr lang="en-US" b="0" i="1" baseline="-25000" smtClean="0">
                            <a:latin typeface="Cambria Math"/>
                          </a:rPr>
                          <m:t>𝑖𝑗</m:t>
                        </m:r>
                      </m:e>
                    </m:nary>
                  </m:oMath>
                </a14:m>
                <a:r>
                  <a:rPr lang="en-US" dirty="0" smtClean="0"/>
                  <a:t> where </a:t>
                </a:r>
                <a:r>
                  <a:rPr lang="en-US" dirty="0" smtClean="0">
                    <a:latin typeface="Symbol" pitchFamily="18" charset="2"/>
                  </a:rPr>
                  <a:t>l </a:t>
                </a:r>
                <a:r>
                  <a:rPr lang="en-US" dirty="0" smtClean="0"/>
                  <a:t>is a scaling parameter</a:t>
                </a:r>
                <a:endParaRPr lang="en-US" dirty="0" smtClean="0">
                  <a:latin typeface="Symbol" pitchFamily="18" charset="2"/>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1600" r="-593" b="-1108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4E77C862-7F3A-4B06-AE9B-CD6F23A9D226}" type="slidenum">
              <a:rPr lang="en-US" smtClean="0"/>
              <a:t>10</a:t>
            </a:fld>
            <a:endParaRPr lang="en-US"/>
          </a:p>
        </p:txBody>
      </p:sp>
    </p:spTree>
    <p:extLst>
      <p:ext uri="{BB962C8B-B14F-4D97-AF65-F5344CB8AC3E}">
        <p14:creationId xmlns:p14="http://schemas.microsoft.com/office/powerpoint/2010/main" val="3964341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Dispatching Rules</a:t>
            </a:r>
            <a:endParaRPr lang="en-US" dirty="0"/>
          </a:p>
        </p:txBody>
      </p:sp>
      <p:sp>
        <p:nvSpPr>
          <p:cNvPr id="3" name="Content Placeholder 2"/>
          <p:cNvSpPr>
            <a:spLocks noGrp="1"/>
          </p:cNvSpPr>
          <p:nvPr>
            <p:ph idx="1"/>
          </p:nvPr>
        </p:nvSpPr>
        <p:spPr/>
        <p:txBody>
          <a:bodyPr/>
          <a:lstStyle/>
          <a:p>
            <a:r>
              <a:rPr lang="en-US" dirty="0" smtClean="0"/>
              <a:t>See page 442 of text. </a:t>
            </a:r>
          </a:p>
          <a:p>
            <a:r>
              <a:rPr lang="en-US" dirty="0" smtClean="0"/>
              <a:t>The rules are useful to obtain initial solutions</a:t>
            </a:r>
          </a:p>
        </p:txBody>
      </p:sp>
      <p:sp>
        <p:nvSpPr>
          <p:cNvPr id="4" name="Slide Number Placeholder 3"/>
          <p:cNvSpPr>
            <a:spLocks noGrp="1"/>
          </p:cNvSpPr>
          <p:nvPr>
            <p:ph type="sldNum" sz="quarter" idx="12"/>
          </p:nvPr>
        </p:nvSpPr>
        <p:spPr/>
        <p:txBody>
          <a:bodyPr/>
          <a:lstStyle/>
          <a:p>
            <a:fld id="{4E77C862-7F3A-4B06-AE9B-CD6F23A9D226}" type="slidenum">
              <a:rPr lang="en-US" smtClean="0"/>
              <a:t>11</a:t>
            </a:fld>
            <a:endParaRPr lang="en-US"/>
          </a:p>
        </p:txBody>
      </p:sp>
    </p:spTree>
    <p:extLst>
      <p:ext uri="{BB962C8B-B14F-4D97-AF65-F5344CB8AC3E}">
        <p14:creationId xmlns:p14="http://schemas.microsoft.com/office/powerpoint/2010/main" val="3210518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Escaping local </a:t>
            </a:r>
            <a:r>
              <a:rPr lang="en-US" dirty="0" err="1" smtClean="0"/>
              <a:t>optimas</a:t>
            </a:r>
            <a:r>
              <a:rPr lang="en-US" dirty="0" smtClean="0"/>
              <a:t>: Iterating </a:t>
            </a:r>
            <a:r>
              <a:rPr lang="en-US" dirty="0"/>
              <a:t>with different initial solutions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Multi-start local search</a:t>
            </a:r>
          </a:p>
          <a:p>
            <a:pPr lvl="1"/>
            <a:r>
              <a:rPr lang="en-US" dirty="0" smtClean="0"/>
              <a:t>Several initial solutions</a:t>
            </a:r>
          </a:p>
          <a:p>
            <a:pPr lvl="1"/>
            <a:r>
              <a:rPr lang="en-US" dirty="0" smtClean="0"/>
              <a:t>Obtain several local </a:t>
            </a:r>
            <a:r>
              <a:rPr lang="en-US" dirty="0" err="1" smtClean="0"/>
              <a:t>optimas</a:t>
            </a:r>
            <a:r>
              <a:rPr lang="en-US" dirty="0" smtClean="0"/>
              <a:t> using local search, </a:t>
            </a:r>
            <a:r>
              <a:rPr lang="en-US" dirty="0" err="1" smtClean="0"/>
              <a:t>tabu</a:t>
            </a:r>
            <a:r>
              <a:rPr lang="en-US" dirty="0" smtClean="0"/>
              <a:t> or SA </a:t>
            </a:r>
          </a:p>
          <a:p>
            <a:r>
              <a:rPr lang="en-US" dirty="0" smtClean="0"/>
              <a:t>ILS- Iterative local search</a:t>
            </a:r>
          </a:p>
          <a:p>
            <a:pPr lvl="1"/>
            <a:r>
              <a:rPr lang="en-US" dirty="0" smtClean="0"/>
              <a:t>Improves the classical </a:t>
            </a:r>
            <a:r>
              <a:rPr lang="en-US" dirty="0"/>
              <a:t>Multi-start local search</a:t>
            </a:r>
          </a:p>
          <a:p>
            <a:pPr lvl="1"/>
            <a:r>
              <a:rPr lang="en-US" dirty="0" smtClean="0"/>
              <a:t>It does by perturbing the local </a:t>
            </a:r>
            <a:r>
              <a:rPr lang="en-US" dirty="0" err="1" smtClean="0"/>
              <a:t>optimas</a:t>
            </a:r>
            <a:r>
              <a:rPr lang="en-US" dirty="0" smtClean="0"/>
              <a:t> from the </a:t>
            </a:r>
            <a:r>
              <a:rPr lang="en-US" dirty="0"/>
              <a:t>Multi-start local </a:t>
            </a:r>
            <a:r>
              <a:rPr lang="en-US" dirty="0" smtClean="0"/>
              <a:t>search and reconsidering them as initial solutions</a:t>
            </a:r>
          </a:p>
          <a:p>
            <a:pPr lvl="1"/>
            <a:r>
              <a:rPr lang="en-US" dirty="0" smtClean="0"/>
              <a:t>Perturbation</a:t>
            </a:r>
          </a:p>
          <a:p>
            <a:pPr lvl="2"/>
            <a:r>
              <a:rPr lang="en-US" dirty="0" smtClean="0"/>
              <a:t>Perturbation is a large random move of the current solution</a:t>
            </a:r>
          </a:p>
          <a:p>
            <a:pPr lvl="2"/>
            <a:r>
              <a:rPr lang="en-US" dirty="0" smtClean="0"/>
              <a:t>Keep some part of the current solution and significantly change the other parts of the current solution.</a:t>
            </a:r>
          </a:p>
          <a:p>
            <a:pPr lvl="2"/>
            <a:r>
              <a:rPr lang="en-US" dirty="0" smtClean="0"/>
              <a:t>Complete change must be avoided because the perturbed solution loses the properties of the local optima (current solution) that was derived from the most recent search history. Such an extreme change is a random restart approach.</a:t>
            </a:r>
          </a:p>
          <a:p>
            <a:pPr lvl="2"/>
            <a:r>
              <a:rPr lang="en-US" dirty="0" smtClean="0"/>
              <a:t>The length of the perturbation can be fixed or varied during the search.</a:t>
            </a:r>
          </a:p>
          <a:p>
            <a:pPr lvl="1"/>
            <a:r>
              <a:rPr lang="en-US" dirty="0" smtClean="0"/>
              <a:t>Acceptance Criteria: Deterministic simple conditions such as solution is better than previous best (</a:t>
            </a:r>
            <a:r>
              <a:rPr lang="en-US" dirty="0" err="1" smtClean="0"/>
              <a:t>tabu</a:t>
            </a:r>
            <a:r>
              <a:rPr lang="en-US" dirty="0" smtClean="0"/>
              <a:t>) or probabilistic (SA).</a:t>
            </a:r>
          </a:p>
          <a:p>
            <a:pPr lvl="2"/>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2</a:t>
            </a:fld>
            <a:endParaRPr lang="en-US"/>
          </a:p>
        </p:txBody>
      </p:sp>
    </p:spTree>
    <p:extLst>
      <p:ext uri="{BB962C8B-B14F-4D97-AF65-F5344CB8AC3E}">
        <p14:creationId xmlns:p14="http://schemas.microsoft.com/office/powerpoint/2010/main" val="36945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GRASP- </a:t>
            </a:r>
            <a:r>
              <a:rPr lang="en-US" dirty="0"/>
              <a:t>greedy randomized adaptive search procedure</a:t>
            </a:r>
          </a:p>
        </p:txBody>
      </p:sp>
      <p:sp>
        <p:nvSpPr>
          <p:cNvPr id="3" name="Content Placeholder 2"/>
          <p:cNvSpPr>
            <a:spLocks noGrp="1"/>
          </p:cNvSpPr>
          <p:nvPr>
            <p:ph idx="1"/>
          </p:nvPr>
        </p:nvSpPr>
        <p:spPr/>
        <p:txBody>
          <a:bodyPr/>
          <a:lstStyle/>
          <a:p>
            <a:r>
              <a:rPr lang="en-US" dirty="0" smtClean="0"/>
              <a:t>A randomized greedy heuristic generates initial solutions </a:t>
            </a:r>
          </a:p>
          <a:p>
            <a:pPr lvl="1"/>
            <a:r>
              <a:rPr lang="en-US" dirty="0" smtClean="0"/>
              <a:t>Adaptive because the greedy heuristic takes into account the precedent solutions</a:t>
            </a:r>
          </a:p>
          <a:p>
            <a:r>
              <a:rPr lang="en-US" dirty="0" smtClean="0"/>
              <a:t>Using the initial solution perform a local search </a:t>
            </a:r>
          </a:p>
          <a:p>
            <a:r>
              <a:rPr lang="en-US" dirty="0" smtClean="0"/>
              <a:t>Repeat the above steps several times (iterations) </a:t>
            </a:r>
          </a:p>
          <a:p>
            <a:endParaRPr lang="en-US" dirty="0"/>
          </a:p>
          <a:p>
            <a:r>
              <a:rPr lang="en-US" dirty="0" smtClean="0"/>
              <a:t>Greedy solution examples</a:t>
            </a:r>
          </a:p>
          <a:p>
            <a:pPr lvl="1"/>
            <a:r>
              <a:rPr lang="en-US" dirty="0" smtClean="0"/>
              <a:t>TSP- selection of the nearest neighbor</a:t>
            </a:r>
          </a:p>
          <a:p>
            <a:pPr lvl="1"/>
            <a:r>
              <a:rPr lang="en-US" dirty="0" smtClean="0"/>
              <a:t>Knapsack- Choosing objects that minimize </a:t>
            </a:r>
            <a:r>
              <a:rPr lang="en-US" dirty="0" err="1" smtClean="0"/>
              <a:t>w</a:t>
            </a:r>
            <a:r>
              <a:rPr lang="en-US" baseline="-25000" dirty="0" err="1" smtClean="0"/>
              <a:t>i</a:t>
            </a:r>
            <a:r>
              <a:rPr lang="en-US" dirty="0" smtClean="0"/>
              <a:t>/b</a:t>
            </a:r>
            <a:r>
              <a:rPr lang="en-US" baseline="-25000" dirty="0" smtClean="0"/>
              <a:t>i</a:t>
            </a:r>
            <a:r>
              <a:rPr lang="en-US" dirty="0" smtClean="0"/>
              <a:t> where </a:t>
            </a:r>
            <a:r>
              <a:rPr lang="en-US" dirty="0" err="1" smtClean="0"/>
              <a:t>w</a:t>
            </a:r>
            <a:r>
              <a:rPr lang="en-US" baseline="-25000" dirty="0" err="1" smtClean="0"/>
              <a:t>i</a:t>
            </a:r>
            <a:r>
              <a:rPr lang="en-US" baseline="-25000" dirty="0" smtClean="0"/>
              <a:t> </a:t>
            </a:r>
            <a:r>
              <a:rPr lang="en-US" dirty="0" smtClean="0"/>
              <a:t>is the weight and b</a:t>
            </a:r>
            <a:r>
              <a:rPr lang="en-US" baseline="-25000" dirty="0" smtClean="0"/>
              <a:t>i</a:t>
            </a:r>
            <a:r>
              <a:rPr lang="en-US" dirty="0" smtClean="0"/>
              <a:t> is the benefit</a:t>
            </a:r>
          </a:p>
          <a:p>
            <a:pPr lvl="1"/>
            <a:r>
              <a:rPr lang="en-US" dirty="0" smtClean="0"/>
              <a:t>Minimum spanning tree- choose least costly edges </a:t>
            </a:r>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3</a:t>
            </a:fld>
            <a:endParaRPr lang="en-US"/>
          </a:p>
        </p:txBody>
      </p:sp>
    </p:spTree>
    <p:extLst>
      <p:ext uri="{BB962C8B-B14F-4D97-AF65-F5344CB8AC3E}">
        <p14:creationId xmlns:p14="http://schemas.microsoft.com/office/powerpoint/2010/main" val="3399544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GRASP for capacitated minimum spanning tree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Minimum cost spanning tree</a:t>
            </a:r>
          </a:p>
          <a:p>
            <a:r>
              <a:rPr lang="en-US" dirty="0" smtClean="0"/>
              <a:t>There is a root (central node) r</a:t>
            </a:r>
          </a:p>
          <a:p>
            <a:r>
              <a:rPr lang="en-US" dirty="0" smtClean="0"/>
              <a:t>Initially all nodes are connected to the root (called gates) in a star arrangement and every node is a sub-tree. Value </a:t>
            </a:r>
            <a:r>
              <a:rPr lang="en-US" dirty="0" err="1" smtClean="0"/>
              <a:t>G</a:t>
            </a:r>
            <a:r>
              <a:rPr lang="en-US" baseline="-25000" dirty="0" err="1" smtClean="0"/>
              <a:t>j</a:t>
            </a:r>
            <a:r>
              <a:rPr lang="en-US" baseline="-25000" dirty="0" smtClean="0"/>
              <a:t> </a:t>
            </a:r>
            <a:r>
              <a:rPr lang="en-US" dirty="0" smtClean="0"/>
              <a:t>is the cost of links to the root</a:t>
            </a:r>
            <a:endParaRPr lang="en-US" baseline="-25000" dirty="0" smtClean="0"/>
          </a:p>
          <a:p>
            <a:r>
              <a:rPr lang="en-US" dirty="0" smtClean="0"/>
              <a:t>Objective- find the minimum cost spanning tree such that every sub-tree has a certain capacity c where c could be the max number of nodes in a sub-tree or is a range (min and max value)</a:t>
            </a:r>
          </a:p>
          <a:p>
            <a:pPr lvl="1"/>
            <a:r>
              <a:rPr lang="en-US" dirty="0" smtClean="0"/>
              <a:t>If every </a:t>
            </a:r>
            <a:r>
              <a:rPr lang="en-US" dirty="0"/>
              <a:t>n</a:t>
            </a:r>
            <a:r>
              <a:rPr lang="en-US" dirty="0" smtClean="0"/>
              <a:t>ode has a weight, then c could be the maximum weight or a range for the weight</a:t>
            </a:r>
          </a:p>
          <a:p>
            <a:r>
              <a:rPr lang="en-US" dirty="0" smtClean="0"/>
              <a:t>Exhaustive enumeration would be to find all possible spanning trees and select the best, which will take exponential time</a:t>
            </a:r>
          </a:p>
          <a:p>
            <a:r>
              <a:rPr lang="en-US" dirty="0" smtClean="0"/>
              <a:t>Application: networking of computers, communication between cell phone towers.</a:t>
            </a:r>
          </a:p>
          <a:p>
            <a:r>
              <a:rPr lang="en-US" dirty="0" smtClean="0"/>
              <a:t>Solution is to apply GRASP</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4</a:t>
            </a:fld>
            <a:endParaRPr lang="en-US"/>
          </a:p>
        </p:txBody>
      </p:sp>
    </p:spTree>
    <p:extLst>
      <p:ext uri="{BB962C8B-B14F-4D97-AF65-F5344CB8AC3E}">
        <p14:creationId xmlns:p14="http://schemas.microsoft.com/office/powerpoint/2010/main" val="201269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 for capacitated minimum spanning tree</a:t>
            </a:r>
          </a:p>
        </p:txBody>
      </p:sp>
      <p:sp>
        <p:nvSpPr>
          <p:cNvPr id="3" name="Content Placeholder 2"/>
          <p:cNvSpPr>
            <a:spLocks noGrp="1"/>
          </p:cNvSpPr>
          <p:nvPr>
            <p:ph idx="1"/>
          </p:nvPr>
        </p:nvSpPr>
        <p:spPr/>
        <p:txBody>
          <a:bodyPr/>
          <a:lstStyle/>
          <a:p>
            <a:r>
              <a:rPr lang="en-US" dirty="0" smtClean="0"/>
              <a:t>Start with </a:t>
            </a:r>
            <a:r>
              <a:rPr lang="en-US" u="sng" dirty="0" smtClean="0"/>
              <a:t>different partial initial solutions </a:t>
            </a:r>
            <a:r>
              <a:rPr lang="en-US" dirty="0" smtClean="0"/>
              <a:t>and expand the tree</a:t>
            </a:r>
          </a:p>
          <a:p>
            <a:r>
              <a:rPr lang="en-US" dirty="0" smtClean="0"/>
              <a:t>Feasibility Test: </a:t>
            </a:r>
            <a:r>
              <a:rPr lang="en-US" dirty="0" smtClean="0"/>
              <a:t>Create </a:t>
            </a:r>
            <a:r>
              <a:rPr lang="en-US" dirty="0" smtClean="0"/>
              <a:t>a Restricted Candidate List </a:t>
            </a:r>
            <a:r>
              <a:rPr lang="en-US" dirty="0" smtClean="0"/>
              <a:t>(RCL) </a:t>
            </a:r>
            <a:r>
              <a:rPr lang="en-US" dirty="0" smtClean="0"/>
              <a:t>with edges </a:t>
            </a:r>
            <a:r>
              <a:rPr lang="en-US" i="1" dirty="0" err="1" smtClean="0"/>
              <a:t>ij</a:t>
            </a:r>
            <a:r>
              <a:rPr lang="en-US" dirty="0" smtClean="0"/>
              <a:t> that meet the capacity constraints. (Ignore edges connected to the root</a:t>
            </a:r>
            <a:r>
              <a:rPr lang="en-US" dirty="0" smtClean="0"/>
              <a:t>). RCL defines the partial initial solution</a:t>
            </a:r>
            <a:endParaRPr lang="en-US" dirty="0" smtClean="0"/>
          </a:p>
          <a:p>
            <a:r>
              <a:rPr lang="en-US" dirty="0" smtClean="0"/>
              <a:t>Randomly select from these edges to add to the sub-tree at each iteration</a:t>
            </a:r>
          </a:p>
          <a:p>
            <a:pPr lvl="1"/>
            <a:r>
              <a:rPr lang="en-US" dirty="0" smtClean="0"/>
              <a:t>For multiple edges from node </a:t>
            </a:r>
            <a:r>
              <a:rPr lang="en-US" dirty="0" err="1" smtClean="0"/>
              <a:t>i</a:t>
            </a:r>
            <a:r>
              <a:rPr lang="en-US" dirty="0" smtClean="0"/>
              <a:t> to all j’s, (</a:t>
            </a:r>
            <a:r>
              <a:rPr lang="en-US" dirty="0" err="1" smtClean="0"/>
              <a:t>i,j</a:t>
            </a:r>
            <a:r>
              <a:rPr lang="en-US" dirty="0" smtClean="0"/>
              <a:t>) in RCL, find  t</a:t>
            </a:r>
            <a:r>
              <a:rPr lang="en-US" baseline="-25000" dirty="0" smtClean="0"/>
              <a:t>i </a:t>
            </a:r>
            <a:r>
              <a:rPr lang="en-US" dirty="0" smtClean="0"/>
              <a:t>= G</a:t>
            </a:r>
            <a:r>
              <a:rPr lang="en-US" baseline="-25000" dirty="0" smtClean="0"/>
              <a:t>j</a:t>
            </a:r>
            <a:r>
              <a:rPr lang="en-US" dirty="0" smtClean="0"/>
              <a:t>-c</a:t>
            </a:r>
            <a:r>
              <a:rPr lang="en-US" baseline="-25000" dirty="0" smtClean="0"/>
              <a:t>ij </a:t>
            </a:r>
            <a:r>
              <a:rPr lang="en-US" dirty="0" smtClean="0"/>
              <a:t>and choose the edge with the largest t</a:t>
            </a:r>
            <a:r>
              <a:rPr lang="en-US" baseline="-25000" dirty="0" smtClean="0"/>
              <a:t>i </a:t>
            </a:r>
          </a:p>
          <a:p>
            <a:pPr lvl="1"/>
            <a:r>
              <a:rPr lang="en-US" dirty="0" smtClean="0"/>
              <a:t>Add the edge only if the capacity constraint is met </a:t>
            </a:r>
          </a:p>
          <a:p>
            <a:pPr lvl="1"/>
            <a:r>
              <a:rPr lang="en-US" dirty="0" smtClean="0"/>
              <a:t>If edge c</a:t>
            </a:r>
            <a:r>
              <a:rPr lang="en-US" baseline="-25000" dirty="0" smtClean="0"/>
              <a:t>ij</a:t>
            </a:r>
            <a:r>
              <a:rPr lang="en-US" dirty="0" smtClean="0"/>
              <a:t> is added then delete gate </a:t>
            </a:r>
            <a:r>
              <a:rPr lang="en-US" dirty="0" err="1" smtClean="0"/>
              <a:t>G</a:t>
            </a:r>
            <a:r>
              <a:rPr lang="en-US" baseline="-25000" dirty="0" err="1" smtClean="0"/>
              <a:t>j</a:t>
            </a:r>
            <a:r>
              <a:rPr lang="en-US" dirty="0" smtClean="0"/>
              <a:t> (link r-j) from the list of gates.</a:t>
            </a:r>
          </a:p>
          <a:p>
            <a:pPr lvl="1"/>
            <a:r>
              <a:rPr lang="en-US" dirty="0" smtClean="0"/>
              <a:t>Continue until  no further pair of nodes with positive t</a:t>
            </a:r>
            <a:r>
              <a:rPr lang="en-US" baseline="-25000" dirty="0" smtClean="0"/>
              <a:t>i</a:t>
            </a:r>
            <a:r>
              <a:rPr lang="en-US" dirty="0" smtClean="0"/>
              <a:t> or not exceeding capacity constraint can be added to the sub-tree</a:t>
            </a:r>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5</a:t>
            </a:fld>
            <a:endParaRPr lang="en-US"/>
          </a:p>
        </p:txBody>
      </p:sp>
    </p:spTree>
    <p:extLst>
      <p:ext uri="{BB962C8B-B14F-4D97-AF65-F5344CB8AC3E}">
        <p14:creationId xmlns:p14="http://schemas.microsoft.com/office/powerpoint/2010/main" val="284920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GRASP for capacitated minimum spanning tree</a:t>
            </a:r>
          </a:p>
        </p:txBody>
      </p:sp>
      <p:sp>
        <p:nvSpPr>
          <p:cNvPr id="3" name="Content Placeholder 2"/>
          <p:cNvSpPr>
            <a:spLocks noGrp="1"/>
          </p:cNvSpPr>
          <p:nvPr>
            <p:ph idx="1"/>
          </p:nvPr>
        </p:nvSpPr>
        <p:spPr/>
        <p:txBody>
          <a:bodyPr/>
          <a:lstStyle/>
          <a:p>
            <a:r>
              <a:rPr lang="en-US" dirty="0" smtClean="0"/>
              <a:t>Max Capacity = 5</a:t>
            </a:r>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6</a:t>
            </a:fld>
            <a:endParaRPr lang="en-US" dirty="0"/>
          </a:p>
        </p:txBody>
      </p:sp>
      <p:sp>
        <p:nvSpPr>
          <p:cNvPr id="5" name="Oval 4"/>
          <p:cNvSpPr/>
          <p:nvPr/>
        </p:nvSpPr>
        <p:spPr>
          <a:xfrm>
            <a:off x="1752600" y="3733800"/>
            <a:ext cx="609600" cy="533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r</a:t>
            </a:r>
            <a:endParaRPr lang="en-US" dirty="0"/>
          </a:p>
        </p:txBody>
      </p:sp>
      <p:sp>
        <p:nvSpPr>
          <p:cNvPr id="6" name="Oval 5"/>
          <p:cNvSpPr/>
          <p:nvPr/>
        </p:nvSpPr>
        <p:spPr>
          <a:xfrm>
            <a:off x="3352800" y="4648200"/>
            <a:ext cx="609600" cy="533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4</a:t>
            </a:r>
            <a:endParaRPr lang="en-US" dirty="0"/>
          </a:p>
        </p:txBody>
      </p:sp>
      <p:sp>
        <p:nvSpPr>
          <p:cNvPr id="7" name="Oval 6"/>
          <p:cNvSpPr/>
          <p:nvPr/>
        </p:nvSpPr>
        <p:spPr>
          <a:xfrm>
            <a:off x="4905154" y="3611526"/>
            <a:ext cx="609600" cy="533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3</a:t>
            </a:r>
            <a:endParaRPr lang="en-US" dirty="0"/>
          </a:p>
        </p:txBody>
      </p:sp>
      <p:sp>
        <p:nvSpPr>
          <p:cNvPr id="8" name="Oval 7"/>
          <p:cNvSpPr/>
          <p:nvPr/>
        </p:nvSpPr>
        <p:spPr>
          <a:xfrm>
            <a:off x="4038600" y="1951960"/>
            <a:ext cx="609600" cy="533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a:t>
            </a:r>
            <a:endParaRPr lang="en-US" dirty="0"/>
          </a:p>
        </p:txBody>
      </p:sp>
      <p:sp>
        <p:nvSpPr>
          <p:cNvPr id="9" name="Oval 8"/>
          <p:cNvSpPr/>
          <p:nvPr/>
        </p:nvSpPr>
        <p:spPr>
          <a:xfrm>
            <a:off x="2209800" y="2209800"/>
            <a:ext cx="609600" cy="533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1</a:t>
            </a:r>
            <a:endParaRPr lang="en-US" dirty="0"/>
          </a:p>
        </p:txBody>
      </p:sp>
      <p:sp>
        <p:nvSpPr>
          <p:cNvPr id="10" name="Rectangle 9"/>
          <p:cNvSpPr/>
          <p:nvPr/>
        </p:nvSpPr>
        <p:spPr>
          <a:xfrm>
            <a:off x="1981200" y="1828800"/>
            <a:ext cx="381000" cy="381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a:t>
            </a:r>
            <a:endParaRPr lang="en-US" dirty="0"/>
          </a:p>
        </p:txBody>
      </p:sp>
      <p:sp>
        <p:nvSpPr>
          <p:cNvPr id="11" name="Rectangle 10"/>
          <p:cNvSpPr/>
          <p:nvPr/>
        </p:nvSpPr>
        <p:spPr>
          <a:xfrm>
            <a:off x="4809461" y="1638300"/>
            <a:ext cx="381000" cy="381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3</a:t>
            </a:r>
            <a:endParaRPr lang="en-US" dirty="0"/>
          </a:p>
        </p:txBody>
      </p:sp>
      <p:sp>
        <p:nvSpPr>
          <p:cNvPr id="12" name="Rectangle 11"/>
          <p:cNvSpPr/>
          <p:nvPr/>
        </p:nvSpPr>
        <p:spPr>
          <a:xfrm>
            <a:off x="5715000" y="3810000"/>
            <a:ext cx="381000" cy="381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1</a:t>
            </a:r>
            <a:endParaRPr lang="en-US" dirty="0"/>
          </a:p>
        </p:txBody>
      </p:sp>
      <p:sp>
        <p:nvSpPr>
          <p:cNvPr id="13" name="Rectangle 12"/>
          <p:cNvSpPr/>
          <p:nvPr/>
        </p:nvSpPr>
        <p:spPr>
          <a:xfrm>
            <a:off x="3965058" y="5334000"/>
            <a:ext cx="381000" cy="381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4</a:t>
            </a:r>
            <a:endParaRPr lang="en-US" dirty="0"/>
          </a:p>
        </p:txBody>
      </p:sp>
      <p:cxnSp>
        <p:nvCxnSpPr>
          <p:cNvPr id="15" name="Straight Connector 14"/>
          <p:cNvCxnSpPr>
            <a:stCxn id="5" idx="0"/>
            <a:endCxn id="9" idx="4"/>
          </p:cNvCxnSpPr>
          <p:nvPr/>
        </p:nvCxnSpPr>
        <p:spPr>
          <a:xfrm flipV="1">
            <a:off x="2057400" y="2743200"/>
            <a:ext cx="4572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5" idx="7"/>
            <a:endCxn id="8" idx="3"/>
          </p:cNvCxnSpPr>
          <p:nvPr/>
        </p:nvCxnSpPr>
        <p:spPr>
          <a:xfrm flipV="1">
            <a:off x="2272926" y="2407245"/>
            <a:ext cx="1854948" cy="1404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6"/>
            <a:endCxn id="7" idx="2"/>
          </p:cNvCxnSpPr>
          <p:nvPr/>
        </p:nvCxnSpPr>
        <p:spPr>
          <a:xfrm flipV="1">
            <a:off x="2362200" y="3878226"/>
            <a:ext cx="2542954" cy="122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6" idx="2"/>
          </p:cNvCxnSpPr>
          <p:nvPr/>
        </p:nvCxnSpPr>
        <p:spPr>
          <a:xfrm>
            <a:off x="2272926" y="4189085"/>
            <a:ext cx="1079874" cy="7258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9" idx="7"/>
            <a:endCxn id="8" idx="2"/>
          </p:cNvCxnSpPr>
          <p:nvPr/>
        </p:nvCxnSpPr>
        <p:spPr>
          <a:xfrm flipV="1">
            <a:off x="2730126" y="2218660"/>
            <a:ext cx="1308474" cy="69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5"/>
            <a:endCxn id="7" idx="1"/>
          </p:cNvCxnSpPr>
          <p:nvPr/>
        </p:nvCxnSpPr>
        <p:spPr>
          <a:xfrm>
            <a:off x="4558926" y="2407245"/>
            <a:ext cx="435502" cy="12823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7" idx="1"/>
          </p:cNvCxnSpPr>
          <p:nvPr/>
        </p:nvCxnSpPr>
        <p:spPr>
          <a:xfrm>
            <a:off x="2819400" y="2590800"/>
            <a:ext cx="2175028" cy="10988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 idx="4"/>
            <a:endCxn id="6" idx="7"/>
          </p:cNvCxnSpPr>
          <p:nvPr/>
        </p:nvCxnSpPr>
        <p:spPr>
          <a:xfrm flipH="1">
            <a:off x="3873126" y="4144926"/>
            <a:ext cx="1336828" cy="581389"/>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981200" y="3048000"/>
            <a:ext cx="301686" cy="369332"/>
          </a:xfrm>
          <a:prstGeom prst="rect">
            <a:avLst/>
          </a:prstGeom>
          <a:noFill/>
        </p:spPr>
        <p:txBody>
          <a:bodyPr wrap="none" rtlCol="0">
            <a:spAutoFit/>
          </a:bodyPr>
          <a:lstStyle/>
          <a:p>
            <a:r>
              <a:rPr lang="en-US" dirty="0" smtClean="0"/>
              <a:t>1</a:t>
            </a:r>
            <a:endParaRPr lang="en-US" dirty="0"/>
          </a:p>
        </p:txBody>
      </p:sp>
      <p:sp>
        <p:nvSpPr>
          <p:cNvPr id="33" name="TextBox 32"/>
          <p:cNvSpPr txBox="1"/>
          <p:nvPr/>
        </p:nvSpPr>
        <p:spPr>
          <a:xfrm>
            <a:off x="3200400" y="1905000"/>
            <a:ext cx="301686" cy="369332"/>
          </a:xfrm>
          <a:prstGeom prst="rect">
            <a:avLst/>
          </a:prstGeom>
          <a:noFill/>
        </p:spPr>
        <p:txBody>
          <a:bodyPr wrap="none" rtlCol="0">
            <a:spAutoFit/>
          </a:bodyPr>
          <a:lstStyle/>
          <a:p>
            <a:r>
              <a:rPr lang="en-US" dirty="0" smtClean="0"/>
              <a:t>2</a:t>
            </a:r>
            <a:endParaRPr lang="en-US" dirty="0"/>
          </a:p>
        </p:txBody>
      </p:sp>
      <p:sp>
        <p:nvSpPr>
          <p:cNvPr id="34" name="TextBox 33"/>
          <p:cNvSpPr txBox="1"/>
          <p:nvPr/>
        </p:nvSpPr>
        <p:spPr>
          <a:xfrm>
            <a:off x="4905154" y="2895600"/>
            <a:ext cx="301686" cy="369332"/>
          </a:xfrm>
          <a:prstGeom prst="rect">
            <a:avLst/>
          </a:prstGeom>
          <a:noFill/>
        </p:spPr>
        <p:txBody>
          <a:bodyPr wrap="none" rtlCol="0">
            <a:spAutoFit/>
          </a:bodyPr>
          <a:lstStyle/>
          <a:p>
            <a:r>
              <a:rPr lang="en-US" dirty="0" smtClean="0"/>
              <a:t>2</a:t>
            </a:r>
            <a:endParaRPr lang="en-US" dirty="0"/>
          </a:p>
        </p:txBody>
      </p:sp>
      <p:sp>
        <p:nvSpPr>
          <p:cNvPr id="35" name="TextBox 34"/>
          <p:cNvSpPr txBox="1"/>
          <p:nvPr/>
        </p:nvSpPr>
        <p:spPr>
          <a:xfrm>
            <a:off x="4776677" y="4551992"/>
            <a:ext cx="301686" cy="369332"/>
          </a:xfrm>
          <a:prstGeom prst="rect">
            <a:avLst/>
          </a:prstGeom>
          <a:noFill/>
        </p:spPr>
        <p:txBody>
          <a:bodyPr wrap="none" rtlCol="0">
            <a:spAutoFit/>
          </a:bodyPr>
          <a:lstStyle/>
          <a:p>
            <a:r>
              <a:rPr lang="en-US" dirty="0" smtClean="0"/>
              <a:t>1</a:t>
            </a:r>
            <a:endParaRPr lang="en-US" dirty="0"/>
          </a:p>
        </p:txBody>
      </p:sp>
      <p:sp>
        <p:nvSpPr>
          <p:cNvPr id="36" name="TextBox 35"/>
          <p:cNvSpPr txBox="1"/>
          <p:nvPr/>
        </p:nvSpPr>
        <p:spPr>
          <a:xfrm>
            <a:off x="2590800" y="4551992"/>
            <a:ext cx="301686" cy="369332"/>
          </a:xfrm>
          <a:prstGeom prst="rect">
            <a:avLst/>
          </a:prstGeom>
          <a:noFill/>
        </p:spPr>
        <p:txBody>
          <a:bodyPr wrap="none" rtlCol="0">
            <a:spAutoFit/>
          </a:bodyPr>
          <a:lstStyle/>
          <a:p>
            <a:r>
              <a:rPr lang="en-US" dirty="0" smtClean="0"/>
              <a:t>4</a:t>
            </a:r>
            <a:endParaRPr lang="en-US" dirty="0"/>
          </a:p>
        </p:txBody>
      </p:sp>
      <p:sp>
        <p:nvSpPr>
          <p:cNvPr id="37" name="TextBox 36"/>
          <p:cNvSpPr txBox="1"/>
          <p:nvPr/>
        </p:nvSpPr>
        <p:spPr>
          <a:xfrm>
            <a:off x="3124200" y="3048000"/>
            <a:ext cx="301686" cy="369332"/>
          </a:xfrm>
          <a:prstGeom prst="rect">
            <a:avLst/>
          </a:prstGeom>
          <a:noFill/>
        </p:spPr>
        <p:txBody>
          <a:bodyPr wrap="none" rtlCol="0">
            <a:spAutoFit/>
          </a:bodyPr>
          <a:lstStyle/>
          <a:p>
            <a:r>
              <a:rPr lang="en-US" dirty="0" smtClean="0"/>
              <a:t>5</a:t>
            </a:r>
            <a:endParaRPr lang="en-US" dirty="0"/>
          </a:p>
        </p:txBody>
      </p:sp>
      <p:sp>
        <p:nvSpPr>
          <p:cNvPr id="38" name="TextBox 37"/>
          <p:cNvSpPr txBox="1"/>
          <p:nvPr/>
        </p:nvSpPr>
        <p:spPr>
          <a:xfrm>
            <a:off x="4270314" y="3124200"/>
            <a:ext cx="301686" cy="369332"/>
          </a:xfrm>
          <a:prstGeom prst="rect">
            <a:avLst/>
          </a:prstGeom>
          <a:noFill/>
        </p:spPr>
        <p:txBody>
          <a:bodyPr wrap="none" rtlCol="0">
            <a:spAutoFit/>
          </a:bodyPr>
          <a:lstStyle/>
          <a:p>
            <a:r>
              <a:rPr lang="en-US" dirty="0" smtClean="0"/>
              <a:t>3</a:t>
            </a:r>
            <a:endParaRPr lang="en-US" dirty="0"/>
          </a:p>
        </p:txBody>
      </p:sp>
      <p:sp>
        <p:nvSpPr>
          <p:cNvPr id="39" name="TextBox 38"/>
          <p:cNvSpPr txBox="1"/>
          <p:nvPr/>
        </p:nvSpPr>
        <p:spPr>
          <a:xfrm>
            <a:off x="3352800" y="3886200"/>
            <a:ext cx="301686" cy="369332"/>
          </a:xfrm>
          <a:prstGeom prst="rect">
            <a:avLst/>
          </a:prstGeom>
          <a:noFill/>
        </p:spPr>
        <p:txBody>
          <a:bodyPr wrap="none" rtlCol="0">
            <a:spAutoFit/>
          </a:bodyPr>
          <a:lstStyle/>
          <a:p>
            <a:r>
              <a:rPr lang="en-US" dirty="0" smtClean="0"/>
              <a:t>3</a:t>
            </a:r>
            <a:endParaRPr lang="en-US" dirty="0"/>
          </a:p>
        </p:txBody>
      </p:sp>
      <p:cxnSp>
        <p:nvCxnSpPr>
          <p:cNvPr id="42" name="Straight Connector 41"/>
          <p:cNvCxnSpPr>
            <a:stCxn id="8" idx="3"/>
            <a:endCxn id="6" idx="7"/>
          </p:cNvCxnSpPr>
          <p:nvPr/>
        </p:nvCxnSpPr>
        <p:spPr>
          <a:xfrm flipH="1">
            <a:off x="3873126" y="2407245"/>
            <a:ext cx="254748" cy="231907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733800" y="3429000"/>
            <a:ext cx="301686" cy="369332"/>
          </a:xfrm>
          <a:prstGeom prst="rect">
            <a:avLst/>
          </a:prstGeom>
          <a:noFill/>
        </p:spPr>
        <p:txBody>
          <a:bodyPr wrap="none" rtlCol="0">
            <a:spAutoFit/>
          </a:bodyPr>
          <a:lstStyle/>
          <a:p>
            <a:r>
              <a:rPr lang="en-US" dirty="0" smtClean="0"/>
              <a:t>3</a:t>
            </a:r>
            <a:endParaRPr lang="en-US" dirty="0"/>
          </a:p>
        </p:txBody>
      </p:sp>
      <p:cxnSp>
        <p:nvCxnSpPr>
          <p:cNvPr id="45" name="Straight Connector 44"/>
          <p:cNvCxnSpPr>
            <a:stCxn id="9" idx="4"/>
            <a:endCxn id="6" idx="1"/>
          </p:cNvCxnSpPr>
          <p:nvPr/>
        </p:nvCxnSpPr>
        <p:spPr>
          <a:xfrm>
            <a:off x="2514600" y="2743200"/>
            <a:ext cx="927474" cy="1983115"/>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741643" y="3516868"/>
            <a:ext cx="301686" cy="369332"/>
          </a:xfrm>
          <a:prstGeom prst="rect">
            <a:avLst/>
          </a:prstGeom>
          <a:noFill/>
        </p:spPr>
        <p:txBody>
          <a:bodyPr wrap="none" rtlCol="0">
            <a:spAutoFit/>
          </a:bodyPr>
          <a:lstStyle/>
          <a:p>
            <a:r>
              <a:rPr lang="en-US" dirty="0" smtClean="0"/>
              <a:t>1</a:t>
            </a:r>
            <a:endParaRPr lang="en-US" dirty="0"/>
          </a:p>
        </p:txBody>
      </p:sp>
      <p:sp>
        <p:nvSpPr>
          <p:cNvPr id="47" name="TextBox 46"/>
          <p:cNvSpPr txBox="1"/>
          <p:nvPr/>
        </p:nvSpPr>
        <p:spPr>
          <a:xfrm>
            <a:off x="6400800" y="1371600"/>
            <a:ext cx="2131866" cy="646331"/>
          </a:xfrm>
          <a:prstGeom prst="rect">
            <a:avLst/>
          </a:prstGeom>
          <a:noFill/>
        </p:spPr>
        <p:txBody>
          <a:bodyPr wrap="none" rtlCol="0">
            <a:spAutoFit/>
          </a:bodyPr>
          <a:lstStyle/>
          <a:p>
            <a:r>
              <a:rPr lang="en-US" dirty="0" smtClean="0"/>
              <a:t>RCL 1-2, 2-3, 1-3, 3-4</a:t>
            </a:r>
          </a:p>
          <a:p>
            <a:r>
              <a:rPr lang="en-US" dirty="0" smtClean="0"/>
              <a:t>Capacity ≤ 5</a:t>
            </a:r>
            <a:endParaRPr lang="en-US" dirty="0"/>
          </a:p>
        </p:txBody>
      </p:sp>
      <p:sp>
        <p:nvSpPr>
          <p:cNvPr id="48" name="TextBox 47"/>
          <p:cNvSpPr txBox="1"/>
          <p:nvPr/>
        </p:nvSpPr>
        <p:spPr>
          <a:xfrm>
            <a:off x="6477000" y="2485360"/>
            <a:ext cx="2527295" cy="923330"/>
          </a:xfrm>
          <a:prstGeom prst="rect">
            <a:avLst/>
          </a:prstGeom>
          <a:noFill/>
        </p:spPr>
        <p:txBody>
          <a:bodyPr wrap="none" rtlCol="0">
            <a:spAutoFit/>
          </a:bodyPr>
          <a:lstStyle/>
          <a:p>
            <a:r>
              <a:rPr lang="en-US" dirty="0" smtClean="0"/>
              <a:t>2-4, 1-4 exceeds capacity</a:t>
            </a:r>
          </a:p>
          <a:p>
            <a:r>
              <a:rPr lang="en-US" dirty="0" smtClean="0"/>
              <a:t>Capacity 2-4 = 7</a:t>
            </a:r>
          </a:p>
          <a:p>
            <a:r>
              <a:rPr lang="en-US" dirty="0" smtClean="0"/>
              <a:t>Capacity 1-4 = 6</a:t>
            </a:r>
            <a:endParaRPr lang="en-US" dirty="0"/>
          </a:p>
        </p:txBody>
      </p:sp>
      <p:cxnSp>
        <p:nvCxnSpPr>
          <p:cNvPr id="16" name="Straight Arrow Connector 15"/>
          <p:cNvCxnSpPr/>
          <p:nvPr/>
        </p:nvCxnSpPr>
        <p:spPr>
          <a:xfrm flipV="1">
            <a:off x="838200" y="2019300"/>
            <a:ext cx="1066800" cy="466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9600" y="2514600"/>
            <a:ext cx="982961" cy="369332"/>
          </a:xfrm>
          <a:prstGeom prst="rect">
            <a:avLst/>
          </a:prstGeom>
          <a:noFill/>
        </p:spPr>
        <p:txBody>
          <a:bodyPr wrap="none" rtlCol="0">
            <a:spAutoFit/>
          </a:bodyPr>
          <a:lstStyle/>
          <a:p>
            <a:r>
              <a:rPr lang="en-US" dirty="0" smtClean="0"/>
              <a:t>Capacity</a:t>
            </a:r>
            <a:endParaRPr lang="en-US" dirty="0"/>
          </a:p>
        </p:txBody>
      </p:sp>
      <p:cxnSp>
        <p:nvCxnSpPr>
          <p:cNvPr id="22" name="Straight Arrow Connector 21"/>
          <p:cNvCxnSpPr/>
          <p:nvPr/>
        </p:nvCxnSpPr>
        <p:spPr>
          <a:xfrm flipV="1">
            <a:off x="2362200" y="4921324"/>
            <a:ext cx="228600" cy="603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133600" y="5562600"/>
            <a:ext cx="594073" cy="369332"/>
          </a:xfrm>
          <a:prstGeom prst="rect">
            <a:avLst/>
          </a:prstGeom>
          <a:noFill/>
        </p:spPr>
        <p:txBody>
          <a:bodyPr wrap="none" rtlCol="0">
            <a:spAutoFit/>
          </a:bodyPr>
          <a:lstStyle/>
          <a:p>
            <a:r>
              <a:rPr lang="en-US" dirty="0" smtClean="0"/>
              <a:t>Cost</a:t>
            </a:r>
            <a:endParaRPr lang="en-US" dirty="0"/>
          </a:p>
        </p:txBody>
      </p:sp>
      <p:sp>
        <p:nvSpPr>
          <p:cNvPr id="26" name="TextBox 25"/>
          <p:cNvSpPr txBox="1"/>
          <p:nvPr/>
        </p:nvSpPr>
        <p:spPr>
          <a:xfrm>
            <a:off x="7239000" y="3939363"/>
            <a:ext cx="1122423" cy="923330"/>
          </a:xfrm>
          <a:prstGeom prst="rect">
            <a:avLst/>
          </a:prstGeom>
          <a:noFill/>
        </p:spPr>
        <p:txBody>
          <a:bodyPr wrap="none" rtlCol="0">
            <a:spAutoFit/>
          </a:bodyPr>
          <a:lstStyle/>
          <a:p>
            <a:r>
              <a:rPr lang="en-US" dirty="0" smtClean="0"/>
              <a:t>G</a:t>
            </a:r>
            <a:r>
              <a:rPr lang="en-US" baseline="-25000" dirty="0" smtClean="0"/>
              <a:t>1</a:t>
            </a:r>
            <a:r>
              <a:rPr lang="en-US" dirty="0" smtClean="0"/>
              <a:t>= 1</a:t>
            </a:r>
          </a:p>
          <a:p>
            <a:r>
              <a:rPr lang="en-US" dirty="0" smtClean="0"/>
              <a:t>G</a:t>
            </a:r>
            <a:r>
              <a:rPr lang="en-US" baseline="-25000" dirty="0" smtClean="0"/>
              <a:t>2</a:t>
            </a:r>
            <a:r>
              <a:rPr lang="en-US" dirty="0" smtClean="0"/>
              <a:t>= 5</a:t>
            </a:r>
          </a:p>
          <a:p>
            <a:r>
              <a:rPr lang="en-US" dirty="0" smtClean="0"/>
              <a:t>And so on</a:t>
            </a:r>
            <a:endParaRPr lang="en-US" dirty="0"/>
          </a:p>
        </p:txBody>
      </p:sp>
    </p:spTree>
    <p:extLst>
      <p:ext uri="{BB962C8B-B14F-4D97-AF65-F5344CB8AC3E}">
        <p14:creationId xmlns:p14="http://schemas.microsoft.com/office/powerpoint/2010/main" val="987334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77C862-7F3A-4B06-AE9B-CD6F23A9D226}" type="slidenum">
              <a:rPr lang="en-US" smtClean="0"/>
              <a:t>7</a:t>
            </a:fld>
            <a:endParaRPr lang="en-US"/>
          </a:p>
        </p:txBody>
      </p:sp>
      <p:sp>
        <p:nvSpPr>
          <p:cNvPr id="5" name="Title 1"/>
          <p:cNvSpPr>
            <a:spLocks noGrp="1"/>
          </p:cNvSpPr>
          <p:nvPr>
            <p:ph type="title"/>
          </p:nvPr>
        </p:nvSpPr>
        <p:spPr/>
        <p:txBody>
          <a:bodyPr/>
          <a:lstStyle/>
          <a:p>
            <a:r>
              <a:rPr lang="en-US" dirty="0"/>
              <a:t>GRASP for capacitated minimum spanning tree</a:t>
            </a:r>
          </a:p>
        </p:txBody>
      </p:sp>
      <p:sp>
        <p:nvSpPr>
          <p:cNvPr id="6" name="TextBox 5"/>
          <p:cNvSpPr txBox="1"/>
          <p:nvPr/>
        </p:nvSpPr>
        <p:spPr>
          <a:xfrm>
            <a:off x="1447800" y="2057400"/>
            <a:ext cx="4918334" cy="2308324"/>
          </a:xfrm>
          <a:prstGeom prst="rect">
            <a:avLst/>
          </a:prstGeom>
          <a:noFill/>
        </p:spPr>
        <p:txBody>
          <a:bodyPr wrap="none" rtlCol="0">
            <a:spAutoFit/>
          </a:bodyPr>
          <a:lstStyle/>
          <a:p>
            <a:r>
              <a:rPr lang="en-US" dirty="0" smtClean="0"/>
              <a:t>1			</a:t>
            </a:r>
            <a:r>
              <a:rPr lang="en-US" dirty="0" smtClean="0">
                <a:solidFill>
                  <a:srgbClr val="FF0000"/>
                </a:solidFill>
              </a:rPr>
              <a:t>3</a:t>
            </a:r>
            <a:r>
              <a:rPr lang="en-US" dirty="0" smtClean="0"/>
              <a:t>	0	x</a:t>
            </a:r>
          </a:p>
          <a:p>
            <a:endParaRPr lang="en-US" dirty="0"/>
          </a:p>
          <a:p>
            <a:r>
              <a:rPr lang="en-US" dirty="0" smtClean="0"/>
              <a:t>2		-1		</a:t>
            </a:r>
            <a:r>
              <a:rPr lang="en-US" dirty="0" smtClean="0">
                <a:solidFill>
                  <a:srgbClr val="FF0000"/>
                </a:solidFill>
              </a:rPr>
              <a:t>1</a:t>
            </a:r>
            <a:r>
              <a:rPr lang="en-US" dirty="0" smtClean="0"/>
              <a:t>	x</a:t>
            </a:r>
          </a:p>
          <a:p>
            <a:endParaRPr lang="en-US" dirty="0" smtClean="0"/>
          </a:p>
          <a:p>
            <a:r>
              <a:rPr lang="en-US" dirty="0" smtClean="0"/>
              <a:t>3		-2	</a:t>
            </a:r>
            <a:r>
              <a:rPr lang="en-US" dirty="0" smtClean="0">
                <a:solidFill>
                  <a:srgbClr val="FF0000"/>
                </a:solidFill>
              </a:rPr>
              <a:t>3</a:t>
            </a:r>
            <a:r>
              <a:rPr lang="en-US" dirty="0" smtClean="0"/>
              <a:t>		</a:t>
            </a:r>
            <a:r>
              <a:rPr lang="en-US" dirty="0" smtClean="0">
                <a:solidFill>
                  <a:srgbClr val="FF0000"/>
                </a:solidFill>
              </a:rPr>
              <a:t>3</a:t>
            </a:r>
          </a:p>
          <a:p>
            <a:endParaRPr lang="en-US" dirty="0"/>
          </a:p>
          <a:p>
            <a:r>
              <a:rPr lang="en-US" dirty="0" smtClean="0"/>
              <a:t>4		 x	x	</a:t>
            </a:r>
            <a:r>
              <a:rPr lang="en-US" dirty="0" smtClean="0">
                <a:solidFill>
                  <a:srgbClr val="FF0000"/>
                </a:solidFill>
              </a:rPr>
              <a:t>2</a:t>
            </a:r>
          </a:p>
          <a:p>
            <a:endParaRPr lang="en-US" dirty="0"/>
          </a:p>
        </p:txBody>
      </p:sp>
      <p:sp>
        <p:nvSpPr>
          <p:cNvPr id="7" name="TextBox 6"/>
          <p:cNvSpPr txBox="1"/>
          <p:nvPr/>
        </p:nvSpPr>
        <p:spPr>
          <a:xfrm>
            <a:off x="3200400" y="1535668"/>
            <a:ext cx="3071675" cy="369332"/>
          </a:xfrm>
          <a:prstGeom prst="rect">
            <a:avLst/>
          </a:prstGeom>
          <a:noFill/>
        </p:spPr>
        <p:txBody>
          <a:bodyPr wrap="none" rtlCol="0">
            <a:spAutoFit/>
          </a:bodyPr>
          <a:lstStyle/>
          <a:p>
            <a:r>
              <a:rPr lang="en-US" dirty="0" smtClean="0"/>
              <a:t>1	2	3	4</a:t>
            </a:r>
            <a:endParaRPr lang="en-US" dirty="0"/>
          </a:p>
        </p:txBody>
      </p:sp>
      <p:sp>
        <p:nvSpPr>
          <p:cNvPr id="8" name="TextBox 7"/>
          <p:cNvSpPr txBox="1"/>
          <p:nvPr/>
        </p:nvSpPr>
        <p:spPr>
          <a:xfrm>
            <a:off x="6554934" y="4611469"/>
            <a:ext cx="2131866" cy="646331"/>
          </a:xfrm>
          <a:prstGeom prst="rect">
            <a:avLst/>
          </a:prstGeom>
          <a:noFill/>
        </p:spPr>
        <p:txBody>
          <a:bodyPr wrap="none" rtlCol="0">
            <a:spAutoFit/>
          </a:bodyPr>
          <a:lstStyle/>
          <a:p>
            <a:r>
              <a:rPr lang="en-US" dirty="0" smtClean="0"/>
              <a:t>RCL 1-2, 2-3, 1-3, 3-4</a:t>
            </a:r>
          </a:p>
          <a:p>
            <a:r>
              <a:rPr lang="en-US" dirty="0" smtClean="0"/>
              <a:t>Capacity ≤ 5</a:t>
            </a:r>
            <a:endParaRPr lang="en-US" dirty="0"/>
          </a:p>
        </p:txBody>
      </p:sp>
      <p:sp>
        <p:nvSpPr>
          <p:cNvPr id="9" name="TextBox 8"/>
          <p:cNvSpPr txBox="1"/>
          <p:nvPr/>
        </p:nvSpPr>
        <p:spPr>
          <a:xfrm>
            <a:off x="6477000" y="5553670"/>
            <a:ext cx="2527295" cy="923330"/>
          </a:xfrm>
          <a:prstGeom prst="rect">
            <a:avLst/>
          </a:prstGeom>
          <a:noFill/>
        </p:spPr>
        <p:txBody>
          <a:bodyPr wrap="none" rtlCol="0">
            <a:spAutoFit/>
          </a:bodyPr>
          <a:lstStyle/>
          <a:p>
            <a:r>
              <a:rPr lang="en-US" dirty="0" smtClean="0"/>
              <a:t>2-4, 1-4 exceeds capacity</a:t>
            </a:r>
          </a:p>
          <a:p>
            <a:r>
              <a:rPr lang="en-US" dirty="0" smtClean="0"/>
              <a:t>Capacity 2-4 = 7</a:t>
            </a:r>
          </a:p>
          <a:p>
            <a:r>
              <a:rPr lang="en-US" dirty="0" smtClean="0"/>
              <a:t>Capacity 1-4 = 6</a:t>
            </a:r>
            <a:endParaRPr lang="en-US" dirty="0"/>
          </a:p>
        </p:txBody>
      </p:sp>
      <p:cxnSp>
        <p:nvCxnSpPr>
          <p:cNvPr id="11" name="Straight Connector 10"/>
          <p:cNvCxnSpPr/>
          <p:nvPr/>
        </p:nvCxnSpPr>
        <p:spPr>
          <a:xfrm>
            <a:off x="1219200" y="2057400"/>
            <a:ext cx="571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362200" y="1447800"/>
            <a:ext cx="0" cy="3638441"/>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79791" y="5248870"/>
            <a:ext cx="6197209" cy="646331"/>
          </a:xfrm>
          <a:prstGeom prst="rect">
            <a:avLst/>
          </a:prstGeom>
          <a:noFill/>
        </p:spPr>
        <p:txBody>
          <a:bodyPr wrap="none" rtlCol="0">
            <a:spAutoFit/>
          </a:bodyPr>
          <a:lstStyle/>
          <a:p>
            <a:pPr marL="0" lvl="1"/>
            <a:r>
              <a:rPr lang="en-US" dirty="0"/>
              <a:t>For multiple edges from node </a:t>
            </a:r>
            <a:r>
              <a:rPr lang="en-US" dirty="0" err="1"/>
              <a:t>i</a:t>
            </a:r>
            <a:r>
              <a:rPr lang="en-US" dirty="0"/>
              <a:t> to all j’s, (</a:t>
            </a:r>
            <a:r>
              <a:rPr lang="en-US" dirty="0" err="1"/>
              <a:t>i,j</a:t>
            </a:r>
            <a:r>
              <a:rPr lang="en-US" dirty="0"/>
              <a:t>) in RCL, find  t</a:t>
            </a:r>
            <a:r>
              <a:rPr lang="en-US" baseline="-25000" dirty="0"/>
              <a:t>i </a:t>
            </a:r>
            <a:r>
              <a:rPr lang="en-US" dirty="0"/>
              <a:t>= </a:t>
            </a:r>
            <a:r>
              <a:rPr lang="en-US" dirty="0" err="1" smtClean="0"/>
              <a:t>G</a:t>
            </a:r>
            <a:r>
              <a:rPr lang="en-US" baseline="-25000" dirty="0" err="1" smtClean="0"/>
              <a:t>j</a:t>
            </a:r>
            <a:r>
              <a:rPr lang="en-US" dirty="0" err="1" smtClean="0"/>
              <a:t>-c</a:t>
            </a:r>
            <a:r>
              <a:rPr lang="en-US" baseline="-25000" dirty="0" err="1" smtClean="0"/>
              <a:t>ij</a:t>
            </a:r>
            <a:endParaRPr lang="en-US" dirty="0" smtClean="0"/>
          </a:p>
          <a:p>
            <a:pPr marL="0" lvl="1"/>
            <a:r>
              <a:rPr lang="en-US" dirty="0"/>
              <a:t>C</a:t>
            </a:r>
            <a:r>
              <a:rPr lang="en-US" dirty="0" smtClean="0"/>
              <a:t>hoose </a:t>
            </a:r>
            <a:r>
              <a:rPr lang="en-US" dirty="0"/>
              <a:t>the edge with the largest </a:t>
            </a:r>
            <a:r>
              <a:rPr lang="en-US" dirty="0" smtClean="0"/>
              <a:t>positive t</a:t>
            </a:r>
            <a:r>
              <a:rPr lang="en-US" baseline="-25000" dirty="0" smtClean="0"/>
              <a:t>i </a:t>
            </a:r>
            <a:r>
              <a:rPr lang="en-US" dirty="0" smtClean="0"/>
              <a:t> (in red)</a:t>
            </a:r>
            <a:endParaRPr lang="en-US" baseline="-25000" dirty="0"/>
          </a:p>
        </p:txBody>
      </p:sp>
      <p:sp>
        <p:nvSpPr>
          <p:cNvPr id="15" name="TextBox 14"/>
          <p:cNvSpPr txBox="1"/>
          <p:nvPr/>
        </p:nvSpPr>
        <p:spPr>
          <a:xfrm>
            <a:off x="609600" y="2971800"/>
            <a:ext cx="798617" cy="369332"/>
          </a:xfrm>
          <a:prstGeom prst="rect">
            <a:avLst/>
          </a:prstGeom>
          <a:noFill/>
        </p:spPr>
        <p:txBody>
          <a:bodyPr wrap="none" rtlCol="0">
            <a:spAutoFit/>
          </a:bodyPr>
          <a:lstStyle/>
          <a:p>
            <a:r>
              <a:rPr lang="en-US" dirty="0" smtClean="0"/>
              <a:t>Node </a:t>
            </a:r>
            <a:r>
              <a:rPr lang="en-US" dirty="0" err="1" smtClean="0"/>
              <a:t>i</a:t>
            </a:r>
            <a:endParaRPr lang="en-US" dirty="0"/>
          </a:p>
        </p:txBody>
      </p:sp>
      <p:sp>
        <p:nvSpPr>
          <p:cNvPr id="16" name="TextBox 15"/>
          <p:cNvSpPr txBox="1"/>
          <p:nvPr/>
        </p:nvSpPr>
        <p:spPr>
          <a:xfrm>
            <a:off x="4637632" y="1143000"/>
            <a:ext cx="800219" cy="369332"/>
          </a:xfrm>
          <a:prstGeom prst="rect">
            <a:avLst/>
          </a:prstGeom>
          <a:noFill/>
        </p:spPr>
        <p:txBody>
          <a:bodyPr wrap="none" rtlCol="0">
            <a:spAutoFit/>
          </a:bodyPr>
          <a:lstStyle/>
          <a:p>
            <a:r>
              <a:rPr lang="en-US" dirty="0" smtClean="0"/>
              <a:t>Node j</a:t>
            </a:r>
            <a:endParaRPr lang="en-US" dirty="0"/>
          </a:p>
        </p:txBody>
      </p:sp>
      <p:sp>
        <p:nvSpPr>
          <p:cNvPr id="17" name="TextBox 16"/>
          <p:cNvSpPr txBox="1"/>
          <p:nvPr/>
        </p:nvSpPr>
        <p:spPr>
          <a:xfrm>
            <a:off x="6934200" y="2971800"/>
            <a:ext cx="923651" cy="369332"/>
          </a:xfrm>
          <a:prstGeom prst="rect">
            <a:avLst/>
          </a:prstGeom>
          <a:noFill/>
        </p:spPr>
        <p:txBody>
          <a:bodyPr wrap="none" rtlCol="0">
            <a:spAutoFit/>
          </a:bodyPr>
          <a:lstStyle/>
          <a:p>
            <a:r>
              <a:rPr lang="en-US" dirty="0"/>
              <a:t>t</a:t>
            </a:r>
            <a:r>
              <a:rPr lang="en-US" baseline="-25000" dirty="0"/>
              <a:t>i </a:t>
            </a:r>
            <a:r>
              <a:rPr lang="en-US" dirty="0"/>
              <a:t>= </a:t>
            </a:r>
            <a:r>
              <a:rPr lang="en-US" dirty="0" err="1"/>
              <a:t>G</a:t>
            </a:r>
            <a:r>
              <a:rPr lang="en-US" baseline="-25000" dirty="0" err="1"/>
              <a:t>j</a:t>
            </a:r>
            <a:r>
              <a:rPr lang="en-US" dirty="0" err="1"/>
              <a:t>-c</a:t>
            </a:r>
            <a:r>
              <a:rPr lang="en-US" baseline="-25000" dirty="0" err="1"/>
              <a:t>ij</a:t>
            </a:r>
            <a:endParaRPr lang="en-US" dirty="0"/>
          </a:p>
        </p:txBody>
      </p:sp>
      <p:sp>
        <p:nvSpPr>
          <p:cNvPr id="18" name="Right Brace 17"/>
          <p:cNvSpPr/>
          <p:nvPr/>
        </p:nvSpPr>
        <p:spPr>
          <a:xfrm>
            <a:off x="6554934" y="2133600"/>
            <a:ext cx="303066" cy="2133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2028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Connect 1-2 remove r-2 link</a:t>
            </a:r>
          </a:p>
          <a:p>
            <a:r>
              <a:rPr lang="en-US" dirty="0"/>
              <a:t>Connect </a:t>
            </a:r>
            <a:r>
              <a:rPr lang="en-US" dirty="0" smtClean="0"/>
              <a:t>2-3 </a:t>
            </a:r>
            <a:r>
              <a:rPr lang="en-US" dirty="0"/>
              <a:t>remove </a:t>
            </a:r>
            <a:r>
              <a:rPr lang="en-US" dirty="0" smtClean="0"/>
              <a:t>r-3 </a:t>
            </a:r>
            <a:r>
              <a:rPr lang="en-US" dirty="0"/>
              <a:t>link</a:t>
            </a:r>
          </a:p>
          <a:p>
            <a:r>
              <a:rPr lang="en-US" dirty="0" smtClean="0"/>
              <a:t>Connect 3-2 remove r-2 link (redundant)</a:t>
            </a:r>
          </a:p>
          <a:p>
            <a:r>
              <a:rPr lang="en-US" dirty="0"/>
              <a:t>Connect 3-4 remove r-4 </a:t>
            </a:r>
            <a:r>
              <a:rPr lang="en-US" dirty="0" smtClean="0"/>
              <a:t>link</a:t>
            </a:r>
          </a:p>
          <a:p>
            <a:r>
              <a:rPr lang="en-US" dirty="0" smtClean="0"/>
              <a:t>Connect 4-3 remove r-3 link (</a:t>
            </a:r>
            <a:r>
              <a:rPr lang="en-US" dirty="0"/>
              <a:t>redundant)</a:t>
            </a:r>
          </a:p>
          <a:p>
            <a:endParaRPr lang="en-US" dirty="0"/>
          </a:p>
          <a:p>
            <a:r>
              <a:rPr lang="en-US" dirty="0" smtClean="0"/>
              <a:t>All nodes are connected</a:t>
            </a:r>
            <a:r>
              <a:rPr lang="en-US" dirty="0" smtClean="0"/>
              <a:t>. STOP.</a:t>
            </a:r>
          </a:p>
          <a:p>
            <a:r>
              <a:rPr lang="en-US" dirty="0" smtClean="0"/>
              <a:t>Choose </a:t>
            </a:r>
            <a:r>
              <a:rPr lang="en-US" dirty="0" smtClean="0"/>
              <a:t>the smallest gate among the leftover gates.  Choose r-1</a:t>
            </a:r>
          </a:p>
          <a:p>
            <a:r>
              <a:rPr lang="en-US" dirty="0" smtClean="0"/>
              <a:t>Total cost = r-1-2-3-4 = 6</a:t>
            </a:r>
          </a:p>
          <a:p>
            <a:r>
              <a:rPr lang="en-US" dirty="0" smtClean="0"/>
              <a:t>In a star type connection total cost is (r-1)+(r-2)+(r-3)+(r-4) = 13</a:t>
            </a:r>
          </a:p>
          <a:p>
            <a:endParaRPr lang="en-US" dirty="0"/>
          </a:p>
          <a:p>
            <a:r>
              <a:rPr lang="en-US" dirty="0" smtClean="0"/>
              <a:t>A  regular spanning tree without capacity  would be r-1-4-3-2 =5</a:t>
            </a:r>
            <a:endParaRPr lang="en-US" dirty="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8</a:t>
            </a:fld>
            <a:endParaRPr lang="en-US"/>
          </a:p>
        </p:txBody>
      </p:sp>
      <p:sp>
        <p:nvSpPr>
          <p:cNvPr id="5" name="Title 1"/>
          <p:cNvSpPr>
            <a:spLocks noGrp="1"/>
          </p:cNvSpPr>
          <p:nvPr>
            <p:ph type="title"/>
          </p:nvPr>
        </p:nvSpPr>
        <p:spPr/>
        <p:txBody>
          <a:bodyPr/>
          <a:lstStyle/>
          <a:p>
            <a:r>
              <a:rPr lang="en-US" dirty="0"/>
              <a:t>GRASP for capacitated minimum spanning tree</a:t>
            </a:r>
          </a:p>
        </p:txBody>
      </p:sp>
    </p:spTree>
    <p:extLst>
      <p:ext uri="{BB962C8B-B14F-4D97-AF65-F5344CB8AC3E}">
        <p14:creationId xmlns:p14="http://schemas.microsoft.com/office/powerpoint/2010/main" val="2979837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Escaping local </a:t>
            </a:r>
            <a:r>
              <a:rPr lang="en-US" dirty="0" err="1" smtClean="0"/>
              <a:t>optimas</a:t>
            </a:r>
            <a:r>
              <a:rPr lang="en-US" dirty="0" smtClean="0"/>
              <a:t>: Variable </a:t>
            </a:r>
            <a:r>
              <a:rPr lang="en-US" dirty="0"/>
              <a:t>Neighborhood Search</a:t>
            </a:r>
            <a:br>
              <a:rPr lang="en-US" dirty="0"/>
            </a:br>
            <a:endParaRPr lang="en-US" dirty="0"/>
          </a:p>
        </p:txBody>
      </p:sp>
      <p:sp>
        <p:nvSpPr>
          <p:cNvPr id="3" name="Content Placeholder 2"/>
          <p:cNvSpPr>
            <a:spLocks noGrp="1"/>
          </p:cNvSpPr>
          <p:nvPr>
            <p:ph idx="1"/>
          </p:nvPr>
        </p:nvSpPr>
        <p:spPr/>
        <p:txBody>
          <a:bodyPr/>
          <a:lstStyle/>
          <a:p>
            <a:r>
              <a:rPr lang="en-US" dirty="0" smtClean="0"/>
              <a:t>VNS </a:t>
            </a:r>
            <a:r>
              <a:rPr lang="en-US" dirty="0" smtClean="0"/>
              <a:t>escapes local optima by changing </a:t>
            </a:r>
            <a:r>
              <a:rPr lang="en-US" dirty="0" smtClean="0"/>
              <a:t>neighborhood </a:t>
            </a:r>
            <a:r>
              <a:rPr lang="en-US" dirty="0"/>
              <a:t>structure.</a:t>
            </a:r>
          </a:p>
          <a:p>
            <a:r>
              <a:rPr lang="en-US" dirty="0" smtClean="0"/>
              <a:t>VNS </a:t>
            </a:r>
            <a:r>
              <a:rPr lang="en-US" dirty="0"/>
              <a:t>uses different neighborhood </a:t>
            </a:r>
            <a:r>
              <a:rPr lang="en-US" dirty="0" smtClean="0"/>
              <a:t>structures during </a:t>
            </a:r>
            <a:r>
              <a:rPr lang="en-US" dirty="0"/>
              <a:t>search</a:t>
            </a:r>
          </a:p>
          <a:p>
            <a:pPr marL="0" indent="0">
              <a:buNone/>
            </a:pPr>
            <a:endParaRPr lang="en-US" dirty="0"/>
          </a:p>
          <a:p>
            <a:r>
              <a:rPr lang="en-US" dirty="0"/>
              <a:t>A neighborhood </a:t>
            </a:r>
            <a:r>
              <a:rPr lang="en-US" dirty="0" smtClean="0"/>
              <a:t>is </a:t>
            </a:r>
            <a:r>
              <a:rPr lang="en-US" dirty="0"/>
              <a:t>substituted </a:t>
            </a:r>
            <a:r>
              <a:rPr lang="en-US" dirty="0" smtClean="0"/>
              <a:t>by another neighborhood as </a:t>
            </a:r>
            <a:r>
              <a:rPr lang="en-US" dirty="0"/>
              <a:t>soon as local search </a:t>
            </a:r>
            <a:r>
              <a:rPr lang="en-US" dirty="0" smtClean="0"/>
              <a:t>cannot </a:t>
            </a:r>
            <a:r>
              <a:rPr lang="en-US" dirty="0"/>
              <a:t>improve the current best solution.</a:t>
            </a:r>
          </a:p>
        </p:txBody>
      </p:sp>
      <p:sp>
        <p:nvSpPr>
          <p:cNvPr id="4" name="Slide Number Placeholder 3"/>
          <p:cNvSpPr>
            <a:spLocks noGrp="1"/>
          </p:cNvSpPr>
          <p:nvPr>
            <p:ph type="sldNum" sz="quarter" idx="12"/>
          </p:nvPr>
        </p:nvSpPr>
        <p:spPr/>
        <p:txBody>
          <a:bodyPr/>
          <a:lstStyle/>
          <a:p>
            <a:fld id="{4E77C862-7F3A-4B06-AE9B-CD6F23A9D226}" type="slidenum">
              <a:rPr lang="en-US" smtClean="0"/>
              <a:t>9</a:t>
            </a:fld>
            <a:endParaRPr lang="en-US"/>
          </a:p>
        </p:txBody>
      </p:sp>
    </p:spTree>
    <p:extLst>
      <p:ext uri="{BB962C8B-B14F-4D97-AF65-F5344CB8AC3E}">
        <p14:creationId xmlns:p14="http://schemas.microsoft.com/office/powerpoint/2010/main" val="1261863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32519</TotalTime>
  <Words>1057</Words>
  <Application>Microsoft Office PowerPoint</Application>
  <PresentationFormat>On-screen Show (4:3)</PresentationFormat>
  <Paragraphs>146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Escaping local optimas</vt:lpstr>
      <vt:lpstr>Escaping local optimas: Iterating with different initial solutions </vt:lpstr>
      <vt:lpstr>GRASP- greedy randomized adaptive search procedure</vt:lpstr>
      <vt:lpstr>GRASP for capacitated minimum spanning tree</vt:lpstr>
      <vt:lpstr>GRASP for capacitated minimum spanning tree</vt:lpstr>
      <vt:lpstr>GRASP for capacitated minimum spanning tree</vt:lpstr>
      <vt:lpstr>GRASP for capacitated minimum spanning tree</vt:lpstr>
      <vt:lpstr>GRASP for capacitated minimum spanning tree</vt:lpstr>
      <vt:lpstr>Escaping local optimas: Variable Neighborhood Search </vt:lpstr>
      <vt:lpstr>Escaping local optimas: Guided Local Search</vt:lpstr>
      <vt:lpstr>Dispatching Rules</vt:lpstr>
    </vt:vector>
  </TitlesOfParts>
  <Company>Volgenau School, GMU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Rajesh Ganesan</dc:creator>
  <cp:lastModifiedBy>Rajesh Ganesan</cp:lastModifiedBy>
  <cp:revision>180</cp:revision>
  <cp:lastPrinted>2014-02-20T20:37:11Z</cp:lastPrinted>
  <dcterms:created xsi:type="dcterms:W3CDTF">2012-01-24T15:25:05Z</dcterms:created>
  <dcterms:modified xsi:type="dcterms:W3CDTF">2018-09-19T19:19:00Z</dcterms:modified>
</cp:coreProperties>
</file>