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3" r:id="rId2"/>
    <p:sldId id="284" r:id="rId3"/>
    <p:sldId id="269" r:id="rId4"/>
    <p:sldId id="274" r:id="rId5"/>
    <p:sldId id="275" r:id="rId6"/>
    <p:sldId id="276" r:id="rId7"/>
    <p:sldId id="277" r:id="rId8"/>
    <p:sldId id="278" r:id="rId9"/>
    <p:sldId id="279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84" autoAdjust="0"/>
    <p:restoredTop sz="94660"/>
  </p:normalViewPr>
  <p:slideViewPr>
    <p:cSldViewPr>
      <p:cViewPr varScale="1">
        <p:scale>
          <a:sx n="108" d="100"/>
          <a:sy n="108" d="100"/>
        </p:scale>
        <p:origin x="168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3E4D4-87EC-4CCC-9E0D-2570825D2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5825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F970A-B8AB-44A4-8EEA-4B980E67B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0670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F970A-B8AB-44A4-8EEA-4B980E67BA12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77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F71D-AB75-4FF0-9E9D-0A880A039931}" type="datetime1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5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74F5-83E8-41FE-9C5B-61D7266EBBD4}" type="datetime1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68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1EC5-A818-44B3-9888-3E60B8ACA02F}" type="datetime1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8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47BA-D295-436D-A44A-4918E4A23545}" type="datetime1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8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571C2-A4B5-4956-B209-F53093075B37}" type="datetime1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6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C6F2-3F26-4746-8FF1-000CE2872B3A}" type="datetime1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31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BBE4-1680-413C-A9EB-6FF7D18131B8}" type="datetime1">
              <a:rPr lang="en-US" smtClean="0"/>
              <a:t>9/13/2023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38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1592-ED7E-4833-93E3-9DC4F12581CF}" type="datetime1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20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EC79-230F-42FF-9004-250CEA408DAA}" type="datetime1">
              <a:rPr lang="en-US" smtClean="0"/>
              <a:t>9/13/2023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708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9568-E821-4264-A242-DCD9B331C3AE}" type="datetime1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5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849C-089C-42E7-95F6-F0794C2D788F}" type="datetime1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31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0CC7D-A6C3-4EE6-84CD-41A72ABE2575}" type="datetime1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04800" y="914400"/>
            <a:ext cx="8610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203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the Heuristic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Representation of the solution space</a:t>
            </a:r>
          </a:p>
          <a:p>
            <a:pPr lvl="1"/>
            <a:r>
              <a:rPr lang="en-US" dirty="0"/>
              <a:t>Vector of Binary values – 0/1 Knapsack, 0/1 IP problems</a:t>
            </a:r>
          </a:p>
          <a:p>
            <a:pPr lvl="1"/>
            <a:r>
              <a:rPr lang="en-US" dirty="0"/>
              <a:t>Vector of discrete values- Location , and assignment problems</a:t>
            </a:r>
          </a:p>
          <a:p>
            <a:pPr lvl="1"/>
            <a:r>
              <a:rPr lang="en-US" dirty="0"/>
              <a:t>Vector of continuous values on a real line – continuous, parameter optimization </a:t>
            </a:r>
          </a:p>
          <a:p>
            <a:pPr lvl="1"/>
            <a:r>
              <a:rPr lang="en-US" dirty="0"/>
              <a:t>Permutation – sequencing, scheduling, TSP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dirty="0"/>
              <a:t>Defining the neighborhood and the neighbors</a:t>
            </a:r>
          </a:p>
          <a:p>
            <a:pPr lvl="1"/>
            <a:r>
              <a:rPr lang="en-US" dirty="0"/>
              <a:t>Flip operator – k-distance/bit, binary or over a range of numbers (+1 or -1 as in knapsack)</a:t>
            </a:r>
          </a:p>
          <a:p>
            <a:pPr lvl="1"/>
            <a:r>
              <a:rPr lang="en-US" dirty="0"/>
              <a:t>Permutation operator </a:t>
            </a:r>
          </a:p>
          <a:p>
            <a:pPr lvl="2"/>
            <a:r>
              <a:rPr lang="en-US" dirty="0"/>
              <a:t>pair-wise k-exchange operator</a:t>
            </a:r>
          </a:p>
          <a:p>
            <a:pPr lvl="2"/>
            <a:r>
              <a:rPr lang="en-US" dirty="0"/>
              <a:t>Insertion operator 12345  14235</a:t>
            </a:r>
          </a:p>
          <a:p>
            <a:pPr lvl="2"/>
            <a:r>
              <a:rPr lang="en-US" dirty="0"/>
              <a:t>Exchange operator 12345  14325</a:t>
            </a:r>
          </a:p>
          <a:p>
            <a:pPr lvl="2"/>
            <a:r>
              <a:rPr lang="en-US" dirty="0"/>
              <a:t>Inversion operator 123456 154326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59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/>
              <a:t>Defining the initial solution</a:t>
            </a:r>
          </a:p>
          <a:p>
            <a:pPr lvl="1"/>
            <a:r>
              <a:rPr lang="en-US" dirty="0"/>
              <a:t>Random or greedy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dirty="0"/>
              <a:t>Choosing the method (algorithm for iterative search)</a:t>
            </a:r>
          </a:p>
          <a:p>
            <a:pPr lvl="1"/>
            <a:r>
              <a:rPr lang="en-US" dirty="0"/>
              <a:t>Off-the shelf or tailor made heuristic</a:t>
            </a:r>
          </a:p>
          <a:p>
            <a:pPr lvl="1"/>
            <a:r>
              <a:rPr lang="en-US" dirty="0"/>
              <a:t>Single-start or </a:t>
            </a:r>
            <a:r>
              <a:rPr lang="en-US" dirty="0" err="1"/>
              <a:t>multistart</a:t>
            </a:r>
            <a:r>
              <a:rPr lang="en-US" dirty="0"/>
              <a:t> (still single but several independent singles) or population (solutions interact with one another)</a:t>
            </a:r>
          </a:p>
          <a:p>
            <a:pPr lvl="1"/>
            <a:r>
              <a:rPr lang="en-US" dirty="0"/>
              <a:t>Strategies for escaping local optima</a:t>
            </a:r>
          </a:p>
          <a:p>
            <a:pPr lvl="1"/>
            <a:r>
              <a:rPr lang="en-US" dirty="0"/>
              <a:t>Balance diversification and intensification of search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dirty="0"/>
              <a:t>Objective function evaluation</a:t>
            </a:r>
          </a:p>
          <a:p>
            <a:pPr lvl="1"/>
            <a:r>
              <a:rPr lang="en-US" dirty="0"/>
              <a:t>Full or partial evaluation</a:t>
            </a:r>
          </a:p>
          <a:p>
            <a:pPr lvl="1"/>
            <a:r>
              <a:rPr lang="en-US" dirty="0"/>
              <a:t>At every iteration or after a set of iterations 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dirty="0"/>
              <a:t>Stopping criteria</a:t>
            </a:r>
          </a:p>
          <a:p>
            <a:pPr lvl="1"/>
            <a:r>
              <a:rPr lang="en-US" dirty="0"/>
              <a:t>Number of iterations</a:t>
            </a:r>
          </a:p>
          <a:p>
            <a:pPr lvl="1"/>
            <a:r>
              <a:rPr lang="en-US" dirty="0"/>
              <a:t>Time</a:t>
            </a:r>
          </a:p>
          <a:p>
            <a:pPr lvl="1"/>
            <a:r>
              <a:rPr lang="en-US" dirty="0"/>
              <a:t>Counting the number of non-improving solutions in consecutive iterations.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2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the Heuristic Approach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5867400"/>
            <a:ext cx="92064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Remember: there is a lot of flexibility in setting up the above. Optimality cannot be proved. </a:t>
            </a:r>
          </a:p>
          <a:p>
            <a:r>
              <a:rPr lang="en-US" dirty="0"/>
              <a:t>All you are looking for  is a good solution given the resource (time, money and computing power)</a:t>
            </a:r>
          </a:p>
          <a:p>
            <a:r>
              <a:rPr lang="en-US" dirty="0"/>
              <a:t>constraints</a:t>
            </a:r>
          </a:p>
        </p:txBody>
      </p:sp>
    </p:spTree>
    <p:extLst>
      <p:ext uri="{BB962C8B-B14F-4D97-AF65-F5344CB8AC3E}">
        <p14:creationId xmlns:p14="http://schemas.microsoft.com/office/powerpoint/2010/main" val="312801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Escaping local </a:t>
            </a:r>
            <a:r>
              <a:rPr lang="en-US" dirty="0" err="1"/>
              <a:t>optimas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Accept </a:t>
            </a:r>
            <a:r>
              <a:rPr lang="en-US" dirty="0" err="1"/>
              <a:t>nonimproving</a:t>
            </a:r>
            <a:r>
              <a:rPr lang="en-US" dirty="0"/>
              <a:t> neighbors</a:t>
            </a:r>
          </a:p>
          <a:p>
            <a:pPr lvl="1"/>
            <a:r>
              <a:rPr lang="en-US" dirty="0" err="1"/>
              <a:t>Tabu</a:t>
            </a:r>
            <a:r>
              <a:rPr lang="en-US" dirty="0"/>
              <a:t> search and simulated annealing</a:t>
            </a:r>
          </a:p>
          <a:p>
            <a:r>
              <a:rPr lang="en-US" dirty="0"/>
              <a:t>Iterating with different initial solutions</a:t>
            </a:r>
          </a:p>
          <a:p>
            <a:pPr lvl="1"/>
            <a:r>
              <a:rPr lang="en-US" dirty="0" err="1"/>
              <a:t>Multistart</a:t>
            </a:r>
            <a:r>
              <a:rPr lang="en-US" dirty="0"/>
              <a:t> local search, greedy randomized adaptive search procedure (GRASP), iterative local search</a:t>
            </a:r>
          </a:p>
          <a:p>
            <a:r>
              <a:rPr lang="en-US" dirty="0"/>
              <a:t>Changing the neighborhood</a:t>
            </a:r>
          </a:p>
          <a:p>
            <a:pPr lvl="1"/>
            <a:r>
              <a:rPr lang="en-US" dirty="0"/>
              <a:t>Variable neighborhood search</a:t>
            </a:r>
          </a:p>
          <a:p>
            <a:r>
              <a:rPr lang="en-US" dirty="0"/>
              <a:t>Changing the objective function or the input to the problem in a effort to solve the original problem more effectively. </a:t>
            </a:r>
          </a:p>
          <a:p>
            <a:pPr lvl="1"/>
            <a:r>
              <a:rPr lang="en-US" dirty="0"/>
              <a:t>Guided local search</a:t>
            </a:r>
          </a:p>
          <a:p>
            <a:pPr marL="514350" lvl="1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70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Simulated Annealing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material science and physics</a:t>
            </a:r>
          </a:p>
          <a:p>
            <a:r>
              <a:rPr lang="en-US" dirty="0"/>
              <a:t>Annealing: For structural strength of objects made from iron, annealing is a process of heating and then slow cooling to form a strong crystalline structure.</a:t>
            </a:r>
          </a:p>
          <a:p>
            <a:r>
              <a:rPr lang="en-US" dirty="0"/>
              <a:t>The strength depends on the cooling rate</a:t>
            </a:r>
          </a:p>
          <a:p>
            <a:r>
              <a:rPr lang="en-US" dirty="0"/>
              <a:t> If the initial temperature is not sufficiently high or the cooling is too fast then imperfections are obtained</a:t>
            </a:r>
          </a:p>
          <a:p>
            <a:r>
              <a:rPr lang="en-US" dirty="0"/>
              <a:t>SA is an analogous process to the annealing process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331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objective of SA is to escape local optima and to delay convergence. </a:t>
            </a:r>
          </a:p>
          <a:p>
            <a:r>
              <a:rPr lang="en-US" dirty="0"/>
              <a:t>SA is a </a:t>
            </a:r>
            <a:r>
              <a:rPr lang="en-US" dirty="0" err="1"/>
              <a:t>memoryless</a:t>
            </a:r>
            <a:r>
              <a:rPr lang="en-US" dirty="0"/>
              <a:t> heuristic approach</a:t>
            </a:r>
          </a:p>
          <a:p>
            <a:r>
              <a:rPr lang="en-US" dirty="0"/>
              <a:t>Start with an initial solution</a:t>
            </a:r>
          </a:p>
          <a:p>
            <a:r>
              <a:rPr lang="en-US" dirty="0"/>
              <a:t>At each iteration obtain a neighbor in a random or organized way</a:t>
            </a:r>
          </a:p>
          <a:p>
            <a:r>
              <a:rPr lang="en-US" dirty="0"/>
              <a:t>Moves that improve the solution are always accepted</a:t>
            </a:r>
          </a:p>
          <a:p>
            <a:r>
              <a:rPr lang="en-US" dirty="0"/>
              <a:t>Moves that do not improve the solution are accepted using a probability. </a:t>
            </a:r>
          </a:p>
          <a:p>
            <a:pPr lvl="1"/>
            <a:r>
              <a:rPr lang="en-US" dirty="0"/>
              <a:t>By the law of thermodynamics at temperature t, the probability of an increase in energy of magnitude </a:t>
            </a:r>
            <a:r>
              <a:rPr lang="en-US" dirty="0" err="1">
                <a:latin typeface="Symbol" pitchFamily="18" charset="2"/>
              </a:rPr>
              <a:t>d</a:t>
            </a:r>
            <a:r>
              <a:rPr lang="en-US" dirty="0" err="1"/>
              <a:t>E</a:t>
            </a:r>
            <a:r>
              <a:rPr lang="en-US" dirty="0"/>
              <a:t> is given by </a:t>
            </a:r>
          </a:p>
          <a:p>
            <a:pPr marL="2286000" lvl="5" indent="0">
              <a:buNone/>
            </a:pPr>
            <a:r>
              <a:rPr lang="en-US" dirty="0"/>
              <a:t>P(</a:t>
            </a:r>
            <a:r>
              <a:rPr lang="en-US" dirty="0" err="1">
                <a:latin typeface="Symbol" pitchFamily="18" charset="2"/>
              </a:rPr>
              <a:t>d</a:t>
            </a:r>
            <a:r>
              <a:rPr lang="en-US" dirty="0" err="1"/>
              <a:t>E,t</a:t>
            </a:r>
            <a:r>
              <a:rPr lang="en-US" dirty="0"/>
              <a:t>)= </a:t>
            </a:r>
            <a:r>
              <a:rPr lang="en-US" dirty="0" err="1"/>
              <a:t>exp</a:t>
            </a:r>
            <a:r>
              <a:rPr lang="en-US" dirty="0"/>
              <a:t>(-</a:t>
            </a:r>
            <a:r>
              <a:rPr lang="en-US" dirty="0" err="1">
                <a:latin typeface="Symbol" pitchFamily="18" charset="2"/>
              </a:rPr>
              <a:t>d</a:t>
            </a:r>
            <a:r>
              <a:rPr lang="en-US" dirty="0" err="1"/>
              <a:t>E</a:t>
            </a:r>
            <a:r>
              <a:rPr lang="en-US" dirty="0"/>
              <a:t>/</a:t>
            </a:r>
            <a:r>
              <a:rPr lang="en-US" dirty="0" err="1"/>
              <a:t>kt</a:t>
            </a:r>
            <a:r>
              <a:rPr lang="en-US" dirty="0"/>
              <a:t>)</a:t>
            </a:r>
          </a:p>
          <a:p>
            <a:pPr marL="2286000" lvl="5" indent="0">
              <a:buNone/>
            </a:pPr>
            <a:r>
              <a:rPr lang="en-US" dirty="0"/>
              <a:t>Where k is the Boltzmann’s constant</a:t>
            </a:r>
          </a:p>
          <a:p>
            <a:pPr marL="2286000" lvl="5" indent="0">
              <a:buNone/>
            </a:pPr>
            <a:r>
              <a:rPr lang="en-US" dirty="0"/>
              <a:t>For min problems </a:t>
            </a:r>
            <a:r>
              <a:rPr lang="en-US" dirty="0" err="1">
                <a:latin typeface="Symbol" pitchFamily="18" charset="2"/>
              </a:rPr>
              <a:t>d</a:t>
            </a:r>
            <a:r>
              <a:rPr lang="en-US" dirty="0" err="1"/>
              <a:t>E</a:t>
            </a:r>
            <a:r>
              <a:rPr lang="en-US" dirty="0"/>
              <a:t> = f(current move)-f(last move)</a:t>
            </a:r>
          </a:p>
          <a:p>
            <a:pPr marL="2286000" lvl="5" indent="0">
              <a:buNone/>
            </a:pPr>
            <a:r>
              <a:rPr lang="en-US" dirty="0"/>
              <a:t>For max problem </a:t>
            </a:r>
            <a:r>
              <a:rPr lang="en-US" dirty="0" err="1">
                <a:latin typeface="Symbol" pitchFamily="18" charset="2"/>
              </a:rPr>
              <a:t>d</a:t>
            </a:r>
            <a:r>
              <a:rPr lang="en-US" dirty="0" err="1"/>
              <a:t>E</a:t>
            </a:r>
            <a:r>
              <a:rPr lang="en-US" dirty="0"/>
              <a:t> = f(</a:t>
            </a:r>
            <a:r>
              <a:rPr lang="en-US" dirty="0" err="1"/>
              <a:t>lastmove</a:t>
            </a:r>
            <a:r>
              <a:rPr lang="en-US" dirty="0"/>
              <a:t>)- f(current move)</a:t>
            </a:r>
          </a:p>
          <a:p>
            <a:pPr marL="2286000" lvl="5" indent="0">
              <a:buNone/>
            </a:pPr>
            <a:r>
              <a:rPr lang="en-US" dirty="0"/>
              <a:t>Keep </a:t>
            </a:r>
            <a:r>
              <a:rPr lang="en-US" dirty="0" err="1">
                <a:latin typeface="Symbol" pitchFamily="18" charset="2"/>
              </a:rPr>
              <a:t>d</a:t>
            </a:r>
            <a:r>
              <a:rPr lang="en-US" dirty="0" err="1"/>
              <a:t>E</a:t>
            </a:r>
            <a:r>
              <a:rPr lang="en-US" dirty="0"/>
              <a:t> positive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15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acceptance probability of a non-improving solution is </a:t>
            </a:r>
          </a:p>
          <a:p>
            <a:pPr lvl="3"/>
            <a:r>
              <a:rPr lang="en-US" dirty="0"/>
              <a:t>P(</a:t>
            </a:r>
            <a:r>
              <a:rPr lang="en-US" dirty="0" err="1">
                <a:latin typeface="Symbol" pitchFamily="18" charset="2"/>
              </a:rPr>
              <a:t>d</a:t>
            </a:r>
            <a:r>
              <a:rPr lang="en-US" dirty="0" err="1"/>
              <a:t>E,t</a:t>
            </a:r>
            <a:r>
              <a:rPr lang="en-US" dirty="0"/>
              <a:t>)  &gt; R</a:t>
            </a:r>
          </a:p>
          <a:p>
            <a:pPr lvl="3"/>
            <a:r>
              <a:rPr lang="en-US" dirty="0"/>
              <a:t>Where R is a uniform random number between 0 and 1</a:t>
            </a:r>
          </a:p>
          <a:p>
            <a:pPr lvl="3"/>
            <a:r>
              <a:rPr lang="en-US" dirty="0"/>
              <a:t>Sometimes R can be fixed at 0.5</a:t>
            </a:r>
          </a:p>
          <a:p>
            <a:pPr lvl="3"/>
            <a:endParaRPr lang="en-US" dirty="0"/>
          </a:p>
          <a:p>
            <a:r>
              <a:rPr lang="en-US" dirty="0"/>
              <a:t>At a given temperature many trials can be explored</a:t>
            </a:r>
          </a:p>
          <a:p>
            <a:r>
              <a:rPr lang="en-US" dirty="0"/>
              <a:t>As the temperature cools the acceptance probability of a non-improving solution decreases.</a:t>
            </a:r>
          </a:p>
          <a:p>
            <a:r>
              <a:rPr lang="en-US" dirty="0"/>
              <a:t>In solving optimization problems let </a:t>
            </a:r>
            <a:r>
              <a:rPr lang="en-US" dirty="0" err="1"/>
              <a:t>kt</a:t>
            </a:r>
            <a:r>
              <a:rPr lang="en-US" dirty="0"/>
              <a:t> = T </a:t>
            </a:r>
          </a:p>
          <a:p>
            <a:pPr marL="0" indent="0">
              <a:buNone/>
            </a:pPr>
            <a:r>
              <a:rPr lang="en-US" dirty="0"/>
              <a:t>			P(</a:t>
            </a:r>
            <a:r>
              <a:rPr lang="en-US" dirty="0" err="1">
                <a:latin typeface="Symbol" pitchFamily="18" charset="2"/>
              </a:rPr>
              <a:t>d</a:t>
            </a:r>
            <a:r>
              <a:rPr lang="en-US" dirty="0" err="1"/>
              <a:t>E,t</a:t>
            </a:r>
            <a:r>
              <a:rPr lang="en-US" dirty="0"/>
              <a:t>)= exp(-</a:t>
            </a:r>
            <a:r>
              <a:rPr lang="en-US" dirty="0" err="1">
                <a:latin typeface="Symbol" pitchFamily="18" charset="2"/>
              </a:rPr>
              <a:t>d</a:t>
            </a:r>
            <a:r>
              <a:rPr lang="en-US" dirty="0" err="1"/>
              <a:t>E</a:t>
            </a:r>
            <a:r>
              <a:rPr lang="en-US" dirty="0"/>
              <a:t>/</a:t>
            </a:r>
            <a:r>
              <a:rPr lang="en-US" dirty="0" err="1"/>
              <a:t>kt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In summary, other than the standard design parameters such as neighborhood and initial solution, the two main design parameters are</a:t>
            </a:r>
          </a:p>
          <a:p>
            <a:pPr lvl="1"/>
            <a:r>
              <a:rPr lang="en-US" dirty="0"/>
              <a:t>Cooling schedule</a:t>
            </a:r>
          </a:p>
          <a:p>
            <a:pPr lvl="1"/>
            <a:r>
              <a:rPr lang="en-US" dirty="0"/>
              <a:t>Acceptance probability of non-improving solutions which depends on the initial temperature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76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 – acceptance probability of non-improving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high temperature, the acceptance probability is high</a:t>
            </a:r>
          </a:p>
          <a:p>
            <a:r>
              <a:rPr lang="en-US" dirty="0"/>
              <a:t>When T = ∞ all moves are accepted</a:t>
            </a:r>
          </a:p>
          <a:p>
            <a:r>
              <a:rPr lang="en-US" dirty="0"/>
              <a:t>When T ~ 0 no  non-improving moves are accepted</a:t>
            </a:r>
          </a:p>
          <a:p>
            <a:r>
              <a:rPr lang="en-US" dirty="0"/>
              <a:t>Note the above decrease in accepting non-improving moves is exponential.</a:t>
            </a:r>
          </a:p>
          <a:p>
            <a:r>
              <a:rPr lang="en-US" dirty="0"/>
              <a:t>Setting initial temperature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Set very high – accept all moves- high computation cost</a:t>
            </a:r>
          </a:p>
          <a:p>
            <a:pPr lvl="1"/>
            <a:r>
              <a:rPr lang="en-US" dirty="0"/>
              <a:t>Using standard deviation </a:t>
            </a:r>
            <a:r>
              <a:rPr lang="en-US" dirty="0">
                <a:latin typeface="Symbol" pitchFamily="18" charset="2"/>
              </a:rPr>
              <a:t>s</a:t>
            </a:r>
            <a:r>
              <a:rPr lang="en-US" dirty="0"/>
              <a:t> of the difference between objective function values obtained from preliminary experimentation.</a:t>
            </a:r>
          </a:p>
          <a:p>
            <a:pPr lvl="2"/>
            <a:r>
              <a:rPr lang="en-US" dirty="0"/>
              <a:t>T= </a:t>
            </a:r>
            <a:r>
              <a:rPr lang="en-US" dirty="0" err="1"/>
              <a:t>c</a:t>
            </a:r>
            <a:r>
              <a:rPr lang="en-US" dirty="0" err="1">
                <a:latin typeface="Symbol" pitchFamily="18" charset="2"/>
              </a:rPr>
              <a:t>s</a:t>
            </a:r>
            <a:endParaRPr lang="en-US" dirty="0">
              <a:latin typeface="Symbol" pitchFamily="18" charset="2"/>
            </a:endParaRPr>
          </a:p>
          <a:p>
            <a:pPr lvl="3"/>
            <a:r>
              <a:rPr lang="en-US" dirty="0"/>
              <a:t>c= -3/</a:t>
            </a:r>
            <a:r>
              <a:rPr lang="en-US" dirty="0" err="1"/>
              <a:t>ln</a:t>
            </a:r>
            <a:r>
              <a:rPr lang="en-US" dirty="0"/>
              <a:t>(p)</a:t>
            </a:r>
          </a:p>
          <a:p>
            <a:pPr lvl="3"/>
            <a:r>
              <a:rPr lang="en-US" dirty="0"/>
              <a:t>p= acceptance probability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92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 – Cooling schedules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Linear </a:t>
            </a:r>
          </a:p>
          <a:p>
            <a:pPr lvl="1"/>
            <a:r>
              <a:rPr lang="en-US" dirty="0"/>
              <a:t>T</a:t>
            </a:r>
            <a:r>
              <a:rPr lang="en-US" baseline="-25000" dirty="0"/>
              <a:t>i</a:t>
            </a:r>
            <a:r>
              <a:rPr lang="en-US" dirty="0"/>
              <a:t>= T</a:t>
            </a:r>
            <a:r>
              <a:rPr lang="en-US" baseline="-25000" dirty="0"/>
              <a:t>0</a:t>
            </a:r>
            <a:r>
              <a:rPr lang="en-US" dirty="0"/>
              <a:t> – </a:t>
            </a:r>
            <a:r>
              <a:rPr lang="en-US" dirty="0" err="1"/>
              <a:t>i</a:t>
            </a:r>
            <a:r>
              <a:rPr lang="en-US" dirty="0" err="1">
                <a:latin typeface="Symbol" pitchFamily="18" charset="2"/>
              </a:rPr>
              <a:t>b</a:t>
            </a:r>
            <a:r>
              <a:rPr lang="en-US" dirty="0">
                <a:latin typeface="Symbol" pitchFamily="18" charset="2"/>
              </a:rPr>
              <a:t>  </a:t>
            </a:r>
            <a:r>
              <a:rPr lang="en-US" dirty="0"/>
              <a:t>where </a:t>
            </a:r>
            <a:r>
              <a:rPr lang="en-US" i="1" dirty="0" err="1"/>
              <a:t>i</a:t>
            </a:r>
            <a:r>
              <a:rPr lang="en-US" dirty="0"/>
              <a:t> is the iteration number and </a:t>
            </a:r>
            <a:r>
              <a:rPr lang="en-US" dirty="0">
                <a:latin typeface="Symbol" pitchFamily="18" charset="2"/>
              </a:rPr>
              <a:t>b</a:t>
            </a:r>
            <a:r>
              <a:rPr lang="en-US" dirty="0"/>
              <a:t> is a constant</a:t>
            </a:r>
          </a:p>
          <a:p>
            <a:r>
              <a:rPr lang="en-US" dirty="0"/>
              <a:t>Geometric</a:t>
            </a:r>
          </a:p>
          <a:p>
            <a:pPr lvl="1"/>
            <a:r>
              <a:rPr lang="en-US" dirty="0"/>
              <a:t>T</a:t>
            </a:r>
            <a:r>
              <a:rPr lang="en-US" baseline="-25000" dirty="0"/>
              <a:t>i</a:t>
            </a:r>
            <a:r>
              <a:rPr lang="en-US" dirty="0"/>
              <a:t>= 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T</a:t>
            </a:r>
            <a:r>
              <a:rPr lang="en-US" baseline="-25000" dirty="0"/>
              <a:t>i-1  </a:t>
            </a:r>
            <a:r>
              <a:rPr lang="en-US" dirty="0"/>
              <a:t>where 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 is a constant, 0&lt;</a:t>
            </a:r>
            <a:r>
              <a:rPr lang="en-US" dirty="0">
                <a:latin typeface="Symbol" panose="05050102010706020507" pitchFamily="18" charset="2"/>
              </a:rPr>
              <a:t>a</a:t>
            </a:r>
            <a:r>
              <a:rPr lang="en-US" dirty="0"/>
              <a:t>&lt;1</a:t>
            </a:r>
          </a:p>
          <a:p>
            <a:r>
              <a:rPr lang="en-US" dirty="0"/>
              <a:t>Logarithmic</a:t>
            </a:r>
          </a:p>
          <a:p>
            <a:pPr lvl="1"/>
            <a:r>
              <a:rPr lang="en-US" dirty="0"/>
              <a:t>T</a:t>
            </a:r>
            <a:r>
              <a:rPr lang="en-US" baseline="-25000" dirty="0"/>
              <a:t>i</a:t>
            </a:r>
            <a:r>
              <a:rPr lang="en-US" dirty="0"/>
              <a:t>= T</a:t>
            </a:r>
            <a:r>
              <a:rPr lang="en-US" baseline="-25000" dirty="0"/>
              <a:t>0</a:t>
            </a:r>
            <a:r>
              <a:rPr lang="en-US" dirty="0"/>
              <a:t>/</a:t>
            </a:r>
            <a:r>
              <a:rPr lang="en-US" dirty="0" err="1"/>
              <a:t>ln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 </a:t>
            </a:r>
          </a:p>
          <a:p>
            <a:pPr lvl="1"/>
            <a:r>
              <a:rPr lang="en-US" dirty="0"/>
              <a:t>The cooling rate is very slow but can help to reach global optimum. Computationally intensive</a:t>
            </a:r>
          </a:p>
          <a:p>
            <a:r>
              <a:rPr lang="en-US" dirty="0" err="1"/>
              <a:t>Nonmonotonic</a:t>
            </a:r>
            <a:endParaRPr lang="en-US" dirty="0"/>
          </a:p>
          <a:p>
            <a:pPr lvl="1"/>
            <a:r>
              <a:rPr lang="en-US" dirty="0"/>
              <a:t>Temp is increased again during the search to encourage diversification.</a:t>
            </a:r>
          </a:p>
          <a:p>
            <a:r>
              <a:rPr lang="en-US" dirty="0"/>
              <a:t>Adaptive</a:t>
            </a:r>
          </a:p>
          <a:p>
            <a:pPr lvl="1"/>
            <a:r>
              <a:rPr lang="en-US" dirty="0"/>
              <a:t>Dynamic cooling schedule. Adjust based on characteristics of the search landscape</a:t>
            </a:r>
          </a:p>
          <a:p>
            <a:pPr lvl="2"/>
            <a:r>
              <a:rPr lang="en-US" dirty="0"/>
              <a:t>A large number of iterations at low temp (follow Logarithmic) and a small number of iterations at high temp (follow Geometric)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806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 – stopping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Reaching the final temperature</a:t>
            </a:r>
          </a:p>
          <a:p>
            <a:r>
              <a:rPr lang="en-US" dirty="0"/>
              <a:t>Achieving a pre-determined number of iterations</a:t>
            </a:r>
          </a:p>
          <a:p>
            <a:r>
              <a:rPr lang="en-US" dirty="0"/>
              <a:t>Keeping a counter on the number of times a certain percentage of neighbors at each temperature is accepted.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/>
              <a:t>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06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13122</TotalTime>
  <Words>849</Words>
  <Application>Microsoft Office PowerPoint</Application>
  <PresentationFormat>On-screen Show (4:3)</PresentationFormat>
  <Paragraphs>118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Symbol</vt:lpstr>
      <vt:lpstr>Office Theme</vt:lpstr>
      <vt:lpstr>Elements of the Heuristic Approach</vt:lpstr>
      <vt:lpstr>Elements of the Heuristic Approach</vt:lpstr>
      <vt:lpstr>Escaping local optimas</vt:lpstr>
      <vt:lpstr>Simulated Annealing</vt:lpstr>
      <vt:lpstr>SA</vt:lpstr>
      <vt:lpstr>SA</vt:lpstr>
      <vt:lpstr>SA – acceptance probability of non-improving solutions</vt:lpstr>
      <vt:lpstr>SA – Cooling schedules</vt:lpstr>
      <vt:lpstr>SA – stopping criteria</vt:lpstr>
    </vt:vector>
  </TitlesOfParts>
  <Company>Volgenau School, GMU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Rajesh Ganesan</dc:creator>
  <cp:lastModifiedBy>Rajesh Ganesan</cp:lastModifiedBy>
  <cp:revision>155</cp:revision>
  <cp:lastPrinted>2014-01-30T19:32:37Z</cp:lastPrinted>
  <dcterms:created xsi:type="dcterms:W3CDTF">2012-01-24T15:25:05Z</dcterms:created>
  <dcterms:modified xsi:type="dcterms:W3CDTF">2023-09-13T16:17:12Z</dcterms:modified>
</cp:coreProperties>
</file>