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3" r:id="rId2"/>
    <p:sldId id="282" r:id="rId3"/>
    <p:sldId id="265" r:id="rId4"/>
    <p:sldId id="267" r:id="rId5"/>
    <p:sldId id="266" r:id="rId6"/>
    <p:sldId id="262" r:id="rId7"/>
    <p:sldId id="281" r:id="rId8"/>
    <p:sldId id="264" r:id="rId9"/>
    <p:sldId id="268" r:id="rId10"/>
    <p:sldId id="273" r:id="rId11"/>
    <p:sldId id="276" r:id="rId12"/>
    <p:sldId id="269" r:id="rId13"/>
    <p:sldId id="270" r:id="rId14"/>
    <p:sldId id="275" r:id="rId15"/>
    <p:sldId id="274" r:id="rId16"/>
    <p:sldId id="277" r:id="rId17"/>
    <p:sldId id="271" r:id="rId18"/>
    <p:sldId id="278" r:id="rId19"/>
    <p:sldId id="279" r:id="rId20"/>
    <p:sldId id="280" r:id="rId21"/>
    <p:sldId id="272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3E4D4-87EC-4CCC-9E0D-2570825D2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825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970A-B8AB-44A4-8EEA-4B980E67B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067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F970A-B8AB-44A4-8EEA-4B980E67BA1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3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F71D-AB75-4FF0-9E9D-0A880A039931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74F5-83E8-41FE-9C5B-61D7266EBBD4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1EC5-A818-44B3-9888-3E60B8ACA02F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47BA-D295-436D-A44A-4918E4A23545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71C2-A4B5-4956-B209-F53093075B37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C6F2-3F26-4746-8FF1-000CE2872B3A}" type="datetime1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BBE4-1680-413C-A9EB-6FF7D18131B8}" type="datetime1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3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1592-ED7E-4833-93E3-9DC4F12581CF}" type="datetime1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EC79-230F-42FF-9004-250CEA408DAA}" type="datetime1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568-E821-4264-A242-DCD9B331C3AE}" type="datetime1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6849C-089C-42E7-95F6-F0794C2D788F}" type="datetime1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CC7D-A6C3-4EE6-84CD-41A72ABE2575}" type="datetime1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C862-7F3A-4B06-AE9B-CD6F23A9D22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914400"/>
            <a:ext cx="861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idea: search the solution space directly. No math models, only a set of algorithmic steps, iterative method. </a:t>
            </a:r>
            <a:r>
              <a:rPr lang="en-US" u="sng" dirty="0"/>
              <a:t>Find a feasible solution and improve it. A greedy solution may be a good starting point.</a:t>
            </a:r>
          </a:p>
          <a:p>
            <a:r>
              <a:rPr lang="en-US" dirty="0"/>
              <a:t>Goal: Find the best solution for a given stopping criteria.</a:t>
            </a:r>
          </a:p>
          <a:p>
            <a:r>
              <a:rPr lang="en-US" dirty="0"/>
              <a:t>Applied to combinatorial and constraint optimization problems</a:t>
            </a:r>
          </a:p>
          <a:p>
            <a:r>
              <a:rPr lang="en-US" dirty="0"/>
              <a:t>Diversification and intensification of the search are the two strategies for search in Metaheuristics. One must strike a balance between them. Too much of either one will yield poor solutions. Remember that you have only a limited amount of time to search and you are also looking for a good quality solution. Quality </a:t>
            </a:r>
            <a:r>
              <a:rPr lang="en-US" dirty="0" err="1"/>
              <a:t>vs</a:t>
            </a:r>
            <a:r>
              <a:rPr lang="en-US" dirty="0"/>
              <a:t> Time tradeoff.</a:t>
            </a:r>
          </a:p>
          <a:p>
            <a:pPr lvl="1"/>
            <a:r>
              <a:rPr lang="en-US" dirty="0"/>
              <a:t>For applications such as design decisions focus on high quality solutions (take more time) Ex. high cost of investment, and for control/operational decisions where quick and frequent decisions are taken look for good enough solutions (in very limited time) Ex: scheduling </a:t>
            </a:r>
          </a:p>
          <a:p>
            <a:pPr lvl="1"/>
            <a:r>
              <a:rPr lang="en-US" dirty="0"/>
              <a:t>Trajectory based methods are heavy on intensification, while population based methods are heavy on diversification.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45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Maximize f(x)= x</a:t>
            </a:r>
            <a:r>
              <a:rPr lang="en-US" baseline="30000" dirty="0"/>
              <a:t>3</a:t>
            </a:r>
            <a:r>
              <a:rPr lang="en-US" dirty="0"/>
              <a:t>-60x</a:t>
            </a:r>
            <a:r>
              <a:rPr lang="en-US" baseline="30000" dirty="0"/>
              <a:t>2</a:t>
            </a:r>
            <a:r>
              <a:rPr lang="en-US" dirty="0"/>
              <a:t>+900x   0&lt;x≤40</a:t>
            </a:r>
          </a:p>
          <a:p>
            <a:r>
              <a:rPr lang="en-US" dirty="0"/>
              <a:t>Use binary search </a:t>
            </a:r>
          </a:p>
          <a:p>
            <a:r>
              <a:rPr lang="en-US" dirty="0"/>
              <a:t>Starting solution 10001 = 2</a:t>
            </a:r>
            <a:r>
              <a:rPr lang="en-US" baseline="30000" dirty="0"/>
              <a:t>4</a:t>
            </a:r>
            <a:r>
              <a:rPr lang="en-US" dirty="0"/>
              <a:t>+ 2</a:t>
            </a:r>
            <a:r>
              <a:rPr lang="en-US" baseline="30000" dirty="0"/>
              <a:t>0 </a:t>
            </a:r>
            <a:r>
              <a:rPr lang="en-US" dirty="0"/>
              <a:t>= f (17) = 2774</a:t>
            </a:r>
          </a:p>
          <a:p>
            <a:r>
              <a:rPr lang="en-US" dirty="0"/>
              <a:t>Find the neighbors for 10001 </a:t>
            </a:r>
          </a:p>
          <a:p>
            <a:endParaRPr lang="en-US" dirty="0"/>
          </a:p>
          <a:p>
            <a:r>
              <a:rPr lang="en-US" dirty="0"/>
              <a:t>Solution : local optima is 10000 = f(16) = 3136</a:t>
            </a:r>
          </a:p>
          <a:p>
            <a:r>
              <a:rPr lang="en-US" dirty="0"/>
              <a:t>But global optima is 01010 = f(10)= 4000</a:t>
            </a:r>
          </a:p>
          <a:p>
            <a:endParaRPr lang="en-US" dirty="0"/>
          </a:p>
          <a:p>
            <a:r>
              <a:rPr lang="en-US" dirty="0"/>
              <a:t>11111 = f(31), what about 32….40. The solution does not permit all possible values of x to be evaluated.</a:t>
            </a:r>
          </a:p>
          <a:p>
            <a:r>
              <a:rPr lang="en-US" dirty="0"/>
              <a:t>111111 = f(63), 41…..63 are infeasible as per constraint rejection </a:t>
            </a:r>
            <a:r>
              <a:rPr lang="en-US" dirty="0" err="1"/>
              <a:t>startegy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search for 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Solve Max Z = 3x</a:t>
            </a:r>
            <a:r>
              <a:rPr lang="en-US" baseline="-25000" dirty="0"/>
              <a:t>1</a:t>
            </a:r>
            <a:r>
              <a:rPr lang="en-US" dirty="0"/>
              <a:t> +2x</a:t>
            </a:r>
            <a:r>
              <a:rPr lang="en-US" baseline="-25000" dirty="0"/>
              <a:t>2</a:t>
            </a:r>
            <a:r>
              <a:rPr lang="en-US" dirty="0"/>
              <a:t>+4x</a:t>
            </a:r>
            <a:r>
              <a:rPr lang="en-US" baseline="-25000" dirty="0"/>
              <a:t>3</a:t>
            </a:r>
            <a:r>
              <a:rPr lang="en-US" dirty="0"/>
              <a:t>+5x</a:t>
            </a:r>
            <a:r>
              <a:rPr lang="en-US" baseline="-25000" dirty="0"/>
              <a:t>4</a:t>
            </a:r>
            <a:r>
              <a:rPr lang="en-US" dirty="0"/>
              <a:t>+6x</a:t>
            </a:r>
            <a:r>
              <a:rPr lang="en-US" baseline="-25000" dirty="0"/>
              <a:t>5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s.t.</a:t>
            </a:r>
            <a:r>
              <a:rPr lang="en-US" dirty="0"/>
              <a:t> 	2x</a:t>
            </a:r>
            <a:r>
              <a:rPr lang="en-US" baseline="-25000" dirty="0"/>
              <a:t>1</a:t>
            </a:r>
            <a:r>
              <a:rPr lang="en-US" dirty="0"/>
              <a:t> +3x</a:t>
            </a:r>
            <a:r>
              <a:rPr lang="en-US" baseline="-25000" dirty="0"/>
              <a:t>3</a:t>
            </a:r>
            <a:r>
              <a:rPr lang="en-US" dirty="0"/>
              <a:t> ≤ 300</a:t>
            </a:r>
          </a:p>
          <a:p>
            <a:pPr marL="0" indent="0">
              <a:buNone/>
            </a:pPr>
            <a:r>
              <a:rPr lang="en-US" baseline="-25000" dirty="0"/>
              <a:t>		</a:t>
            </a:r>
            <a:r>
              <a:rPr lang="en-US" dirty="0"/>
              <a:t> 2x</a:t>
            </a:r>
            <a:r>
              <a:rPr lang="en-US" baseline="-25000" dirty="0"/>
              <a:t>1 </a:t>
            </a:r>
            <a:r>
              <a:rPr lang="en-US" dirty="0"/>
              <a:t>+ 4x</a:t>
            </a:r>
            <a:r>
              <a:rPr lang="en-US" baseline="-25000" dirty="0"/>
              <a:t>4</a:t>
            </a:r>
            <a:r>
              <a:rPr lang="en-US" dirty="0"/>
              <a:t> +8x</a:t>
            </a:r>
            <a:r>
              <a:rPr lang="en-US" baseline="-25000" dirty="0"/>
              <a:t>5</a:t>
            </a:r>
            <a:r>
              <a:rPr lang="en-US" dirty="0"/>
              <a:t> ≤ 250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		4x</a:t>
            </a:r>
            <a:r>
              <a:rPr lang="en-US" baseline="-25000" dirty="0"/>
              <a:t>2</a:t>
            </a:r>
            <a:r>
              <a:rPr lang="en-US" dirty="0"/>
              <a:t>+5x</a:t>
            </a:r>
            <a:r>
              <a:rPr lang="en-US" baseline="-25000" dirty="0"/>
              <a:t>3</a:t>
            </a:r>
            <a:r>
              <a:rPr lang="en-US" dirty="0"/>
              <a:t>-3x</a:t>
            </a:r>
            <a:r>
              <a:rPr lang="en-US" baseline="-25000" dirty="0"/>
              <a:t>4</a:t>
            </a:r>
            <a:r>
              <a:rPr lang="en-US" dirty="0"/>
              <a:t>≤ 150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		0≤x</a:t>
            </a:r>
            <a:r>
              <a:rPr lang="en-US" baseline="-25000" dirty="0"/>
              <a:t>i</a:t>
            </a:r>
            <a:r>
              <a:rPr lang="en-US" dirty="0"/>
              <a:t>≤100, x</a:t>
            </a:r>
            <a:r>
              <a:rPr lang="en-US" baseline="-25000" dirty="0"/>
              <a:t>i</a:t>
            </a:r>
            <a:r>
              <a:rPr lang="en-US" dirty="0"/>
              <a:t> are integers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101</a:t>
            </a:r>
            <a:r>
              <a:rPr lang="en-US" baseline="30000" dirty="0"/>
              <a:t>5</a:t>
            </a:r>
            <a:r>
              <a:rPr lang="en-US" dirty="0"/>
              <a:t> solutions ≈ 10</a:t>
            </a:r>
            <a:r>
              <a:rPr lang="en-US" baseline="30000" dirty="0"/>
              <a:t>10</a:t>
            </a:r>
            <a:r>
              <a:rPr lang="en-US" dirty="0"/>
              <a:t> possible solutions with some infeasible ones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-LP relaxation (linear objective function and linear constraints)</a:t>
            </a:r>
          </a:p>
          <a:p>
            <a:pPr marL="0" indent="0">
              <a:buNone/>
            </a:pPr>
            <a:r>
              <a:rPr lang="en-US" sz="2000" dirty="0"/>
              <a:t>-Solution representation for IP is {x</a:t>
            </a:r>
            <a:r>
              <a:rPr lang="en-US" sz="2000" baseline="-25000" dirty="0"/>
              <a:t>1</a:t>
            </a:r>
            <a:r>
              <a:rPr lang="en-US" sz="2000" dirty="0"/>
              <a:t>,…..,x</a:t>
            </a:r>
            <a:r>
              <a:rPr lang="en-US" sz="2000" baseline="-25000" dirty="0"/>
              <a:t>5</a:t>
            </a:r>
            <a:r>
              <a:rPr lang="en-US" sz="2000" dirty="0"/>
              <a:t>}. Branch and bound, cutting plane….</a:t>
            </a:r>
          </a:p>
          <a:p>
            <a:pPr marL="0" indent="0">
              <a:buNone/>
            </a:pPr>
            <a:r>
              <a:rPr lang="en-US" sz="2000" dirty="0"/>
              <a:t>     	Branch and bound only if a lower and upper bound can be found 	otherwise it becomes an exhaustive search</a:t>
            </a:r>
          </a:p>
          <a:p>
            <a:pPr marL="0" indent="0">
              <a:buNone/>
            </a:pPr>
            <a:r>
              <a:rPr lang="en-US" sz="2000" dirty="0"/>
              <a:t>-Metaheuristic solution representation</a:t>
            </a:r>
          </a:p>
          <a:p>
            <a:pPr marL="0" indent="0">
              <a:buNone/>
            </a:pPr>
            <a:r>
              <a:rPr lang="en-US" sz="2000" dirty="0"/>
              <a:t>	7 digit-Binary representation for each variable. x</a:t>
            </a:r>
            <a:r>
              <a:rPr lang="en-US" sz="1800" dirty="0"/>
              <a:t>1</a:t>
            </a:r>
            <a:r>
              <a:rPr lang="en-US" sz="2000" dirty="0"/>
              <a:t> = 1111111 = f(x1) =	127 (max), with 101 and above infeasible. Similarly for other variables.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the objective function and constraints are nonlinear ? Lower and upper bounds are difficult to evaluate.  Metaheuristics will still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84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Escaping local </a:t>
            </a:r>
            <a:r>
              <a:rPr lang="en-US" dirty="0" err="1"/>
              <a:t>optimas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 </a:t>
            </a:r>
            <a:r>
              <a:rPr lang="en-US" dirty="0" err="1"/>
              <a:t>nonimproving</a:t>
            </a:r>
            <a:r>
              <a:rPr lang="en-US" dirty="0"/>
              <a:t> neighbors</a:t>
            </a:r>
          </a:p>
          <a:p>
            <a:pPr lvl="1"/>
            <a:r>
              <a:rPr lang="en-US" dirty="0" err="1"/>
              <a:t>Tabu</a:t>
            </a:r>
            <a:r>
              <a:rPr lang="en-US" dirty="0"/>
              <a:t> search and simulated annealing</a:t>
            </a:r>
          </a:p>
          <a:p>
            <a:r>
              <a:rPr lang="en-US" dirty="0"/>
              <a:t>Iterating with different initial solutions</a:t>
            </a:r>
          </a:p>
          <a:p>
            <a:pPr lvl="1"/>
            <a:r>
              <a:rPr lang="en-US" dirty="0" err="1"/>
              <a:t>Multistart</a:t>
            </a:r>
            <a:r>
              <a:rPr lang="en-US" dirty="0"/>
              <a:t> local search, greedy randomized adaptive search procedure (GRASP), iterative local search</a:t>
            </a:r>
          </a:p>
          <a:p>
            <a:r>
              <a:rPr lang="en-US" dirty="0"/>
              <a:t>Changing the neighborhood</a:t>
            </a:r>
          </a:p>
          <a:p>
            <a:pPr lvl="1"/>
            <a:r>
              <a:rPr lang="en-US" dirty="0"/>
              <a:t>Variable neighborhood search</a:t>
            </a:r>
          </a:p>
          <a:p>
            <a:r>
              <a:rPr lang="en-US" dirty="0"/>
              <a:t>Changing the objective function or the input to the problem in a effort to solve the original problem more effectively. </a:t>
            </a:r>
          </a:p>
          <a:p>
            <a:pPr lvl="1"/>
            <a:r>
              <a:rPr lang="en-US" dirty="0"/>
              <a:t>Guided local search</a:t>
            </a:r>
          </a:p>
          <a:p>
            <a:pPr marL="514350" lvl="1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0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Tabu</a:t>
            </a:r>
            <a:r>
              <a:rPr lang="en-US" dirty="0"/>
              <a:t>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Decide solution representation</a:t>
            </a:r>
          </a:p>
          <a:p>
            <a:r>
              <a:rPr lang="en-US" dirty="0"/>
              <a:t>Initialize a solution</a:t>
            </a:r>
          </a:p>
          <a:p>
            <a:r>
              <a:rPr lang="en-US" dirty="0"/>
              <a:t>Decide a neighborhood generation method and generate neighbors</a:t>
            </a:r>
          </a:p>
          <a:p>
            <a:r>
              <a:rPr lang="en-US" dirty="0"/>
              <a:t>Decide </a:t>
            </a:r>
            <a:r>
              <a:rPr lang="en-US" dirty="0" err="1"/>
              <a:t>Tabu</a:t>
            </a:r>
            <a:r>
              <a:rPr lang="en-US" dirty="0"/>
              <a:t> list = list the forbidden swaps from a fixed number of previous moves (usually between 5 and 9 swaps for large problems), too few will result in cycling and too many may be unduly constrained.</a:t>
            </a:r>
          </a:p>
          <a:p>
            <a:r>
              <a:rPr lang="en-US" dirty="0"/>
              <a:t>Decide </a:t>
            </a:r>
            <a:r>
              <a:rPr lang="en-US" dirty="0" err="1"/>
              <a:t>Tabu</a:t>
            </a:r>
            <a:r>
              <a:rPr lang="en-US" dirty="0"/>
              <a:t> tenure of a move= number of iterations for which a move is forbidden.</a:t>
            </a:r>
          </a:p>
          <a:p>
            <a:r>
              <a:rPr lang="en-US" dirty="0"/>
              <a:t>Decide the stopping criteria </a:t>
            </a:r>
          </a:p>
          <a:p>
            <a:pPr lvl="1"/>
            <a:r>
              <a:rPr lang="en-US" dirty="0"/>
              <a:t>Stopping criterion: Stop after a fixed number of moves or after a fixed number of moves show no improvements over the current best solution.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03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53730"/>
              </p:ext>
            </p:extLst>
          </p:nvPr>
        </p:nvGraphicFramePr>
        <p:xfrm>
          <a:off x="1676400" y="1371600"/>
          <a:ext cx="7010401" cy="3002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5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1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Miami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Dallas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Chicago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New York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Miami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Dallas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Chicago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initial solution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1342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>
                          <a:effectLst/>
                        </a:rPr>
                        <a:t>obj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fnc</a:t>
                      </a:r>
                      <a:r>
                        <a:rPr lang="en-US" sz="2400" u="none" strike="noStrike" dirty="0">
                          <a:effectLst/>
                        </a:rPr>
                        <a:t> 53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09800" y="5105400"/>
            <a:ext cx="393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Distance in  hundreds of miles</a:t>
            </a:r>
          </a:p>
        </p:txBody>
      </p:sp>
    </p:spTree>
    <p:extLst>
      <p:ext uri="{BB962C8B-B14F-4D97-AF65-F5344CB8AC3E}">
        <p14:creationId xmlns:p14="http://schemas.microsoft.com/office/powerpoint/2010/main" val="2709485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 - </a:t>
            </a:r>
            <a:r>
              <a:rPr lang="en-US" dirty="0" err="1"/>
              <a:t>Tabu</a:t>
            </a:r>
            <a:r>
              <a:rPr lang="en-US" dirty="0"/>
              <a:t> search and SA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221751"/>
              </p:ext>
            </p:extLst>
          </p:nvPr>
        </p:nvGraphicFramePr>
        <p:xfrm>
          <a:off x="914400" y="1113295"/>
          <a:ext cx="6629399" cy="4220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2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4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0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745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Knapsack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394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94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item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wt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benefit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3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3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3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39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3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max wt 10 lb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3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maximize benefit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39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initial solution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1 1 0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benefit =18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67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Tabu</a:t>
            </a:r>
            <a:r>
              <a:rPr lang="en-US" dirty="0"/>
              <a:t> search – Single Machine Scheduling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machine, n jobs, minimize total weighted tardiness, a job when started must be completed, N-P hard problem, n! solutions</a:t>
            </a:r>
          </a:p>
          <a:p>
            <a:r>
              <a:rPr lang="en-US" dirty="0"/>
              <a:t>Completion time </a:t>
            </a:r>
            <a:r>
              <a:rPr lang="en-US" dirty="0" err="1"/>
              <a:t>C</a:t>
            </a:r>
            <a:r>
              <a:rPr lang="en-US" baseline="-25000" dirty="0" err="1"/>
              <a:t>j</a:t>
            </a:r>
            <a:endParaRPr lang="en-US" baseline="-25000" dirty="0"/>
          </a:p>
          <a:p>
            <a:r>
              <a:rPr lang="en-US" dirty="0"/>
              <a:t>Due date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endParaRPr lang="en-US" baseline="-25000" dirty="0"/>
          </a:p>
          <a:p>
            <a:r>
              <a:rPr lang="en-US" dirty="0"/>
              <a:t>Processing time 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endParaRPr lang="en-US" baseline="-25000" dirty="0"/>
          </a:p>
          <a:p>
            <a:r>
              <a:rPr lang="en-US" dirty="0"/>
              <a:t>Weight </a:t>
            </a:r>
            <a:r>
              <a:rPr lang="en-US" dirty="0" err="1"/>
              <a:t>w</a:t>
            </a:r>
            <a:r>
              <a:rPr lang="en-US" baseline="-25000" dirty="0" err="1"/>
              <a:t>j</a:t>
            </a:r>
            <a:endParaRPr lang="en-US" baseline="-25000" dirty="0"/>
          </a:p>
          <a:p>
            <a:r>
              <a:rPr lang="en-US" dirty="0"/>
              <a:t>Release date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endParaRPr lang="en-US" baseline="-25000" dirty="0"/>
          </a:p>
          <a:p>
            <a:r>
              <a:rPr lang="en-US" dirty="0"/>
              <a:t>Tardiness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/>
              <a:t>= max (</a:t>
            </a:r>
            <a:r>
              <a:rPr lang="en-US" dirty="0" err="1"/>
              <a:t>C</a:t>
            </a:r>
            <a:r>
              <a:rPr lang="en-US" baseline="-25000" dirty="0" err="1"/>
              <a:t>j</a:t>
            </a:r>
            <a:r>
              <a:rPr lang="en-US" dirty="0" err="1"/>
              <a:t>-d</a:t>
            </a:r>
            <a:r>
              <a:rPr lang="en-US" baseline="-25000" dirty="0" err="1"/>
              <a:t>j</a:t>
            </a:r>
            <a:r>
              <a:rPr lang="en-US" dirty="0"/>
              <a:t>, 0)</a:t>
            </a:r>
          </a:p>
          <a:p>
            <a:r>
              <a:rPr lang="en-US" dirty="0"/>
              <a:t>Total weighted tardiness = ∑ </a:t>
            </a:r>
            <a:r>
              <a:rPr lang="en-US" dirty="0" err="1"/>
              <a:t>w</a:t>
            </a:r>
            <a:r>
              <a:rPr lang="en-US" baseline="-25000" dirty="0" err="1"/>
              <a:t>j</a:t>
            </a:r>
            <a:r>
              <a:rPr lang="en-US" dirty="0"/>
              <a:t> .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baseline="-25000" dirty="0"/>
          </a:p>
          <a:p>
            <a:r>
              <a:rPr lang="en-US" dirty="0"/>
              <a:t>The value of the best schedule is also called aspiration criterion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01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Tabu</a:t>
            </a:r>
            <a:r>
              <a:rPr lang="en-US" dirty="0"/>
              <a:t> Search – Single machine scheduling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machine, 4 jobs, minimize total weighted tardiness, a job when started must be completed, N-P hard problem, 4! Solutions</a:t>
            </a:r>
          </a:p>
          <a:p>
            <a:r>
              <a:rPr lang="en-US" b="1" u="sng" dirty="0"/>
              <a:t>Use adjacent pair-wise flip operator</a:t>
            </a:r>
          </a:p>
          <a:p>
            <a:r>
              <a:rPr lang="en-US" dirty="0" err="1"/>
              <a:t>Tabu</a:t>
            </a:r>
            <a:r>
              <a:rPr lang="en-US" dirty="0"/>
              <a:t> list – last two moves cannot be swapped again.</a:t>
            </a:r>
          </a:p>
          <a:p>
            <a:pPr marL="457200" lvl="1" indent="0">
              <a:buNone/>
            </a:pPr>
            <a:r>
              <a:rPr lang="en-US" dirty="0"/>
              <a:t>	Jobs j 	1	2	3	4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	10	10	13	4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	4	2	1	12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w</a:t>
            </a:r>
            <a:r>
              <a:rPr lang="en-US" baseline="-25000" dirty="0" err="1"/>
              <a:t>j</a:t>
            </a:r>
            <a:r>
              <a:rPr lang="en-US" dirty="0"/>
              <a:t>	14	12	1	12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Initial solution 2143  weighted tardiness = 500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92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8932"/>
            <a:ext cx="8229600" cy="5334000"/>
          </a:xfrm>
        </p:spPr>
        <p:txBody>
          <a:bodyPr/>
          <a:lstStyle/>
          <a:p>
            <a:r>
              <a:rPr lang="en-US" dirty="0"/>
              <a:t>m machines and n jobs	</a:t>
            </a:r>
          </a:p>
          <a:p>
            <a:pPr lvl="1"/>
            <a:r>
              <a:rPr lang="en-US" dirty="0"/>
              <a:t>Machines are in parallel, identical and can process all types of jobs</a:t>
            </a:r>
          </a:p>
          <a:p>
            <a:pPr lvl="1"/>
            <a:r>
              <a:rPr lang="en-US" dirty="0"/>
              <a:t>Ex. 2 machines, 4 jobs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Initial solution 3142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Weighted tardiness 163</a:t>
            </a:r>
          </a:p>
          <a:p>
            <a:pPr marL="457200" lvl="1" indent="0">
              <a:buNone/>
            </a:pPr>
            <a:r>
              <a:rPr lang="en-US" dirty="0"/>
              <a:t>=7*1+13*12= 163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1696" y="6324600"/>
            <a:ext cx="2133600" cy="365125"/>
          </a:xfrm>
        </p:spPr>
        <p:txBody>
          <a:bodyPr/>
          <a:lstStyle/>
          <a:p>
            <a:fld id="{4E77C862-7F3A-4B06-AE9B-CD6F23A9D226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048000" y="2438400"/>
          <a:ext cx="3048000" cy="1181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Jobs j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p</a:t>
                      </a:r>
                      <a:r>
                        <a:rPr lang="en-US" sz="1600" u="none" strike="noStrike" baseline="-25000"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d</a:t>
                      </a:r>
                      <a:r>
                        <a:rPr lang="en-US" sz="1600" u="none" strike="noStrike" baseline="-25000"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w</a:t>
                      </a:r>
                      <a:r>
                        <a:rPr lang="en-US" sz="1600" u="none" strike="noStrike" baseline="-25000"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114800" y="52578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14800" y="58674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57800" y="5791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7400" y="5181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67400" y="5334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58496" y="5345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67400" y="5943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81600" y="5955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48200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05600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48200" y="5574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3314" y="5574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33065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8932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 machines and n jobs	</a:t>
            </a:r>
          </a:p>
          <a:p>
            <a:pPr lvl="1"/>
            <a:r>
              <a:rPr lang="en-US" dirty="0"/>
              <a:t>Machines are along a conveyor belt, may not be identical and can process all types of jobs.</a:t>
            </a:r>
          </a:p>
          <a:p>
            <a:pPr lvl="1"/>
            <a:r>
              <a:rPr lang="en-US" dirty="0"/>
              <a:t>Ex. 2 machines, 4 jobs, processing times equal on both machines (not necessary though). No buffer or bypass allowed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Each job must flow first on machine 1 then on machine 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Initial solution 3142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Weighted tardiness 881</a:t>
            </a:r>
          </a:p>
          <a:p>
            <a:pPr marL="457200" lvl="1" indent="0">
              <a:buNone/>
            </a:pPr>
            <a:r>
              <a:rPr lang="en-US" dirty="0"/>
              <a:t>=19*1+23*14+8*12+37*12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1696" y="6324600"/>
            <a:ext cx="2133600" cy="365125"/>
          </a:xfrm>
        </p:spPr>
        <p:txBody>
          <a:bodyPr/>
          <a:lstStyle/>
          <a:p>
            <a:fld id="{4E77C862-7F3A-4B06-AE9B-CD6F23A9D226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499026"/>
              </p:ext>
            </p:extLst>
          </p:nvPr>
        </p:nvGraphicFramePr>
        <p:xfrm>
          <a:off x="3048000" y="3173968"/>
          <a:ext cx="3048000" cy="1181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Jobs j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p</a:t>
                      </a:r>
                      <a:r>
                        <a:rPr lang="en-US" sz="1600" u="none" strike="noStrike" baseline="-25000"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d</a:t>
                      </a:r>
                      <a:r>
                        <a:rPr lang="en-US" sz="1600" u="none" strike="noStrike" baseline="-25000"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w</a:t>
                      </a:r>
                      <a:r>
                        <a:rPr lang="en-US" sz="1600" u="none" strike="noStrike" baseline="-25000">
                          <a:effectLst/>
                        </a:rPr>
                        <a:t>j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114800" y="52578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29200" y="60960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9200" y="5181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1200" y="5181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3200" y="5181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96000" y="6019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10400" y="6019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848600" y="6019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61197" y="5410200"/>
            <a:ext cx="26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12         21          24     33   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76800" y="6183868"/>
            <a:ext cx="431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12                24          33              36            45 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19600" y="4888468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3              1            4           2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14790" y="5726668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3              1               4               2</a:t>
            </a:r>
          </a:p>
        </p:txBody>
      </p:sp>
    </p:spTree>
    <p:extLst>
      <p:ext uri="{BB962C8B-B14F-4D97-AF65-F5344CB8AC3E}">
        <p14:creationId xmlns:p14="http://schemas.microsoft.com/office/powerpoint/2010/main" val="332772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99D1F-A62D-4678-B846-7EF204B60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29BA6-86D5-4B9B-B9A4-F8983B06B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Setting up a heuristic 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8C036-E50B-4CAC-A49B-502128F42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12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Set-covering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Airline crew scheduling: Allocate crews to flight segments</a:t>
            </a:r>
          </a:p>
          <a:p>
            <a:pPr lvl="1"/>
            <a:r>
              <a:rPr lang="en-US" dirty="0"/>
              <a:t>Political districting</a:t>
            </a:r>
          </a:p>
          <a:p>
            <a:pPr lvl="1"/>
            <a:r>
              <a:rPr lang="en-US" dirty="0"/>
              <a:t>Airline scheduling </a:t>
            </a:r>
          </a:p>
          <a:p>
            <a:pPr lvl="1"/>
            <a:r>
              <a:rPr lang="en-US" dirty="0"/>
              <a:t>Truck routing</a:t>
            </a:r>
          </a:p>
          <a:p>
            <a:pPr lvl="1"/>
            <a:r>
              <a:rPr lang="en-US" dirty="0"/>
              <a:t>Location of warehouses</a:t>
            </a:r>
          </a:p>
          <a:p>
            <a:pPr lvl="1"/>
            <a:r>
              <a:rPr lang="en-US" dirty="0"/>
              <a:t>Location of a fire station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Set covering example using </a:t>
            </a:r>
            <a:r>
              <a:rPr lang="en-US" dirty="0" err="1"/>
              <a:t>Tabu</a:t>
            </a:r>
            <a:r>
              <a:rPr lang="en-US" dirty="0"/>
              <a:t> search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44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Tabu</a:t>
            </a:r>
            <a:r>
              <a:rPr lang="en-US" dirty="0"/>
              <a:t> search with 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and dynamic size of </a:t>
            </a:r>
            <a:r>
              <a:rPr lang="en-US" dirty="0" err="1"/>
              <a:t>tabu</a:t>
            </a:r>
            <a:r>
              <a:rPr lang="en-US" dirty="0"/>
              <a:t> list</a:t>
            </a:r>
          </a:p>
          <a:p>
            <a:r>
              <a:rPr lang="en-US" dirty="0"/>
              <a:t>Short term memory – stores recent history of solutions to prevent cycling. Not very popular because of high data storage requirements.</a:t>
            </a:r>
          </a:p>
          <a:p>
            <a:r>
              <a:rPr lang="en-US" dirty="0"/>
              <a:t>Medium term memory – Intensification of search around the best found solutions. Only as effectives as the landscape structure.  Ex: intensification around a basin is useless.</a:t>
            </a:r>
          </a:p>
          <a:p>
            <a:r>
              <a:rPr lang="en-US" dirty="0"/>
              <a:t>Long term memory – Encourages diversification. Keeps an account of the frequency of solutions (often from the start of the search) and encourages search around the most frequent ones.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9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of a Solution and its Neighborhood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/>
              <a:t>Representation of solutions</a:t>
            </a:r>
          </a:p>
          <a:p>
            <a:pPr lvl="1"/>
            <a:r>
              <a:rPr lang="en-US" dirty="0"/>
              <a:t>Vector of Binary values – 0/1 Knapsack, 0/1 IP problems</a:t>
            </a:r>
          </a:p>
          <a:p>
            <a:pPr lvl="1"/>
            <a:r>
              <a:rPr lang="en-US" dirty="0"/>
              <a:t>Vector of discrete values- Location , and assignment problems</a:t>
            </a:r>
          </a:p>
          <a:p>
            <a:pPr lvl="1"/>
            <a:r>
              <a:rPr lang="en-US" dirty="0"/>
              <a:t>Vector of continuous values on a real line – continuous, parameter optimization </a:t>
            </a:r>
          </a:p>
          <a:p>
            <a:pPr lvl="1"/>
            <a:r>
              <a:rPr lang="en-US" dirty="0"/>
              <a:t>Permutation – sequencing, scheduling, TSP</a:t>
            </a:r>
          </a:p>
          <a:p>
            <a:r>
              <a:rPr lang="en-US" dirty="0"/>
              <a:t>Neighborhood: k-distance for vector representations</a:t>
            </a:r>
          </a:p>
          <a:p>
            <a:pPr lvl="1"/>
            <a:r>
              <a:rPr lang="en-US" dirty="0"/>
              <a:t>For discrete values distance d(</a:t>
            </a:r>
            <a:r>
              <a:rPr lang="en-US" dirty="0" err="1"/>
              <a:t>s,s</a:t>
            </a:r>
            <a:r>
              <a:rPr lang="en-US" dirty="0"/>
              <a:t>’)&lt;</a:t>
            </a:r>
            <a:r>
              <a:rPr lang="en-US" dirty="0">
                <a:latin typeface="Symbol" pitchFamily="18" charset="2"/>
              </a:rPr>
              <a:t>e, </a:t>
            </a:r>
            <a:r>
              <a:rPr lang="en-US" dirty="0">
                <a:latin typeface="+mj-lt"/>
              </a:rPr>
              <a:t>for continuous values: sphere of radius  d around s</a:t>
            </a:r>
          </a:p>
          <a:p>
            <a:pPr lvl="1"/>
            <a:r>
              <a:rPr lang="en-US" dirty="0"/>
              <a:t>For binary vector of size n, 1-distance neighborhood of s will have n neighbors (flip one bit at a time) Ex: hypercube, neighbors of 000 are 100, 010, 001.</a:t>
            </a:r>
          </a:p>
          <a:p>
            <a:r>
              <a:rPr lang="en-US" dirty="0"/>
              <a:t>Neighborhood: For permutation based representations</a:t>
            </a:r>
          </a:p>
          <a:p>
            <a:pPr lvl="1"/>
            <a:r>
              <a:rPr lang="en-US" dirty="0"/>
              <a:t>k-exchange (swapping) or k-opt operator (for TSP)</a:t>
            </a:r>
          </a:p>
          <a:p>
            <a:pPr lvl="2"/>
            <a:r>
              <a:rPr lang="en-US" dirty="0"/>
              <a:t>Ex: 2-opt: for permutations of size n, the size of the neighborhood is      n(n-1)/2. The neighbors of 231 are 321, 213 and 132 </a:t>
            </a:r>
          </a:p>
          <a:p>
            <a:pPr lvl="1"/>
            <a:r>
              <a:rPr lang="en-US" dirty="0"/>
              <a:t> for scheduling problems</a:t>
            </a:r>
          </a:p>
          <a:p>
            <a:pPr lvl="2"/>
            <a:r>
              <a:rPr lang="en-US" dirty="0"/>
              <a:t>Insertion operator 12345  14235</a:t>
            </a:r>
          </a:p>
          <a:p>
            <a:pPr lvl="2"/>
            <a:r>
              <a:rPr lang="en-US" dirty="0"/>
              <a:t>Exchange operator 12345  14325</a:t>
            </a:r>
          </a:p>
          <a:p>
            <a:pPr lvl="2"/>
            <a:r>
              <a:rPr lang="en-US" dirty="0"/>
              <a:t>Inversion operator 123456 154326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9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complexity - Distance and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binary and flip move operators</a:t>
            </a:r>
          </a:p>
          <a:p>
            <a:pPr lvl="1"/>
            <a:r>
              <a:rPr lang="en-US" dirty="0"/>
              <a:t>For a problem of size n, the search space size is 2</a:t>
            </a:r>
            <a:r>
              <a:rPr lang="en-US" baseline="30000" dirty="0"/>
              <a:t>n </a:t>
            </a:r>
            <a:r>
              <a:rPr lang="en-US" dirty="0"/>
              <a:t>and the maximum distance of the search space is n (the maximum distance is by flipping all n values).</a:t>
            </a:r>
          </a:p>
          <a:p>
            <a:r>
              <a:rPr lang="en-US" dirty="0"/>
              <a:t>For permutation and exchange move operators</a:t>
            </a:r>
          </a:p>
          <a:p>
            <a:pPr lvl="1"/>
            <a:r>
              <a:rPr lang="en-US" dirty="0"/>
              <a:t>For a problem of size n, the search space size is n! and the maximum distance between 2 permutations is n-1</a:t>
            </a:r>
          </a:p>
          <a:p>
            <a:endParaRPr lang="en-US" dirty="0"/>
          </a:p>
          <a:p>
            <a:r>
              <a:rPr lang="en-US" dirty="0"/>
              <a:t>Landscapes</a:t>
            </a:r>
          </a:p>
          <a:p>
            <a:pPr lvl="1"/>
            <a:r>
              <a:rPr lang="en-US" dirty="0"/>
              <a:t>Flat, plain;    basin, valley;     rugged, plain;     rugged, valley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9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Initial solution, constraints check, and objective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Random or greedy  or hybrid</a:t>
            </a:r>
          </a:p>
          <a:p>
            <a:r>
              <a:rPr lang="en-US" dirty="0"/>
              <a:t>In most cases starting with greedy will reduce computational time and yield better solutions, but not always</a:t>
            </a:r>
          </a:p>
          <a:p>
            <a:r>
              <a:rPr lang="en-US" dirty="0"/>
              <a:t>Sometimes random solutions may be infeasible</a:t>
            </a:r>
          </a:p>
          <a:p>
            <a:r>
              <a:rPr lang="en-US" dirty="0"/>
              <a:t>Sometimes expertise is used to generate initial solutions </a:t>
            </a:r>
          </a:p>
          <a:p>
            <a:r>
              <a:rPr lang="en-US" dirty="0"/>
              <a:t>Hybrid: For population-based metaheuristics a combination of greedy and random solutions is a good strategy.</a:t>
            </a:r>
          </a:p>
          <a:p>
            <a:r>
              <a:rPr lang="en-US" dirty="0"/>
              <a:t>Constraints - feasibility check</a:t>
            </a:r>
          </a:p>
          <a:p>
            <a:r>
              <a:rPr lang="en-US" dirty="0"/>
              <a:t>Complete vs incremental evaluation of the obj. function</a:t>
            </a:r>
          </a:p>
          <a:p>
            <a:pPr lvl="1"/>
            <a:r>
              <a:rPr lang="en-US" dirty="0"/>
              <a:t>TSP- in every solution add all the distances to find the total distance</a:t>
            </a:r>
          </a:p>
          <a:p>
            <a:pPr lvl="1"/>
            <a:r>
              <a:rPr lang="en-US" dirty="0"/>
              <a:t>TSP - in every solution evaluate only the change and add with previously stored sub-strings to find the total distance </a:t>
            </a:r>
          </a:p>
          <a:p>
            <a:r>
              <a:rPr lang="en-US" dirty="0"/>
              <a:t>Straightforward or subjective, may be expensive, approximate (expected value).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6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a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idea: search the solution space directly. No math models, only a set of algorithmic steps, iterative method. </a:t>
            </a:r>
          </a:p>
          <a:p>
            <a:r>
              <a:rPr lang="en-US" dirty="0"/>
              <a:t>Trajectory based methods (single solution based methods)</a:t>
            </a:r>
          </a:p>
          <a:p>
            <a:pPr lvl="1"/>
            <a:r>
              <a:rPr lang="en-US" dirty="0"/>
              <a:t>search process is characterized by a trajectory in the search space</a:t>
            </a:r>
          </a:p>
          <a:p>
            <a:pPr lvl="1"/>
            <a:r>
              <a:rPr lang="en-US" dirty="0"/>
              <a:t>It can be viewed as an evolution of a solution in (discrete) time of a dynamical system</a:t>
            </a:r>
          </a:p>
          <a:p>
            <a:pPr lvl="2"/>
            <a:r>
              <a:rPr lang="en-US" dirty="0" err="1"/>
              <a:t>Tabu</a:t>
            </a:r>
            <a:r>
              <a:rPr lang="en-US" dirty="0"/>
              <a:t> Search, Simulated Annealing, Iterated Local search, variable neighborhood search, guided local search</a:t>
            </a:r>
          </a:p>
          <a:p>
            <a:r>
              <a:rPr lang="en-US" dirty="0"/>
              <a:t>Population based methods</a:t>
            </a:r>
          </a:p>
          <a:p>
            <a:pPr lvl="1"/>
            <a:r>
              <a:rPr lang="en-US" dirty="0"/>
              <a:t>Every step of the search process has a population – a set of- solutions</a:t>
            </a:r>
          </a:p>
          <a:p>
            <a:pPr lvl="1"/>
            <a:r>
              <a:rPr lang="en-US" dirty="0"/>
              <a:t>It can be viewed as an evolution of a set of solutions in (discrete) time of a dynamical system</a:t>
            </a:r>
          </a:p>
          <a:p>
            <a:pPr lvl="2"/>
            <a:r>
              <a:rPr lang="en-US" dirty="0"/>
              <a:t>Genetic algorithms, swarm intelligence - ant colony optimization, bee colony optimization,  scatter search </a:t>
            </a:r>
          </a:p>
          <a:p>
            <a:r>
              <a:rPr lang="en-US" dirty="0"/>
              <a:t>Hybrid methods</a:t>
            </a:r>
          </a:p>
          <a:p>
            <a:r>
              <a:rPr lang="en-US" dirty="0"/>
              <a:t>Parallel metaheuristics: parallel and distributed computing- independent and cooperative search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You will learn these techniques through several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12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94E8-78FC-40B8-AF14-28FDFB9DE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Infeasibility, Bail-out strategies, Stopping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38D62-3C0D-422D-84C9-6EAC30497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Dealing with infeasible neighborhoods</a:t>
            </a:r>
          </a:p>
          <a:p>
            <a:r>
              <a:rPr lang="en-US" dirty="0"/>
              <a:t>Bail-out strategies from local optima</a:t>
            </a:r>
          </a:p>
          <a:p>
            <a:r>
              <a:rPr lang="en-US" dirty="0"/>
              <a:t>Decide the stopping criteria, Stop </a:t>
            </a:r>
          </a:p>
          <a:p>
            <a:pPr lvl="1"/>
            <a:r>
              <a:rPr lang="en-US" dirty="0"/>
              <a:t>After a fixed number of moves</a:t>
            </a:r>
          </a:p>
          <a:p>
            <a:pPr lvl="1"/>
            <a:r>
              <a:rPr lang="en-US" dirty="0"/>
              <a:t>After a fixed number of moves show no improvements over the current best solution.</a:t>
            </a:r>
          </a:p>
          <a:p>
            <a:pPr lvl="1"/>
            <a:r>
              <a:rPr lang="en-US" dirty="0"/>
              <a:t>When computational time runs out</a:t>
            </a:r>
          </a:p>
          <a:p>
            <a:pPr lvl="1"/>
            <a:r>
              <a:rPr lang="en-US" dirty="0"/>
              <a:t>If you are satisfied with the current best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9D4C5-DEC8-4A0B-A620-AF4399A5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5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S-</a:t>
            </a:r>
            <a:r>
              <a:rPr lang="en-US" dirty="0" err="1"/>
              <a:t>Metaheuristics</a:t>
            </a:r>
            <a:r>
              <a:rPr lang="en-US" dirty="0"/>
              <a:t> – single solution 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Idea: Improve a single solution</a:t>
            </a:r>
          </a:p>
          <a:p>
            <a:r>
              <a:rPr lang="en-US" dirty="0"/>
              <a:t>These are viewed as walks through neighborhoods in the search space (solution space)</a:t>
            </a:r>
          </a:p>
          <a:p>
            <a:r>
              <a:rPr lang="en-US" dirty="0"/>
              <a:t>The walks are performed via iterative procedures that move from the current solution to the next one</a:t>
            </a:r>
          </a:p>
          <a:p>
            <a:r>
              <a:rPr lang="en-US" dirty="0"/>
              <a:t>Iterative procedure consist of generation and replacement from a single current solution.</a:t>
            </a:r>
          </a:p>
          <a:p>
            <a:pPr lvl="1"/>
            <a:r>
              <a:rPr lang="en-US" dirty="0"/>
              <a:t>Generation phase: A set of candidate solutions C(s) are generated from the current solution s by local transformation.</a:t>
            </a:r>
          </a:p>
          <a:p>
            <a:pPr lvl="1"/>
            <a:r>
              <a:rPr lang="en-US" dirty="0"/>
              <a:t>Replacement phase: Selection of s’ is performed from C(s) such that the </a:t>
            </a:r>
            <a:r>
              <a:rPr lang="en-US" dirty="0" err="1"/>
              <a:t>obj</a:t>
            </a:r>
            <a:r>
              <a:rPr lang="en-US" dirty="0"/>
              <a:t> function f(s’) is better than f(s). </a:t>
            </a:r>
          </a:p>
          <a:p>
            <a:pPr marL="457200" lvl="1" indent="0">
              <a:buNone/>
            </a:pPr>
            <a:r>
              <a:rPr lang="en-US" dirty="0"/>
              <a:t>			s             C(s)              s’</a:t>
            </a:r>
          </a:p>
          <a:p>
            <a:r>
              <a:rPr lang="en-US" dirty="0"/>
              <a:t>The iterative process continues until a stopping criteria is reached</a:t>
            </a:r>
          </a:p>
          <a:p>
            <a:r>
              <a:rPr lang="en-US" dirty="0"/>
              <a:t>The generation and replacement phases may be </a:t>
            </a:r>
            <a:r>
              <a:rPr lang="en-US" dirty="0" err="1"/>
              <a:t>memoryless</a:t>
            </a:r>
            <a:r>
              <a:rPr lang="en-US" dirty="0"/>
              <a:t>. Otherwise some history of the search is stored for further generation of candidate solutions.</a:t>
            </a:r>
          </a:p>
          <a:p>
            <a:r>
              <a:rPr lang="en-US" dirty="0"/>
              <a:t>Key elements: define the solution representation, neighborhood structure, and the initial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29000" y="4343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95800" y="4343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52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Hill climbing (descent), iterative improvement</a:t>
            </a:r>
          </a:p>
          <a:p>
            <a:r>
              <a:rPr lang="en-US" dirty="0"/>
              <a:t>Select an initial solution</a:t>
            </a:r>
          </a:p>
          <a:p>
            <a:r>
              <a:rPr lang="en-US" dirty="0"/>
              <a:t>Selection of the neighbor that improves the solution (and its </a:t>
            </a:r>
            <a:r>
              <a:rPr lang="en-US" dirty="0" err="1"/>
              <a:t>obj</a:t>
            </a:r>
            <a:r>
              <a:rPr lang="en-US" dirty="0"/>
              <a:t> </a:t>
            </a:r>
            <a:r>
              <a:rPr lang="en-US" dirty="0" err="1"/>
              <a:t>func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Best improvement (steepest ascent/descent). Exhaustive exploration of the neighborhood (all possible moves). Pick the best one with the largest improvement.</a:t>
            </a:r>
          </a:p>
          <a:p>
            <a:pPr lvl="1"/>
            <a:r>
              <a:rPr lang="en-US" dirty="0"/>
              <a:t>First improvement (partial exploration of the neighborhood)</a:t>
            </a:r>
          </a:p>
          <a:p>
            <a:pPr lvl="1"/>
            <a:r>
              <a:rPr lang="en-US" dirty="0"/>
              <a:t>Random selection – evaluate a few randomly selected neighbors and select the best among them.</a:t>
            </a:r>
          </a:p>
          <a:p>
            <a:r>
              <a:rPr lang="en-US" dirty="0"/>
              <a:t>Great method if there are not too many local </a:t>
            </a:r>
            <a:r>
              <a:rPr lang="en-US" dirty="0" err="1"/>
              <a:t>optimas</a:t>
            </a:r>
            <a:r>
              <a:rPr lang="en-US" dirty="0"/>
              <a:t>.</a:t>
            </a:r>
          </a:p>
          <a:p>
            <a:r>
              <a:rPr lang="en-US" dirty="0"/>
              <a:t>Issues: search time depends on initial solution and not good if there are many local </a:t>
            </a:r>
            <a:r>
              <a:rPr lang="en-US" dirty="0" err="1"/>
              <a:t>optimas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862-7F3A-4B06-AE9B-CD6F23A9D2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5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2085</Words>
  <Application>Microsoft Office PowerPoint</Application>
  <PresentationFormat>On-screen Show (4:3)</PresentationFormat>
  <Paragraphs>314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Metaheuristics</vt:lpstr>
      <vt:lpstr>PowerPoint Presentation</vt:lpstr>
      <vt:lpstr>Representation of a Solution and its Neighborhood</vt:lpstr>
      <vt:lpstr>Understanding complexity - Distance and Landscape</vt:lpstr>
      <vt:lpstr>Initial solution, constraints check, and objective function</vt:lpstr>
      <vt:lpstr>Pick a Method</vt:lpstr>
      <vt:lpstr>Infeasibility, Bail-out strategies, Stopping Criteria</vt:lpstr>
      <vt:lpstr>S-Metaheuristics – single solution based</vt:lpstr>
      <vt:lpstr>Local search</vt:lpstr>
      <vt:lpstr>Local search</vt:lpstr>
      <vt:lpstr>Local search for IP</vt:lpstr>
      <vt:lpstr>Escaping local optimas</vt:lpstr>
      <vt:lpstr>Tabu search</vt:lpstr>
      <vt:lpstr>TSP</vt:lpstr>
      <vt:lpstr>Knapsack - Tabu search and SA</vt:lpstr>
      <vt:lpstr>Tabu search – Single Machine Scheduling problems</vt:lpstr>
      <vt:lpstr>Tabu Search – Single machine scheduling example</vt:lpstr>
      <vt:lpstr>Parallel machines</vt:lpstr>
      <vt:lpstr>Flow shop</vt:lpstr>
      <vt:lpstr>Set-covering problems</vt:lpstr>
      <vt:lpstr>Tabu search with variants</vt:lpstr>
    </vt:vector>
  </TitlesOfParts>
  <Company>Volgenau School, 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Ganesan</dc:creator>
  <cp:lastModifiedBy>Rajesh Ganesan</cp:lastModifiedBy>
  <cp:revision>144</cp:revision>
  <cp:lastPrinted>2014-01-30T19:09:30Z</cp:lastPrinted>
  <dcterms:created xsi:type="dcterms:W3CDTF">2012-01-24T15:25:05Z</dcterms:created>
  <dcterms:modified xsi:type="dcterms:W3CDTF">2023-09-13T21:46:51Z</dcterms:modified>
</cp:coreProperties>
</file>