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6" r:id="rId2"/>
    <p:sldId id="287" r:id="rId3"/>
    <p:sldId id="288" r:id="rId4"/>
    <p:sldId id="289" r:id="rId5"/>
    <p:sldId id="294" r:id="rId6"/>
    <p:sldId id="298" r:id="rId7"/>
    <p:sldId id="295" r:id="rId8"/>
    <p:sldId id="290" r:id="rId9"/>
    <p:sldId id="285" r:id="rId10"/>
    <p:sldId id="297" r:id="rId11"/>
    <p:sldId id="296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90" d="100"/>
          <a:sy n="90" d="100"/>
        </p:scale>
        <p:origin x="-2232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3E4D4-87EC-4CCC-9E0D-2570825D2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5825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F970A-B8AB-44A4-8EEA-4B980E67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067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F970A-B8AB-44A4-8EEA-4B980E67BA12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18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F71D-AB75-4FF0-9E9D-0A880A039931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74F5-83E8-41FE-9C5B-61D7266EBBD4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6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1EC5-A818-44B3-9888-3E60B8ACA02F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8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47BA-D295-436D-A44A-4918E4A23545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8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71C2-A4B5-4956-B209-F53093075B37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6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C6F2-3F26-4746-8FF1-000CE2872B3A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BBE4-1680-413C-A9EB-6FF7D18131B8}" type="datetime1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3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1592-ED7E-4833-93E3-9DC4F12581CF}" type="datetime1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2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C79-230F-42FF-9004-250CEA408DAA}" type="datetime1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0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568-E821-4264-A242-DCD9B331C3AE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49C-089C-42E7-95F6-F0794C2D788F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3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CC7D-A6C3-4EE6-84CD-41A72ABE2575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914400"/>
            <a:ext cx="8610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03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Multi-Objective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NP-Hard</a:t>
            </a:r>
          </a:p>
          <a:p>
            <a:r>
              <a:rPr lang="en-US" dirty="0" smtClean="0"/>
              <a:t>Conflicting objectives</a:t>
            </a:r>
          </a:p>
          <a:p>
            <a:pPr lvl="1"/>
            <a:r>
              <a:rPr lang="en-US" dirty="0" smtClean="0"/>
              <a:t>Flow shop with both minimum </a:t>
            </a:r>
            <a:r>
              <a:rPr lang="en-US" dirty="0" err="1" smtClean="0"/>
              <a:t>makespan</a:t>
            </a:r>
            <a:r>
              <a:rPr lang="en-US" dirty="0" smtClean="0"/>
              <a:t> and tardiness objective</a:t>
            </a:r>
          </a:p>
          <a:p>
            <a:pPr lvl="1"/>
            <a:r>
              <a:rPr lang="en-US" dirty="0" smtClean="0"/>
              <a:t>TSP problem with minimum distance, time and cost objective</a:t>
            </a:r>
          </a:p>
          <a:p>
            <a:pPr lvl="1"/>
            <a:r>
              <a:rPr lang="en-US" dirty="0" smtClean="0"/>
              <a:t>Container management – balancing volume, weight and value</a:t>
            </a:r>
          </a:p>
          <a:p>
            <a:r>
              <a:rPr lang="en-US" dirty="0" smtClean="0"/>
              <a:t>Has no single solution but a set of solutions called Pareto Optimal Solutions</a:t>
            </a:r>
          </a:p>
          <a:p>
            <a:pPr lvl="1"/>
            <a:r>
              <a:rPr lang="en-US" dirty="0" smtClean="0"/>
              <a:t>A solution is Pareto optimal if it not possible to improve a single objective  without  deteriorating another objective</a:t>
            </a:r>
          </a:p>
          <a:p>
            <a:r>
              <a:rPr lang="en-US" dirty="0" smtClean="0"/>
              <a:t>The objective is to  find the Pareto optimal set and the Pareto front</a:t>
            </a:r>
          </a:p>
          <a:p>
            <a:r>
              <a:rPr lang="en-US" dirty="0" smtClean="0"/>
              <a:t>Metaheuristics can be used to approximate </a:t>
            </a:r>
            <a:r>
              <a:rPr lang="en-US" dirty="0"/>
              <a:t>the Pareto optimal set 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Both S and P – metaheuristics are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67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Other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Text</a:t>
            </a:r>
          </a:p>
          <a:p>
            <a:endParaRPr lang="en-US" dirty="0"/>
          </a:p>
          <a:p>
            <a:r>
              <a:rPr lang="en-US" dirty="0" smtClean="0"/>
              <a:t>See </a:t>
            </a:r>
            <a:r>
              <a:rPr lang="en-US" dirty="0" smtClean="0"/>
              <a:t>webpage and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35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Next </a:t>
            </a:r>
            <a:r>
              <a:rPr lang="en-US" dirty="0" err="1" smtClean="0"/>
              <a:t>Sem</a:t>
            </a:r>
            <a:r>
              <a:rPr lang="en-US" dirty="0" smtClean="0"/>
              <a:t> – Dynamic Programming</a:t>
            </a:r>
          </a:p>
          <a:p>
            <a:r>
              <a:rPr lang="en-US" dirty="0" smtClean="0"/>
              <a:t>Next Fall – Approximate DP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	     Thank </a:t>
            </a:r>
            <a:r>
              <a:rPr lang="en-US" dirty="0"/>
              <a:t>YOU!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5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Metaheuristics for Multiobjective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Fitness assignment – assign a scalar value to the quality of the solution</a:t>
            </a:r>
          </a:p>
          <a:p>
            <a:r>
              <a:rPr lang="en-US" dirty="0" smtClean="0"/>
              <a:t>Diversity preserving – generate a diverse set of solutions</a:t>
            </a:r>
          </a:p>
          <a:p>
            <a:r>
              <a:rPr lang="en-US" dirty="0" smtClean="0"/>
              <a:t>Elitism – Select the best set of solutions at every step</a:t>
            </a:r>
          </a:p>
          <a:p>
            <a:pPr marL="0" indent="0">
              <a:buNone/>
            </a:pPr>
            <a:r>
              <a:rPr lang="en-US" dirty="0" smtClean="0"/>
              <a:t>General strategies</a:t>
            </a:r>
          </a:p>
          <a:p>
            <a:r>
              <a:rPr lang="en-US" dirty="0" smtClean="0"/>
              <a:t>Aggregation – use an aggregation method to covert the problem into mono-objective</a:t>
            </a:r>
            <a:endParaRPr lang="en-US" dirty="0"/>
          </a:p>
          <a:p>
            <a:r>
              <a:rPr lang="en-US" dirty="0" smtClean="0"/>
              <a:t>Weighted Metric – preselect a reference value of the objective function and measure the distance of the other solutions from this reference and minimize this distance</a:t>
            </a:r>
          </a:p>
          <a:p>
            <a:r>
              <a:rPr lang="en-US" dirty="0" smtClean="0"/>
              <a:t>Parallel approach- treat each objective individually. Then crossover and mutate the solutions from each objective to find a compromise</a:t>
            </a:r>
          </a:p>
          <a:p>
            <a:r>
              <a:rPr lang="en-US" dirty="0" smtClean="0"/>
              <a:t>Sequential approach- search in a preference order of objectives</a:t>
            </a:r>
          </a:p>
          <a:p>
            <a:r>
              <a:rPr lang="en-US" dirty="0" smtClean="0"/>
              <a:t>Dominance based- search using a dominant criteria set by the final user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62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Metaheuristics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Combining S and P or a S and S metaheuristics</a:t>
            </a:r>
          </a:p>
          <a:p>
            <a:r>
              <a:rPr lang="en-US" dirty="0" smtClean="0"/>
              <a:t>Combining with other math programming methods</a:t>
            </a:r>
          </a:p>
          <a:p>
            <a:r>
              <a:rPr lang="en-US" dirty="0" smtClean="0"/>
              <a:t>Metaheuristics and AI</a:t>
            </a:r>
          </a:p>
          <a:p>
            <a:r>
              <a:rPr lang="en-US" dirty="0" smtClean="0"/>
              <a:t>Main classification</a:t>
            </a:r>
          </a:p>
          <a:p>
            <a:pPr lvl="1"/>
            <a:r>
              <a:rPr lang="en-US" dirty="0" smtClean="0"/>
              <a:t>Relay - sequential</a:t>
            </a:r>
          </a:p>
          <a:p>
            <a:pPr lvl="1"/>
            <a:r>
              <a:rPr lang="en-US" dirty="0" smtClean="0"/>
              <a:t>Teamwork – cooperative  search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Example.  Embedding metaheuristics search within other optimization solution methods</a:t>
            </a:r>
            <a:endParaRPr lang="en-US" dirty="0" smtClean="0"/>
          </a:p>
          <a:p>
            <a:pPr lvl="1"/>
            <a:r>
              <a:rPr lang="en-US" dirty="0" smtClean="0"/>
              <a:t>Branch and bound – the upper bound of a node can be obtained using metaheuristic which also yields  a partial solution </a:t>
            </a:r>
            <a:r>
              <a:rPr lang="en-US" dirty="0" err="1" smtClean="0"/>
              <a:t>upto</a:t>
            </a:r>
            <a:r>
              <a:rPr lang="en-US" dirty="0" smtClean="0"/>
              <a:t> the given node</a:t>
            </a:r>
          </a:p>
          <a:p>
            <a:pPr lvl="1"/>
            <a:r>
              <a:rPr lang="en-US" dirty="0" smtClean="0"/>
              <a:t>Dynamic programming- if the state-</a:t>
            </a:r>
            <a:r>
              <a:rPr lang="en-US" dirty="0"/>
              <a:t>a</a:t>
            </a:r>
            <a:r>
              <a:rPr lang="en-US" dirty="0" smtClean="0"/>
              <a:t>ction space is large, metaheuristics can reduce the action space by performing a local search among a set of all possible actions for a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8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Metaheuristics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up search</a:t>
            </a:r>
          </a:p>
          <a:p>
            <a:r>
              <a:rPr lang="en-US" dirty="0" smtClean="0"/>
              <a:t>Improve quality</a:t>
            </a:r>
          </a:p>
          <a:p>
            <a:r>
              <a:rPr lang="en-US" dirty="0" smtClean="0"/>
              <a:t>Solve large NP hard problems</a:t>
            </a:r>
          </a:p>
          <a:p>
            <a:r>
              <a:rPr lang="en-US" dirty="0" smtClean="0"/>
              <a:t>Parallel designs</a:t>
            </a:r>
          </a:p>
          <a:p>
            <a:pPr lvl="1"/>
            <a:r>
              <a:rPr lang="en-US" dirty="0" smtClean="0"/>
              <a:t>Algorithmic level – Independent or cooperative self-contained metaheuristics  approaches are used in parallel</a:t>
            </a:r>
          </a:p>
          <a:p>
            <a:pPr lvl="1"/>
            <a:r>
              <a:rPr lang="en-US" dirty="0" smtClean="0"/>
              <a:t>Iterative level – At an </a:t>
            </a:r>
            <a:r>
              <a:rPr lang="en-US" dirty="0" smtClean="0"/>
              <a:t>iteration, </a:t>
            </a:r>
            <a:r>
              <a:rPr lang="en-US" dirty="0" smtClean="0"/>
              <a:t>search is done in several neighborhoods by different computers to speed up </a:t>
            </a:r>
            <a:r>
              <a:rPr lang="en-US" dirty="0" smtClean="0"/>
              <a:t>search, reconcile the solutions periodically</a:t>
            </a:r>
            <a:endParaRPr lang="en-US" dirty="0" smtClean="0"/>
          </a:p>
          <a:p>
            <a:pPr lvl="1"/>
            <a:r>
              <a:rPr lang="en-US" dirty="0" smtClean="0"/>
              <a:t>Solution level- the generation of the objective function value and the check for any constraint violations is done in parallel for a set of solutions generated by one search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63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the Heuristic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Representation of the solution space</a:t>
            </a:r>
          </a:p>
          <a:p>
            <a:pPr lvl="1"/>
            <a:r>
              <a:rPr lang="en-US" dirty="0" smtClean="0"/>
              <a:t>Vector </a:t>
            </a:r>
            <a:r>
              <a:rPr lang="en-US" dirty="0"/>
              <a:t>of Binary values – 0/1 Knapsack, 0/1 IP problems</a:t>
            </a:r>
          </a:p>
          <a:p>
            <a:pPr lvl="1"/>
            <a:r>
              <a:rPr lang="en-US" dirty="0"/>
              <a:t>Vector of discrete values- Location , and assignment problems</a:t>
            </a:r>
          </a:p>
          <a:p>
            <a:pPr lvl="1"/>
            <a:r>
              <a:rPr lang="en-US" dirty="0"/>
              <a:t>Vector of continuous values on a real line – continuous, parameter optimization </a:t>
            </a:r>
          </a:p>
          <a:p>
            <a:pPr lvl="1"/>
            <a:r>
              <a:rPr lang="en-US" dirty="0"/>
              <a:t>Permutation – sequencing, scheduling, </a:t>
            </a:r>
            <a:r>
              <a:rPr lang="en-US" dirty="0" smtClean="0"/>
              <a:t>TSP</a:t>
            </a:r>
          </a:p>
          <a:p>
            <a:r>
              <a:rPr lang="en-US" dirty="0" smtClean="0"/>
              <a:t>Defining the neighborhood and the neighbors</a:t>
            </a:r>
          </a:p>
          <a:p>
            <a:pPr lvl="1"/>
            <a:r>
              <a:rPr lang="en-US" dirty="0" smtClean="0"/>
              <a:t>Flip operator – binary or over a range of numbers (+1 or -1 as in knapsack)</a:t>
            </a:r>
          </a:p>
          <a:p>
            <a:pPr lvl="1"/>
            <a:r>
              <a:rPr lang="en-US" dirty="0" smtClean="0"/>
              <a:t>Permutation operator </a:t>
            </a:r>
            <a:endParaRPr lang="en-US" dirty="0"/>
          </a:p>
          <a:p>
            <a:pPr lvl="2"/>
            <a:r>
              <a:rPr lang="en-US" dirty="0" smtClean="0"/>
              <a:t>pair-wise exchange operator</a:t>
            </a:r>
          </a:p>
          <a:p>
            <a:pPr lvl="2"/>
            <a:r>
              <a:rPr lang="en-US" dirty="0"/>
              <a:t>Insertion operator 12345  14235</a:t>
            </a:r>
          </a:p>
          <a:p>
            <a:pPr lvl="2"/>
            <a:r>
              <a:rPr lang="en-US" dirty="0"/>
              <a:t>Exchange operator 12345  14325</a:t>
            </a:r>
          </a:p>
          <a:p>
            <a:pPr lvl="2"/>
            <a:r>
              <a:rPr lang="en-US" dirty="0"/>
              <a:t>Inversion operator 123456 154326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84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Implementation - Chapter 14 -15</a:t>
            </a:r>
          </a:p>
          <a:p>
            <a:endParaRPr lang="en-US" dirty="0"/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8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Defining the initial solution</a:t>
            </a:r>
          </a:p>
          <a:p>
            <a:pPr lvl="1"/>
            <a:r>
              <a:rPr lang="en-US" dirty="0" smtClean="0"/>
              <a:t>Random or greedy</a:t>
            </a:r>
          </a:p>
          <a:p>
            <a:r>
              <a:rPr lang="en-US" dirty="0" smtClean="0"/>
              <a:t>Choosing the method (algorithm for iterative search)</a:t>
            </a:r>
          </a:p>
          <a:p>
            <a:pPr lvl="1"/>
            <a:r>
              <a:rPr lang="en-US" dirty="0" smtClean="0"/>
              <a:t>Off-the shelf or tailor made heuristic</a:t>
            </a:r>
          </a:p>
          <a:p>
            <a:pPr lvl="1"/>
            <a:r>
              <a:rPr lang="en-US" dirty="0" smtClean="0"/>
              <a:t>Single-start or </a:t>
            </a:r>
            <a:r>
              <a:rPr lang="en-US" dirty="0" err="1" smtClean="0"/>
              <a:t>multistart</a:t>
            </a:r>
            <a:r>
              <a:rPr lang="en-US" dirty="0" smtClean="0"/>
              <a:t> (still single but several independent singles) or population (solutions interact with one another)</a:t>
            </a:r>
          </a:p>
          <a:p>
            <a:pPr lvl="1"/>
            <a:r>
              <a:rPr lang="en-US" dirty="0" smtClean="0"/>
              <a:t>Strategies for escaping local optima</a:t>
            </a:r>
          </a:p>
          <a:p>
            <a:pPr lvl="1"/>
            <a:r>
              <a:rPr lang="en-US" dirty="0" smtClean="0"/>
              <a:t>Balance diversification and intensification of search</a:t>
            </a:r>
          </a:p>
          <a:p>
            <a:r>
              <a:rPr lang="en-US" dirty="0" smtClean="0"/>
              <a:t>Objective function evaluation</a:t>
            </a:r>
          </a:p>
          <a:p>
            <a:pPr lvl="1"/>
            <a:r>
              <a:rPr lang="en-US" dirty="0" smtClean="0"/>
              <a:t>Full or partial evaluation</a:t>
            </a:r>
          </a:p>
          <a:p>
            <a:pPr lvl="1"/>
            <a:r>
              <a:rPr lang="en-US" dirty="0" smtClean="0"/>
              <a:t>At every iteration or after a set of iterations </a:t>
            </a:r>
          </a:p>
          <a:p>
            <a:r>
              <a:rPr lang="en-US" dirty="0" smtClean="0"/>
              <a:t>Stopping criteria</a:t>
            </a:r>
          </a:p>
          <a:p>
            <a:pPr lvl="1"/>
            <a:r>
              <a:rPr lang="en-US" dirty="0" smtClean="0"/>
              <a:t>Number of iterations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Counting the number of non-improving solutions in consecutive iterations.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the Heuristic Approach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867400"/>
            <a:ext cx="92064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Remember: there is a lot of flexibility in setting up the above. Optimality cannot be proved. </a:t>
            </a:r>
          </a:p>
          <a:p>
            <a:r>
              <a:rPr lang="en-US" dirty="0" smtClean="0"/>
              <a:t>All you are looking for  is a good solution given the resource (time, money and computing power)</a:t>
            </a:r>
          </a:p>
          <a:p>
            <a:r>
              <a:rPr lang="en-US" dirty="0" smtClean="0"/>
              <a:t>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55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Single-Metaheuristics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8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Accept </a:t>
            </a:r>
            <a:r>
              <a:rPr lang="en-US" dirty="0" err="1"/>
              <a:t>nonimproving</a:t>
            </a:r>
            <a:r>
              <a:rPr lang="en-US" dirty="0"/>
              <a:t> neighbors</a:t>
            </a:r>
          </a:p>
          <a:p>
            <a:pPr lvl="1"/>
            <a:r>
              <a:rPr lang="en-US" dirty="0" err="1"/>
              <a:t>Tabu</a:t>
            </a:r>
            <a:r>
              <a:rPr lang="en-US" dirty="0"/>
              <a:t> search and simulated annealing</a:t>
            </a:r>
          </a:p>
          <a:p>
            <a:r>
              <a:rPr lang="en-US" dirty="0" smtClean="0"/>
              <a:t>Iterating with different initial solutions</a:t>
            </a:r>
          </a:p>
          <a:p>
            <a:pPr lvl="1"/>
            <a:r>
              <a:rPr lang="en-US" dirty="0" err="1" smtClean="0"/>
              <a:t>Multistart</a:t>
            </a:r>
            <a:r>
              <a:rPr lang="en-US" dirty="0" smtClean="0"/>
              <a:t> local search, greedy randomized adaptive search procedure (GRASP), iterative local search</a:t>
            </a:r>
          </a:p>
          <a:p>
            <a:r>
              <a:rPr lang="en-US" dirty="0" smtClean="0"/>
              <a:t>Changing the neighborhood</a:t>
            </a:r>
          </a:p>
          <a:p>
            <a:pPr lvl="1"/>
            <a:r>
              <a:rPr lang="en-US" dirty="0" smtClean="0"/>
              <a:t>Variable neighborhood search</a:t>
            </a:r>
          </a:p>
          <a:p>
            <a:r>
              <a:rPr lang="en-US" dirty="0" smtClean="0"/>
              <a:t>Changing the objective function or the input to the problem in a effort to solve the original problem more effectively. </a:t>
            </a:r>
          </a:p>
          <a:p>
            <a:pPr lvl="1"/>
            <a:r>
              <a:rPr lang="en-US" dirty="0" smtClean="0"/>
              <a:t>Guided local search</a:t>
            </a:r>
          </a:p>
          <a:p>
            <a:pPr marL="51435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465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5635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Population-based metaheuristics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Nature-inspired</a:t>
            </a:r>
          </a:p>
          <a:p>
            <a:r>
              <a:rPr lang="en-US" dirty="0" smtClean="0"/>
              <a:t>Initialize a population</a:t>
            </a:r>
          </a:p>
          <a:p>
            <a:r>
              <a:rPr lang="en-US" dirty="0" smtClean="0"/>
              <a:t>A new population of solutions is generated</a:t>
            </a:r>
          </a:p>
          <a:p>
            <a:r>
              <a:rPr lang="en-US" dirty="0" smtClean="0"/>
              <a:t>Integrate the new population into the current one using one these methods – by replacement which is a selection process from the new and current solutions</a:t>
            </a:r>
          </a:p>
          <a:p>
            <a:pPr lvl="1"/>
            <a:r>
              <a:rPr lang="en-US" dirty="0"/>
              <a:t>Evolutionary Algorithms – genetic algorithm</a:t>
            </a:r>
          </a:p>
          <a:p>
            <a:pPr lvl="1"/>
            <a:r>
              <a:rPr lang="en-US" dirty="0"/>
              <a:t>Estimation of distribution algorithm (EDA)</a:t>
            </a:r>
          </a:p>
          <a:p>
            <a:pPr lvl="1"/>
            <a:r>
              <a:rPr lang="en-US" dirty="0"/>
              <a:t>Scatter search</a:t>
            </a:r>
          </a:p>
          <a:p>
            <a:pPr lvl="1"/>
            <a:r>
              <a:rPr lang="en-US" dirty="0"/>
              <a:t>Evolutionary programming- genetic programming </a:t>
            </a:r>
          </a:p>
          <a:p>
            <a:pPr lvl="1"/>
            <a:r>
              <a:rPr lang="en-US" dirty="0"/>
              <a:t>Swarm Intelligence</a:t>
            </a:r>
          </a:p>
          <a:p>
            <a:pPr lvl="2"/>
            <a:r>
              <a:rPr lang="en-US" dirty="0"/>
              <a:t>Ant colony</a:t>
            </a:r>
          </a:p>
          <a:p>
            <a:pPr lvl="2"/>
            <a:r>
              <a:rPr lang="en-US" dirty="0"/>
              <a:t>Particle swarm optimization (PSO)</a:t>
            </a:r>
          </a:p>
          <a:p>
            <a:pPr lvl="2"/>
            <a:r>
              <a:rPr lang="en-US" dirty="0"/>
              <a:t>Bee colony</a:t>
            </a:r>
          </a:p>
          <a:p>
            <a:pPr lvl="1"/>
            <a:r>
              <a:rPr lang="en-US" dirty="0"/>
              <a:t>Artificial Immune system AIS</a:t>
            </a:r>
          </a:p>
          <a:p>
            <a:r>
              <a:rPr lang="en-US" dirty="0" smtClean="0"/>
              <a:t>Continue until a stopping criteria is reached</a:t>
            </a:r>
          </a:p>
          <a:p>
            <a:r>
              <a:rPr lang="en-US" dirty="0" smtClean="0"/>
              <a:t>The generation and replacement process could be </a:t>
            </a:r>
            <a:r>
              <a:rPr lang="en-US" dirty="0" err="1" smtClean="0"/>
              <a:t>memoryless</a:t>
            </a:r>
            <a:r>
              <a:rPr lang="en-US" dirty="0" smtClean="0"/>
              <a:t> or some search memory is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5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15159</TotalTime>
  <Words>794</Words>
  <Application>Microsoft Office PowerPoint</Application>
  <PresentationFormat>On-screen Show (4:3)</PresentationFormat>
  <Paragraphs>124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Multi-Objective Optimization</vt:lpstr>
      <vt:lpstr>Metaheuristics for Multiobjective Optimization</vt:lpstr>
      <vt:lpstr>Hybrid Metaheuristics</vt:lpstr>
      <vt:lpstr>Parallel Metaheuristics</vt:lpstr>
      <vt:lpstr>Elements of the Heuristic Approach</vt:lpstr>
      <vt:lpstr>PowerPoint Presentation</vt:lpstr>
      <vt:lpstr>Elements of the Heuristic Approach</vt:lpstr>
      <vt:lpstr>Single-Metaheuristics</vt:lpstr>
      <vt:lpstr> Population-based metaheuristics</vt:lpstr>
      <vt:lpstr>Summary of Other Heuristics</vt:lpstr>
      <vt:lpstr>PowerPoint Presentation</vt:lpstr>
    </vt:vector>
  </TitlesOfParts>
  <Company>Volgenau School, 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 Ganesan</dc:creator>
  <cp:lastModifiedBy>Rajesh Ganesan</cp:lastModifiedBy>
  <cp:revision>489</cp:revision>
  <cp:lastPrinted>2014-05-06T19:02:48Z</cp:lastPrinted>
  <dcterms:created xsi:type="dcterms:W3CDTF">2012-01-24T15:25:05Z</dcterms:created>
  <dcterms:modified xsi:type="dcterms:W3CDTF">2018-12-05T16:47:56Z</dcterms:modified>
</cp:coreProperties>
</file>