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0" r:id="rId2"/>
    <p:sldId id="311" r:id="rId3"/>
    <p:sldId id="312" r:id="rId4"/>
    <p:sldId id="313" r:id="rId5"/>
    <p:sldId id="314" r:id="rId6"/>
    <p:sldId id="315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>
        <p:scale>
          <a:sx n="90" d="100"/>
          <a:sy n="90" d="100"/>
        </p:scale>
        <p:origin x="-2232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3E4D4-87EC-4CCC-9E0D-2570825D2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5825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F970A-B8AB-44A4-8EEA-4B980E67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067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F970A-B8AB-44A4-8EEA-4B980E67BA12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1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F71D-AB75-4FF0-9E9D-0A880A039931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5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74F5-83E8-41FE-9C5B-61D7266EBBD4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6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1EC5-A818-44B3-9888-3E60B8ACA02F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8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47BA-D295-436D-A44A-4918E4A23545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8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71C2-A4B5-4956-B209-F53093075B37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6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C6F2-3F26-4746-8FF1-000CE2872B3A}" type="datetime1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3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BBE4-1680-413C-A9EB-6FF7D18131B8}" type="datetime1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3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1592-ED7E-4833-93E3-9DC4F12581CF}" type="datetime1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2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C79-230F-42FF-9004-250CEA408DAA}" type="datetime1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0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9568-E821-4264-A242-DCD9B331C3AE}" type="datetime1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849C-089C-42E7-95F6-F0794C2D788F}" type="datetime1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3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CC7D-A6C3-4EE6-84CD-41A72ABE2575}" type="datetime1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" y="914400"/>
            <a:ext cx="8610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03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Workforce scheduling – Days off scheduling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Demand per day for employees is </a:t>
                </a:r>
                <a:r>
                  <a:rPr lang="en-US" dirty="0" err="1" smtClean="0"/>
                  <a:t>n</a:t>
                </a:r>
                <a:r>
                  <a:rPr lang="en-US" baseline="-25000" dirty="0" err="1" smtClean="0"/>
                  <a:t>j</a:t>
                </a:r>
                <a:r>
                  <a:rPr lang="en-US" dirty="0" smtClean="0"/>
                  <a:t> j = 1, …7 , n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= Sunday</a:t>
                </a:r>
              </a:p>
              <a:p>
                <a:r>
                  <a:rPr lang="en-US" dirty="0" smtClean="0"/>
                  <a:t>Each employee is given k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out of every k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weekends off</a:t>
                </a:r>
              </a:p>
              <a:p>
                <a:r>
                  <a:rPr lang="en-US" dirty="0" smtClean="0"/>
                  <a:t>Each employee works exactly 5 out of 7 days from Sun – Sat</a:t>
                </a:r>
              </a:p>
              <a:p>
                <a:r>
                  <a:rPr lang="en-US" dirty="0" smtClean="0"/>
                  <a:t>Each employee works no more than 6 consecutive days</a:t>
                </a:r>
              </a:p>
              <a:p>
                <a:r>
                  <a:rPr lang="en-US" dirty="0" smtClean="0"/>
                  <a:t>Minimum size of workforce to hire is W</a:t>
                </a:r>
              </a:p>
              <a:p>
                <a:r>
                  <a:rPr lang="en-US" dirty="0" smtClean="0"/>
                  <a:t>Weekend constraint</a:t>
                </a:r>
              </a:p>
              <a:p>
                <a:pPr lvl="1"/>
                <a:r>
                  <a:rPr lang="en-US" dirty="0" smtClean="0"/>
                  <a:t>The average number of employees available each weekend must be sufficient to meet the max weekend demand.</a:t>
                </a:r>
              </a:p>
              <a:p>
                <a:pPr lvl="1"/>
                <a:r>
                  <a:rPr lang="en-US" dirty="0" smtClean="0"/>
                  <a:t>In k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weekends, each employee is available for k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-k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weekends.</a:t>
                </a:r>
              </a:p>
              <a:p>
                <a:pPr lvl="1"/>
                <a:r>
                  <a:rPr lang="en-US" dirty="0" smtClean="0"/>
                  <a:t>Assuming each employee gets the same number of weekends off,</a:t>
                </a:r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(k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-k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)W ≥ k</a:t>
                </a:r>
                <a:r>
                  <a:rPr lang="en-US" baseline="-25000" dirty="0" smtClean="0"/>
                  <a:t>2 </a:t>
                </a:r>
                <a:r>
                  <a:rPr lang="en-US" dirty="0" smtClean="0"/>
                  <a:t>max(n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,n</a:t>
                </a:r>
                <a:r>
                  <a:rPr lang="en-US" baseline="-25000" dirty="0" smtClean="0"/>
                  <a:t>7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Total demand constraint</a:t>
                </a:r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5W ≥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𝑗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𝑗</m:t>
                        </m:r>
                      </m:e>
                    </m:nary>
                  </m:oMath>
                </a14:m>
                <a:endParaRPr lang="en-US" dirty="0" smtClean="0"/>
              </a:p>
              <a:p>
                <a:r>
                  <a:rPr lang="en-US" dirty="0" smtClean="0"/>
                  <a:t>Maximum daily demand constraint   W ≥ max (n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,…,n</a:t>
                </a:r>
                <a:r>
                  <a:rPr lang="en-US" baseline="-25000" dirty="0" smtClean="0"/>
                  <a:t>7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Pick the max W value from the above three constraints as the minimum size </a:t>
                </a:r>
                <a:r>
                  <a:rPr lang="en-US" dirty="0"/>
                  <a:t>of workforce to hire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815" t="-1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40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Workforce scheduling – Days off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 is the max weekend demand n = max(n</a:t>
            </a:r>
            <a:r>
              <a:rPr lang="en-US" baseline="-25000" dirty="0" smtClean="0"/>
              <a:t>1</a:t>
            </a:r>
            <a:r>
              <a:rPr lang="en-US" dirty="0"/>
              <a:t>,</a:t>
            </a:r>
            <a:r>
              <a:rPr lang="en-US" dirty="0" smtClean="0"/>
              <a:t>n</a:t>
            </a:r>
            <a:r>
              <a:rPr lang="en-US" baseline="-25000" dirty="0" smtClean="0"/>
              <a:t>7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Surplus number of employees in day j is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j</a:t>
            </a:r>
            <a:r>
              <a:rPr lang="en-US" dirty="0" smtClean="0"/>
              <a:t> = W –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</a:t>
            </a:r>
            <a:r>
              <a:rPr lang="en-US" dirty="0" smtClean="0"/>
              <a:t> for j = 2,…,6 and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j</a:t>
            </a:r>
            <a:r>
              <a:rPr lang="en-US" dirty="0" smtClean="0"/>
              <a:t> = n-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</a:t>
            </a:r>
            <a:r>
              <a:rPr lang="en-US" dirty="0" smtClean="0"/>
              <a:t> for j = 1, 7</a:t>
            </a:r>
            <a:endParaRPr lang="en-US" dirty="0"/>
          </a:p>
          <a:p>
            <a:r>
              <a:rPr lang="en-US" dirty="0" smtClean="0"/>
              <a:t>Since max weekend demand is n the remaining W-n can take the weekend off</a:t>
            </a:r>
          </a:p>
          <a:p>
            <a:r>
              <a:rPr lang="en-US" dirty="0" smtClean="0"/>
              <a:t>See text for the heuristic and an example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6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 time intervals that are not equal</a:t>
            </a:r>
          </a:p>
          <a:p>
            <a:r>
              <a:rPr lang="en-US" dirty="0" smtClean="0"/>
              <a:t>During each time interval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= 1,…,m, b</a:t>
            </a:r>
            <a:r>
              <a:rPr lang="en-US" baseline="-25000" dirty="0" smtClean="0"/>
              <a:t>i</a:t>
            </a:r>
            <a:r>
              <a:rPr lang="en-US" dirty="0" smtClean="0"/>
              <a:t> personnel are required</a:t>
            </a:r>
          </a:p>
          <a:p>
            <a:r>
              <a:rPr lang="en-US" dirty="0"/>
              <a:t>n</a:t>
            </a:r>
            <a:r>
              <a:rPr lang="en-US" dirty="0" smtClean="0"/>
              <a:t> different shift patterns and each employee is assigned to only one pattern j, j = 1,…,n</a:t>
            </a:r>
          </a:p>
          <a:p>
            <a:r>
              <a:rPr lang="en-US" dirty="0" smtClean="0"/>
              <a:t>Shift pattern j is denoted as vector (a</a:t>
            </a:r>
            <a:r>
              <a:rPr lang="en-US" baseline="-25000" dirty="0" smtClean="0"/>
              <a:t>1j</a:t>
            </a:r>
            <a:r>
              <a:rPr lang="en-US" dirty="0" smtClean="0"/>
              <a:t>, a</a:t>
            </a:r>
            <a:r>
              <a:rPr lang="en-US" baseline="-25000" dirty="0" smtClean="0"/>
              <a:t>2j</a:t>
            </a:r>
            <a:r>
              <a:rPr lang="en-US" dirty="0" smtClean="0"/>
              <a:t>, …,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mj</a:t>
            </a:r>
            <a:r>
              <a:rPr lang="en-US" dirty="0" smtClean="0"/>
              <a:t>) where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= 1 if period </a:t>
            </a:r>
            <a:r>
              <a:rPr lang="en-US" dirty="0" err="1" smtClean="0"/>
              <a:t>i</a:t>
            </a:r>
            <a:r>
              <a:rPr lang="en-US" dirty="0" smtClean="0"/>
              <a:t> is a working period in shift j</a:t>
            </a:r>
          </a:p>
          <a:p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  is the cost of assigning a person to shift j</a:t>
            </a:r>
          </a:p>
          <a:p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 is the number of people assigned to shift j</a:t>
            </a:r>
          </a:p>
          <a:p>
            <a:r>
              <a:rPr lang="en-US" dirty="0" smtClean="0"/>
              <a:t>Solve using integer programming </a:t>
            </a:r>
          </a:p>
          <a:p>
            <a:pPr marL="3086100" lvl="7" indent="0">
              <a:buNone/>
            </a:pPr>
            <a:r>
              <a:rPr lang="en-US" dirty="0" smtClean="0"/>
              <a:t>      Min cx  		         a</a:t>
            </a:r>
            <a:r>
              <a:rPr lang="en-US" baseline="-25000" dirty="0" smtClean="0"/>
              <a:t>11</a:t>
            </a:r>
            <a:r>
              <a:rPr lang="en-US" dirty="0" smtClean="0"/>
              <a:t>……….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in</a:t>
            </a:r>
            <a:endParaRPr lang="en-US" dirty="0" smtClean="0"/>
          </a:p>
          <a:p>
            <a:pPr marL="3086100" lvl="7" indent="0">
              <a:buNone/>
            </a:pPr>
            <a:r>
              <a:rPr lang="en-US" dirty="0" err="1" smtClean="0"/>
              <a:t>st</a:t>
            </a:r>
            <a:r>
              <a:rPr lang="en-US" dirty="0" smtClean="0"/>
              <a:t>   </a:t>
            </a:r>
            <a:r>
              <a:rPr lang="en-US" dirty="0" err="1" smtClean="0"/>
              <a:t>Ax≥b</a:t>
            </a:r>
            <a:r>
              <a:rPr lang="en-US" dirty="0" smtClean="0"/>
              <a:t>		A=    a</a:t>
            </a:r>
            <a:r>
              <a:rPr lang="en-US" baseline="-25000" dirty="0" smtClean="0"/>
              <a:t>21</a:t>
            </a:r>
            <a:r>
              <a:rPr lang="en-US" dirty="0" smtClean="0"/>
              <a:t>..........a</a:t>
            </a:r>
            <a:r>
              <a:rPr lang="en-US" baseline="-25000" dirty="0" smtClean="0"/>
              <a:t>2n</a:t>
            </a:r>
            <a:endParaRPr lang="en-US" dirty="0" smtClean="0"/>
          </a:p>
          <a:p>
            <a:pPr marL="3086100" lvl="7" indent="0">
              <a:buNone/>
            </a:pPr>
            <a:r>
              <a:rPr lang="en-US" dirty="0" smtClean="0"/>
              <a:t>      x≥0,  x = integer	         a</a:t>
            </a:r>
            <a:r>
              <a:rPr lang="en-US" baseline="-25000" dirty="0" smtClean="0"/>
              <a:t>m1</a:t>
            </a:r>
            <a:r>
              <a:rPr lang="en-US" dirty="0" smtClean="0"/>
              <a:t>……….</a:t>
            </a:r>
            <a:r>
              <a:rPr lang="en-US" dirty="0" err="1" smtClean="0"/>
              <a:t>a</a:t>
            </a:r>
            <a:r>
              <a:rPr lang="en-US" baseline="-25000" dirty="0" err="1" smtClean="0"/>
              <a:t>mn</a:t>
            </a:r>
            <a:endParaRPr lang="en-US" baseline="-25000" dirty="0" smtClean="0"/>
          </a:p>
          <a:p>
            <a:endParaRPr lang="en-US" dirty="0" smtClean="0"/>
          </a:p>
          <a:p>
            <a:r>
              <a:rPr lang="en-US" dirty="0" smtClean="0"/>
              <a:t>Strongly NP Hard- hence use LP relaxation and solve in polynomial </a:t>
            </a:r>
            <a:r>
              <a:rPr lang="en-US" dirty="0" smtClean="0"/>
              <a:t>time.</a:t>
            </a:r>
          </a:p>
          <a:p>
            <a:r>
              <a:rPr lang="en-US" dirty="0" smtClean="0"/>
              <a:t>Easy to solve if each column has a contiguous set of 1’s</a:t>
            </a:r>
            <a:endParaRPr lang="en-US" dirty="0" smtClean="0"/>
          </a:p>
          <a:p>
            <a:r>
              <a:rPr lang="en-US" dirty="0" smtClean="0"/>
              <a:t>Or use heuristics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3</a:t>
            </a:fld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6324600" y="4191000"/>
            <a:ext cx="152400" cy="99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7848600" y="4191000"/>
            <a:ext cx="2286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50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Staffing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Minimize the cost of assigning people to </a:t>
            </a:r>
            <a:r>
              <a:rPr lang="en-US" dirty="0" smtClean="0"/>
              <a:t>a </a:t>
            </a:r>
            <a:r>
              <a:rPr lang="en-US" dirty="0" smtClean="0"/>
              <a:t>m-period cyclic schedule</a:t>
            </a:r>
          </a:p>
          <a:p>
            <a:r>
              <a:rPr lang="en-US" dirty="0" smtClean="0"/>
              <a:t>Sufficient workers are available at time </a:t>
            </a:r>
            <a:r>
              <a:rPr lang="en-US" dirty="0" err="1" smtClean="0"/>
              <a:t>i</a:t>
            </a:r>
            <a:r>
              <a:rPr lang="en-US" dirty="0" smtClean="0"/>
              <a:t> to meet the demand of b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</a:p>
          <a:p>
            <a:r>
              <a:rPr lang="en-US" dirty="0" smtClean="0"/>
              <a:t>Each person works a shift of k consecutive periods and is off for the m-k periods </a:t>
            </a:r>
          </a:p>
          <a:p>
            <a:r>
              <a:rPr lang="en-US" dirty="0" smtClean="0"/>
              <a:t>Period m is followed by period 1</a:t>
            </a:r>
          </a:p>
          <a:p>
            <a:r>
              <a:rPr lang="en-US" dirty="0" err="1"/>
              <a:t>x</a:t>
            </a:r>
            <a:r>
              <a:rPr lang="en-US" baseline="-25000" dirty="0" err="1"/>
              <a:t>j</a:t>
            </a:r>
            <a:r>
              <a:rPr lang="en-US" dirty="0"/>
              <a:t> is the number of people assigned to shift j</a:t>
            </a:r>
          </a:p>
          <a:p>
            <a:r>
              <a:rPr lang="en-US" dirty="0" smtClean="0"/>
              <a:t>A =   1001111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1100111    for a 7 day cycle with 2 consecutive days off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1110011</a:t>
            </a:r>
          </a:p>
          <a:p>
            <a:pPr marL="457200" lvl="1" indent="0">
              <a:buNone/>
            </a:pPr>
            <a:r>
              <a:rPr lang="en-US" dirty="0" smtClean="0"/>
              <a:t>         and so 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9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Cyclic Staffing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the LP relaxation an obtain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’ = x</a:t>
            </a:r>
            <a:r>
              <a:rPr lang="en-US" baseline="-25000" dirty="0" smtClean="0"/>
              <a:t>1</a:t>
            </a:r>
            <a:r>
              <a:rPr lang="en-US" dirty="0" smtClean="0"/>
              <a:t>’ ,……,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’ </a:t>
            </a:r>
          </a:p>
          <a:p>
            <a:r>
              <a:rPr lang="en-US" dirty="0" smtClean="0"/>
              <a:t>If </a:t>
            </a:r>
            <a:r>
              <a:rPr lang="en-US" dirty="0" err="1"/>
              <a:t>x</a:t>
            </a:r>
            <a:r>
              <a:rPr lang="en-US" baseline="-25000" dirty="0" err="1"/>
              <a:t>j</a:t>
            </a:r>
            <a:r>
              <a:rPr lang="en-US" dirty="0"/>
              <a:t>’ </a:t>
            </a:r>
            <a:r>
              <a:rPr lang="en-US" dirty="0" smtClean="0"/>
              <a:t> are integers then it is the optimal solution. STOP</a:t>
            </a:r>
          </a:p>
          <a:p>
            <a:r>
              <a:rPr lang="en-US" dirty="0" smtClean="0"/>
              <a:t>Else from two LPs   LP’  LP” and add constraint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 x</a:t>
            </a:r>
            <a:r>
              <a:rPr lang="en-US" baseline="-25000" dirty="0" smtClean="0"/>
              <a:t>2</a:t>
            </a:r>
            <a:r>
              <a:rPr lang="en-US" dirty="0" smtClean="0"/>
              <a:t> +,…,+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= x</a:t>
            </a:r>
            <a:r>
              <a:rPr lang="en-US" baseline="-25000" dirty="0" smtClean="0"/>
              <a:t>1</a:t>
            </a:r>
            <a:r>
              <a:rPr lang="en-US" dirty="0"/>
              <a:t>’ </a:t>
            </a:r>
            <a:r>
              <a:rPr lang="en-US" dirty="0" smtClean="0"/>
              <a:t>+,……,+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’ (rounded to the lower side</a:t>
            </a:r>
            <a:r>
              <a:rPr lang="en-US" dirty="0" smtClean="0"/>
              <a:t>) </a:t>
            </a:r>
            <a:r>
              <a:rPr lang="en-US" dirty="0" smtClean="0"/>
              <a:t>to the original problem and solve </a:t>
            </a:r>
            <a:r>
              <a:rPr lang="en-US" dirty="0" smtClean="0"/>
              <a:t>LP’</a:t>
            </a:r>
          </a:p>
          <a:p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x</a:t>
            </a:r>
            <a:r>
              <a:rPr lang="en-US" baseline="-25000" dirty="0"/>
              <a:t>2</a:t>
            </a:r>
            <a:r>
              <a:rPr lang="en-US" dirty="0"/>
              <a:t> +,…,+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 = x</a:t>
            </a:r>
            <a:r>
              <a:rPr lang="en-US" baseline="-25000" dirty="0"/>
              <a:t>1</a:t>
            </a:r>
            <a:r>
              <a:rPr lang="en-US" dirty="0"/>
              <a:t>’ +,……,+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’ (rounded to the </a:t>
            </a:r>
            <a:r>
              <a:rPr lang="en-US" dirty="0" smtClean="0"/>
              <a:t>upper </a:t>
            </a:r>
            <a:r>
              <a:rPr lang="en-US" dirty="0"/>
              <a:t>side) to </a:t>
            </a:r>
            <a:r>
              <a:rPr lang="en-US" dirty="0"/>
              <a:t>the original problem and solve LP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LP” has an optimal solution that is integer</a:t>
            </a:r>
          </a:p>
          <a:p>
            <a:r>
              <a:rPr lang="en-US" dirty="0" smtClean="0"/>
              <a:t>If LP’ does not have a feasible solution then LP” is optimal</a:t>
            </a:r>
          </a:p>
          <a:p>
            <a:r>
              <a:rPr lang="en-US" dirty="0"/>
              <a:t>If LP’ </a:t>
            </a:r>
            <a:r>
              <a:rPr lang="en-US" dirty="0" smtClean="0"/>
              <a:t>has a </a:t>
            </a:r>
            <a:r>
              <a:rPr lang="en-US" dirty="0"/>
              <a:t>feasible </a:t>
            </a:r>
            <a:r>
              <a:rPr lang="en-US" dirty="0" smtClean="0"/>
              <a:t>solution, then it has an optimal solution that is integer and the solution to the original problem is the better one </a:t>
            </a:r>
            <a:r>
              <a:rPr lang="en-US" dirty="0" smtClean="0"/>
              <a:t>among </a:t>
            </a:r>
            <a:r>
              <a:rPr lang="en-US" dirty="0" smtClean="0"/>
              <a:t>the solutions to LP’ and LP”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92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Crew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</a:t>
            </a:r>
            <a:r>
              <a:rPr lang="en-US" dirty="0" smtClean="0"/>
              <a:t> jobs – flight legs </a:t>
            </a:r>
            <a:r>
              <a:rPr lang="en-US" dirty="0" err="1" smtClean="0"/>
              <a:t>i</a:t>
            </a:r>
            <a:r>
              <a:rPr lang="en-US" dirty="0" smtClean="0"/>
              <a:t> = I,…,m</a:t>
            </a:r>
          </a:p>
          <a:p>
            <a:r>
              <a:rPr lang="en-US" dirty="0" smtClean="0"/>
              <a:t>n -  feasible and all possible combinations of flight legs that a crew can handle – these are n </a:t>
            </a:r>
            <a:r>
              <a:rPr lang="en-US" dirty="0"/>
              <a:t>feasible and all possible </a:t>
            </a:r>
            <a:r>
              <a:rPr lang="en-US" dirty="0" smtClean="0"/>
              <a:t>round trips j, j = 1,…,n  that can be generated from the flight legs. </a:t>
            </a:r>
          </a:p>
          <a:p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 cost of round trip j </a:t>
            </a:r>
          </a:p>
          <a:p>
            <a:r>
              <a:rPr lang="en-US" dirty="0" smtClean="0"/>
              <a:t>Each flight leg must be covered by exactly one round trip b</a:t>
            </a:r>
            <a:r>
              <a:rPr lang="en-US" baseline="-25000" dirty="0" smtClean="0"/>
              <a:t>i</a:t>
            </a:r>
            <a:r>
              <a:rPr lang="en-US" dirty="0" smtClean="0"/>
              <a:t> = 1</a:t>
            </a:r>
          </a:p>
          <a:p>
            <a:r>
              <a:rPr lang="en-US" dirty="0" smtClean="0"/>
              <a:t>Minimize cost</a:t>
            </a:r>
          </a:p>
          <a:p>
            <a:r>
              <a:rPr lang="en-US" dirty="0" err="1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is 1 if flight leg </a:t>
            </a:r>
            <a:r>
              <a:rPr lang="en-US" dirty="0" err="1" smtClean="0"/>
              <a:t>i</a:t>
            </a:r>
            <a:r>
              <a:rPr lang="en-US" dirty="0" smtClean="0"/>
              <a:t> is covered by round trip j</a:t>
            </a:r>
          </a:p>
          <a:p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 is </a:t>
            </a:r>
            <a:r>
              <a:rPr lang="en-US" dirty="0"/>
              <a:t>0</a:t>
            </a:r>
            <a:r>
              <a:rPr lang="en-US" dirty="0" smtClean="0"/>
              <a:t>-1 variable and denotes whether a round trip is selected.</a:t>
            </a:r>
          </a:p>
          <a:p>
            <a:pPr marL="3086100" lvl="7" indent="0">
              <a:buNone/>
            </a:pPr>
            <a:r>
              <a:rPr lang="en-US" dirty="0"/>
              <a:t>Min cx  		         a</a:t>
            </a:r>
            <a:r>
              <a:rPr lang="en-US" baseline="-25000" dirty="0"/>
              <a:t>11</a:t>
            </a:r>
            <a:r>
              <a:rPr lang="en-US" dirty="0"/>
              <a:t>……….</a:t>
            </a:r>
            <a:r>
              <a:rPr lang="en-US" dirty="0" err="1"/>
              <a:t>a</a:t>
            </a:r>
            <a:r>
              <a:rPr lang="en-US" baseline="-25000" dirty="0" err="1"/>
              <a:t>in</a:t>
            </a:r>
            <a:endParaRPr lang="en-US" dirty="0"/>
          </a:p>
          <a:p>
            <a:pPr marL="3086100" lvl="7" indent="0">
              <a:buNone/>
            </a:pPr>
            <a:r>
              <a:rPr lang="en-US" dirty="0" err="1"/>
              <a:t>st</a:t>
            </a:r>
            <a:r>
              <a:rPr lang="en-US" dirty="0"/>
              <a:t>   </a:t>
            </a:r>
            <a:r>
              <a:rPr lang="en-US" dirty="0" smtClean="0"/>
              <a:t>Ax=1</a:t>
            </a:r>
            <a:r>
              <a:rPr lang="en-US" dirty="0"/>
              <a:t>		A=    a</a:t>
            </a:r>
            <a:r>
              <a:rPr lang="en-US" baseline="-25000" dirty="0"/>
              <a:t>21</a:t>
            </a:r>
            <a:r>
              <a:rPr lang="en-US" dirty="0"/>
              <a:t>..........a</a:t>
            </a:r>
            <a:r>
              <a:rPr lang="en-US" baseline="-25000" dirty="0"/>
              <a:t>2n</a:t>
            </a:r>
            <a:endParaRPr lang="en-US" dirty="0"/>
          </a:p>
          <a:p>
            <a:pPr marL="3086100" lvl="7" indent="0">
              <a:buNone/>
            </a:pPr>
            <a:r>
              <a:rPr lang="en-US" dirty="0"/>
              <a:t>      </a:t>
            </a:r>
            <a:r>
              <a:rPr lang="en-US" dirty="0" smtClean="0"/>
              <a:t>x=0-1,  </a:t>
            </a:r>
            <a:r>
              <a:rPr lang="en-US" dirty="0"/>
              <a:t>x = integer	         a</a:t>
            </a:r>
            <a:r>
              <a:rPr lang="en-US" baseline="-25000" dirty="0"/>
              <a:t>m1</a:t>
            </a:r>
            <a:r>
              <a:rPr lang="en-US" dirty="0"/>
              <a:t>……….</a:t>
            </a:r>
            <a:r>
              <a:rPr lang="en-US" dirty="0" err="1"/>
              <a:t>a</a:t>
            </a:r>
            <a:r>
              <a:rPr lang="en-US" baseline="-25000" dirty="0" err="1"/>
              <a:t>mn</a:t>
            </a:r>
            <a:endParaRPr lang="en-US" baseline="-25000" dirty="0"/>
          </a:p>
          <a:p>
            <a:r>
              <a:rPr lang="en-US" dirty="0" smtClean="0"/>
              <a:t>NP hard. So use heuristics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18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15314</TotalTime>
  <Words>602</Words>
  <Application>Microsoft Office PowerPoint</Application>
  <PresentationFormat>On-screen Show (4:3)</PresentationFormat>
  <Paragraphs>73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Workforce scheduling – Days off scheduling</vt:lpstr>
      <vt:lpstr>Workforce scheduling – Days off scheduling</vt:lpstr>
      <vt:lpstr>Shift scheduling</vt:lpstr>
      <vt:lpstr>Cyclic Staffing Problem</vt:lpstr>
      <vt:lpstr>Cyclic Staffing Problem</vt:lpstr>
      <vt:lpstr>Crew Scheduling</vt:lpstr>
    </vt:vector>
  </TitlesOfParts>
  <Company>Volgenau School, 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 Ganesan</dc:creator>
  <cp:lastModifiedBy>Rajesh Ganesan</cp:lastModifiedBy>
  <cp:revision>468</cp:revision>
  <cp:lastPrinted>2014-04-24T17:58:55Z</cp:lastPrinted>
  <dcterms:created xsi:type="dcterms:W3CDTF">2012-01-24T15:25:05Z</dcterms:created>
  <dcterms:modified xsi:type="dcterms:W3CDTF">2018-11-28T20:59:51Z</dcterms:modified>
</cp:coreProperties>
</file>