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6" r:id="rId2"/>
    <p:sldId id="294" r:id="rId3"/>
    <p:sldId id="300" r:id="rId4"/>
    <p:sldId id="301" r:id="rId5"/>
    <p:sldId id="302" r:id="rId6"/>
    <p:sldId id="303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3E4D4-87EC-4CCC-9E0D-2570825D2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5825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F970A-B8AB-44A4-8EEA-4B980E67B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0670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F970A-B8AB-44A4-8EEA-4B980E67BA12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F71D-AB75-4FF0-9E9D-0A880A039931}" type="datetime1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5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74F5-83E8-41FE-9C5B-61D7266EBBD4}" type="datetime1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6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1EC5-A818-44B3-9888-3E60B8ACA02F}" type="datetime1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8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47BA-D295-436D-A44A-4918E4A23545}" type="datetime1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8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71C2-A4B5-4956-B209-F53093075B37}" type="datetime1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6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C6F2-3F26-4746-8FF1-000CE2872B3A}" type="datetime1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3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BBE4-1680-413C-A9EB-6FF7D18131B8}" type="datetime1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3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1592-ED7E-4833-93E3-9DC4F12581CF}" type="datetime1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2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EC79-230F-42FF-9004-250CEA408DAA}" type="datetime1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0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9568-E821-4264-A242-DCD9B331C3AE}" type="datetime1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5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849C-089C-42E7-95F6-F0794C2D788F}" type="datetime1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31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CC7D-A6C3-4EE6-84CD-41A72ABE2575}" type="datetime1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04800" y="914400"/>
            <a:ext cx="8610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03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5635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Population-based metaheuristics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Nature-inspired</a:t>
            </a:r>
          </a:p>
          <a:p>
            <a:r>
              <a:rPr lang="en-US" dirty="0" smtClean="0"/>
              <a:t>Initialize a population</a:t>
            </a:r>
          </a:p>
          <a:p>
            <a:r>
              <a:rPr lang="en-US" dirty="0" smtClean="0"/>
              <a:t>A new population of solutions is generated</a:t>
            </a:r>
          </a:p>
          <a:p>
            <a:r>
              <a:rPr lang="en-US" dirty="0" smtClean="0"/>
              <a:t>Integrate the new population into the current one using one these methods – by replacement which is a selection process from the new and current solutions</a:t>
            </a:r>
          </a:p>
          <a:p>
            <a:pPr lvl="1"/>
            <a:r>
              <a:rPr lang="en-US" dirty="0"/>
              <a:t>Evolutionary Algorithms – genetic algorithm</a:t>
            </a:r>
          </a:p>
          <a:p>
            <a:pPr lvl="1"/>
            <a:r>
              <a:rPr lang="en-US" dirty="0"/>
              <a:t>Estimation of distribution algorithm (EDA)</a:t>
            </a:r>
          </a:p>
          <a:p>
            <a:pPr lvl="1"/>
            <a:r>
              <a:rPr lang="en-US" dirty="0"/>
              <a:t>Scatter search</a:t>
            </a:r>
          </a:p>
          <a:p>
            <a:pPr lvl="1"/>
            <a:r>
              <a:rPr lang="en-US" dirty="0"/>
              <a:t>Evolutionary programming- genetic programming </a:t>
            </a:r>
          </a:p>
          <a:p>
            <a:pPr lvl="1"/>
            <a:r>
              <a:rPr lang="en-US" dirty="0"/>
              <a:t>Swarm Intelligence</a:t>
            </a:r>
          </a:p>
          <a:p>
            <a:pPr lvl="2"/>
            <a:r>
              <a:rPr lang="en-US" dirty="0"/>
              <a:t>Ant colony</a:t>
            </a:r>
          </a:p>
          <a:p>
            <a:pPr lvl="2"/>
            <a:r>
              <a:rPr lang="en-US" dirty="0"/>
              <a:t>Particle swarm optimization (PSO)</a:t>
            </a:r>
          </a:p>
          <a:p>
            <a:pPr lvl="2"/>
            <a:r>
              <a:rPr lang="en-US" dirty="0"/>
              <a:t>Bee colony</a:t>
            </a:r>
          </a:p>
          <a:p>
            <a:pPr lvl="1"/>
            <a:r>
              <a:rPr lang="en-US" dirty="0"/>
              <a:t>Artificial Immune system AIS</a:t>
            </a:r>
          </a:p>
          <a:p>
            <a:r>
              <a:rPr lang="en-US" dirty="0" smtClean="0"/>
              <a:t>Continue until a stopping criteria is reached</a:t>
            </a:r>
          </a:p>
          <a:p>
            <a:r>
              <a:rPr lang="en-US" dirty="0" smtClean="0"/>
              <a:t>The generation and replacement process could be </a:t>
            </a:r>
            <a:r>
              <a:rPr lang="en-US" dirty="0" err="1" smtClean="0"/>
              <a:t>memoryless</a:t>
            </a:r>
            <a:r>
              <a:rPr lang="en-US" dirty="0" smtClean="0"/>
              <a:t> or some search memory is 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65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Bee Colony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TSP</a:t>
            </a:r>
          </a:p>
          <a:p>
            <a:r>
              <a:rPr lang="en-US" dirty="0" smtClean="0"/>
              <a:t>Lowering </a:t>
            </a:r>
            <a:r>
              <a:rPr lang="en-US" dirty="0" err="1" smtClean="0"/>
              <a:t>makespan</a:t>
            </a:r>
            <a:r>
              <a:rPr lang="en-US" dirty="0" smtClean="0"/>
              <a:t> is equivalent to the profitability of a food source in terms of distance and sweetness of nectar</a:t>
            </a:r>
          </a:p>
          <a:p>
            <a:r>
              <a:rPr lang="en-US" dirty="0" smtClean="0"/>
              <a:t>5 steps: recruitment</a:t>
            </a:r>
            <a:r>
              <a:rPr lang="en-US" dirty="0"/>
              <a:t>, local search, </a:t>
            </a:r>
            <a:r>
              <a:rPr lang="en-US" dirty="0" smtClean="0"/>
              <a:t>neighborhood </a:t>
            </a:r>
            <a:r>
              <a:rPr lang="en-US" dirty="0"/>
              <a:t>shrinking, site abandonment, and global search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mating process maintains healthy numbers of the reproductive queen, male drones, (to generate new bees- solutions), non reproductive female workers </a:t>
            </a:r>
            <a:r>
              <a:rPr lang="en-US" dirty="0" smtClean="0"/>
              <a:t>(foragers and scouts), </a:t>
            </a:r>
            <a:r>
              <a:rPr lang="en-US" dirty="0"/>
              <a:t>and the new born broods.</a:t>
            </a:r>
          </a:p>
          <a:p>
            <a:r>
              <a:rPr lang="en-US" dirty="0" smtClean="0"/>
              <a:t>Maintain a colony of bees (N solutions) where a bee will traverse the entire solution.</a:t>
            </a:r>
          </a:p>
          <a:p>
            <a:r>
              <a:rPr lang="en-US" dirty="0"/>
              <a:t>Generate n</a:t>
            </a:r>
            <a:r>
              <a:rPr lang="en-US" baseline="-25000" dirty="0"/>
              <a:t>s </a:t>
            </a:r>
            <a:r>
              <a:rPr lang="en-US" baseline="-25000" dirty="0" smtClean="0"/>
              <a:t> </a:t>
            </a:r>
            <a:r>
              <a:rPr lang="en-US" dirty="0" smtClean="0"/>
              <a:t>scouts. The scouts (n</a:t>
            </a:r>
            <a:r>
              <a:rPr lang="en-US" baseline="-25000" dirty="0" smtClean="0"/>
              <a:t>s</a:t>
            </a:r>
            <a:r>
              <a:rPr lang="en-US" dirty="0" smtClean="0"/>
              <a:t> ≤N) must visit every node once from the start to the sink </a:t>
            </a:r>
          </a:p>
          <a:p>
            <a:r>
              <a:rPr lang="en-US" dirty="0" smtClean="0"/>
              <a:t>Once a feasible solution is found they will return to perform the waggle dance to advertise their finds (evaluate the objective function and rank the best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b</a:t>
            </a:r>
            <a:r>
              <a:rPr lang="en-US" dirty="0"/>
              <a:t> </a:t>
            </a:r>
            <a:r>
              <a:rPr lang="en-US" dirty="0" smtClean="0"/>
              <a:t>≤n</a:t>
            </a:r>
            <a:r>
              <a:rPr lang="en-US" baseline="-25000" dirty="0" smtClean="0"/>
              <a:t>s</a:t>
            </a:r>
            <a:r>
              <a:rPr lang="en-US" dirty="0" smtClean="0"/>
              <a:t> to the worst ) – create a neighborhood</a:t>
            </a:r>
          </a:p>
          <a:p>
            <a:r>
              <a:rPr lang="en-US" dirty="0" smtClean="0"/>
              <a:t>The elite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b</a:t>
            </a:r>
            <a:r>
              <a:rPr lang="en-US" dirty="0" smtClean="0"/>
              <a:t> solutions are kept which recruit new foragers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bf</a:t>
            </a:r>
            <a:r>
              <a:rPr lang="en-US" dirty="0" smtClean="0"/>
              <a:t>, and the rest n</a:t>
            </a:r>
            <a:r>
              <a:rPr lang="en-US" baseline="-25000" dirty="0" smtClean="0"/>
              <a:t>s</a:t>
            </a:r>
            <a:r>
              <a:rPr lang="en-US" dirty="0" smtClean="0"/>
              <a:t>-</a:t>
            </a:r>
            <a:r>
              <a:rPr lang="en-US" dirty="0" err="1" smtClean="0"/>
              <a:t>n</a:t>
            </a:r>
            <a:r>
              <a:rPr lang="en-US" baseline="-25000" dirty="0" err="1" smtClean="0"/>
              <a:t>b</a:t>
            </a:r>
            <a:r>
              <a:rPr lang="en-US" dirty="0" smtClean="0"/>
              <a:t> also recruit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sf</a:t>
            </a:r>
            <a:r>
              <a:rPr lang="en-US" baseline="-25000" dirty="0" smtClean="0"/>
              <a:t>  </a:t>
            </a:r>
            <a:r>
              <a:rPr lang="en-US" dirty="0" smtClean="0"/>
              <a:t>foragers but less than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bf</a:t>
            </a:r>
            <a:r>
              <a:rPr lang="en-US" dirty="0" smtClean="0"/>
              <a:t>. The numbers of recruits depends on fitness function and the size of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b</a:t>
            </a:r>
            <a:r>
              <a:rPr lang="en-US" dirty="0" err="1" smtClean="0"/>
              <a:t>.</a:t>
            </a:r>
            <a:r>
              <a:rPr lang="en-US" dirty="0" smtClean="0"/>
              <a:t> Here recruit means generate solutions with the neighborhood. Ex use scatter search with neighborhood’s centroid.  </a:t>
            </a:r>
          </a:p>
          <a:p>
            <a:r>
              <a:rPr lang="en-US" dirty="0" smtClean="0"/>
              <a:t>The new recruits (foragers) will search locally within the scout’s neighborhood, and foragers that are better than scouts will now become new scouts. Otherwise the neighborhood is shrunk by </a:t>
            </a:r>
            <a:r>
              <a:rPr lang="en-US" dirty="0"/>
              <a:t>discarding </a:t>
            </a:r>
            <a:r>
              <a:rPr lang="en-US" dirty="0" smtClean="0"/>
              <a:t>from n</a:t>
            </a:r>
            <a:r>
              <a:rPr lang="en-US" baseline="-25000" dirty="0" smtClean="0"/>
              <a:t>s</a:t>
            </a:r>
            <a:r>
              <a:rPr lang="en-US" dirty="0" smtClean="0"/>
              <a:t>-</a:t>
            </a:r>
            <a:r>
              <a:rPr lang="en-US" dirty="0" err="1" smtClean="0"/>
              <a:t>n</a:t>
            </a:r>
            <a:r>
              <a:rPr lang="en-US" baseline="-25000" dirty="0" err="1" smtClean="0"/>
              <a:t>b</a:t>
            </a:r>
            <a:r>
              <a:rPr lang="en-US" dirty="0" err="1" smtClean="0"/>
              <a:t>.</a:t>
            </a:r>
            <a:r>
              <a:rPr lang="en-US" dirty="0" smtClean="0"/>
              <a:t> Replace n</a:t>
            </a:r>
            <a:r>
              <a:rPr lang="en-US" baseline="-25000" dirty="0" smtClean="0"/>
              <a:t>s</a:t>
            </a:r>
            <a:r>
              <a:rPr lang="en-US" dirty="0" smtClean="0"/>
              <a:t>-</a:t>
            </a:r>
            <a:r>
              <a:rPr lang="en-US" dirty="0" err="1" smtClean="0"/>
              <a:t>n</a:t>
            </a:r>
            <a:r>
              <a:rPr lang="en-US" baseline="-25000" dirty="0" err="1" smtClean="0"/>
              <a:t>b</a:t>
            </a:r>
            <a:r>
              <a:rPr lang="en-US" baseline="-25000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new randomly generated solutions and add to </a:t>
            </a:r>
            <a:r>
              <a:rPr lang="en-US" dirty="0" smtClean="0"/>
              <a:t>N. Maintain </a:t>
            </a:r>
            <a:r>
              <a:rPr lang="en-US" dirty="0"/>
              <a:t>size n</a:t>
            </a:r>
            <a:r>
              <a:rPr lang="en-US" baseline="-25000" dirty="0"/>
              <a:t>s </a:t>
            </a:r>
            <a:r>
              <a:rPr lang="en-US" dirty="0"/>
              <a:t> at end of each </a:t>
            </a:r>
            <a:r>
              <a:rPr lang="en-US" dirty="0" smtClean="0"/>
              <a:t>iteration. </a:t>
            </a:r>
            <a:endParaRPr lang="en-US" dirty="0"/>
          </a:p>
          <a:p>
            <a:r>
              <a:rPr lang="en-US" dirty="0" smtClean="0"/>
              <a:t>If the neighborhood is abandoned  due to no improvement over a fixed number of iterations then a set of new scouts is generated. </a:t>
            </a:r>
          </a:p>
          <a:p>
            <a:r>
              <a:rPr lang="en-US" dirty="0" smtClean="0"/>
              <a:t>Note that N is not a constant = contains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b</a:t>
            </a:r>
            <a:r>
              <a:rPr lang="en-US" dirty="0" smtClean="0"/>
              <a:t>(some replaced by elite sites foragers) + best foragers from n</a:t>
            </a:r>
            <a:r>
              <a:rPr lang="en-US" baseline="-25000" dirty="0" smtClean="0"/>
              <a:t>s</a:t>
            </a:r>
            <a:r>
              <a:rPr lang="en-US" dirty="0" smtClean="0"/>
              <a:t>-</a:t>
            </a:r>
            <a:r>
              <a:rPr lang="en-US" dirty="0" err="1" smtClean="0"/>
              <a:t>n</a:t>
            </a:r>
            <a:r>
              <a:rPr lang="en-US" baseline="-25000" dirty="0" err="1" smtClean="0"/>
              <a:t>b</a:t>
            </a:r>
            <a:r>
              <a:rPr lang="en-US" dirty="0" smtClean="0"/>
              <a:t> sites + scouts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53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Artificial Immune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Mimics biological immune system</a:t>
            </a:r>
          </a:p>
          <a:p>
            <a:r>
              <a:rPr lang="en-US" dirty="0" smtClean="0"/>
              <a:t>Immune system is adaptive, parallel, self-organized</a:t>
            </a:r>
          </a:p>
          <a:p>
            <a:r>
              <a:rPr lang="en-US" dirty="0" smtClean="0"/>
              <a:t>Representations: components antigens, antibodies, cells, and molecules</a:t>
            </a:r>
          </a:p>
          <a:p>
            <a:r>
              <a:rPr lang="en-US" dirty="0" smtClean="0"/>
              <a:t>Affinity: interactions between system components and with the environment. Represented as a similarity or dissimilarity index by using the distance measure</a:t>
            </a:r>
          </a:p>
          <a:p>
            <a:r>
              <a:rPr lang="en-US" dirty="0" smtClean="0"/>
              <a:t>Adaptation: Procedures that govern the system</a:t>
            </a:r>
          </a:p>
          <a:p>
            <a:r>
              <a:rPr lang="en-US" dirty="0" smtClean="0"/>
              <a:t>Population based AIS – clonal and natural selection theory</a:t>
            </a:r>
          </a:p>
          <a:p>
            <a:pPr lvl="1"/>
            <a:r>
              <a:rPr lang="en-US" dirty="0" smtClean="0"/>
              <a:t>Immune system stimulated by antigens</a:t>
            </a:r>
          </a:p>
          <a:p>
            <a:r>
              <a:rPr lang="en-US" dirty="0" smtClean="0"/>
              <a:t>Network based AIS, Negative selection AIS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33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AIS – Clonal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Antibody 		Solution</a:t>
            </a:r>
          </a:p>
          <a:p>
            <a:r>
              <a:rPr lang="en-US" dirty="0" smtClean="0"/>
              <a:t>Affinity		</a:t>
            </a:r>
            <a:r>
              <a:rPr lang="en-US" dirty="0" err="1" smtClean="0"/>
              <a:t>Obj</a:t>
            </a:r>
            <a:r>
              <a:rPr lang="en-US" dirty="0" smtClean="0"/>
              <a:t> </a:t>
            </a:r>
            <a:r>
              <a:rPr lang="en-US" dirty="0" err="1" smtClean="0"/>
              <a:t>fnc</a:t>
            </a:r>
            <a:endParaRPr lang="en-US" dirty="0" smtClean="0"/>
          </a:p>
          <a:p>
            <a:r>
              <a:rPr lang="en-US" dirty="0" smtClean="0"/>
              <a:t>Antigen		Optimization problem (pattern match for 			intrusion detection, classifying traffic flow 			in a network)</a:t>
            </a:r>
          </a:p>
          <a:p>
            <a:r>
              <a:rPr lang="en-US" dirty="0" smtClean="0"/>
              <a:t>Cloning		Reproduction of solutions</a:t>
            </a:r>
          </a:p>
          <a:p>
            <a:r>
              <a:rPr lang="en-US" dirty="0" smtClean="0"/>
              <a:t>Somatic mutation	multiple mutation of the solution</a:t>
            </a:r>
          </a:p>
          <a:p>
            <a:r>
              <a:rPr lang="en-US" dirty="0" smtClean="0"/>
              <a:t>Affinity maturation	Mutation and selection of best solution</a:t>
            </a:r>
          </a:p>
          <a:p>
            <a:r>
              <a:rPr lang="en-US" dirty="0" smtClean="0"/>
              <a:t>Receptor editing	Diversification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28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Clonal Selection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/>
              <a:t>Immune system </a:t>
            </a:r>
            <a:r>
              <a:rPr lang="en-US" dirty="0" smtClean="0"/>
              <a:t>response to infection</a:t>
            </a:r>
          </a:p>
          <a:p>
            <a:r>
              <a:rPr lang="en-US" dirty="0" smtClean="0"/>
              <a:t>Based on the concept of cloning and affinity maturation</a:t>
            </a:r>
          </a:p>
          <a:p>
            <a:r>
              <a:rPr lang="en-US" dirty="0" smtClean="0"/>
              <a:t>B and T lymphocytes are selected to destroy the antigens invading the body</a:t>
            </a:r>
          </a:p>
          <a:p>
            <a:r>
              <a:rPr lang="en-US" dirty="0" smtClean="0"/>
              <a:t>When an antigen enters the body, the B cells that best bind with the antigens proliferate by cloning. The B cells clone a specific type of antibody</a:t>
            </a:r>
          </a:p>
          <a:p>
            <a:r>
              <a:rPr lang="en-US" dirty="0" smtClean="0"/>
              <a:t>The strength of binding is dependent on how well (closely) the </a:t>
            </a:r>
            <a:r>
              <a:rPr lang="en-US" dirty="0" err="1" smtClean="0"/>
              <a:t>paratope</a:t>
            </a:r>
            <a:r>
              <a:rPr lang="en-US" dirty="0" smtClean="0"/>
              <a:t> on the antibody bind with the epitope of the antigen. This property is called affinity</a:t>
            </a:r>
          </a:p>
          <a:p>
            <a:r>
              <a:rPr lang="en-US" dirty="0" smtClean="0"/>
              <a:t>A high rate of somatic mutation is applied to the cloned cell to promote genetic diversity</a:t>
            </a:r>
          </a:p>
          <a:p>
            <a:r>
              <a:rPr lang="en-US" dirty="0" smtClean="0"/>
              <a:t>The selection pressure ensures that only cells with higher affinity will survive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606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Clonal Selection </a:t>
            </a:r>
            <a:r>
              <a:rPr lang="en-US" dirty="0" smtClean="0"/>
              <a:t>theory in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Antibodies and antigens are represented by a string of attributes and are binary, integer or real valued</a:t>
            </a:r>
          </a:p>
          <a:p>
            <a:r>
              <a:rPr lang="en-US" dirty="0" smtClean="0"/>
              <a:t>Their matching is performed based on distance metric Euclidean, Manhattan or Hamming – represents affinity</a:t>
            </a:r>
          </a:p>
          <a:p>
            <a:r>
              <a:rPr lang="en-US" dirty="0" smtClean="0"/>
              <a:t>Generate a population of N antibodies randomly. Select n from N based on a selection criteria and clone and mutate to construct new candidate population of antibodies</a:t>
            </a:r>
          </a:p>
          <a:p>
            <a:r>
              <a:rPr lang="en-US" dirty="0" smtClean="0"/>
              <a:t>The number of clones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r>
              <a:rPr lang="en-US" dirty="0"/>
              <a:t> </a:t>
            </a:r>
            <a:r>
              <a:rPr lang="en-US" dirty="0" smtClean="0"/>
              <a:t>generated is proportional to their affinities</a:t>
            </a:r>
          </a:p>
          <a:p>
            <a:r>
              <a:rPr lang="en-US" dirty="0" smtClean="0"/>
              <a:t>The mutation rate is inversely proportional to their affinities</a:t>
            </a:r>
          </a:p>
          <a:p>
            <a:r>
              <a:rPr lang="en-US" dirty="0" smtClean="0"/>
              <a:t>Receptor editing leads to extreme mutation, which results in diversification</a:t>
            </a:r>
          </a:p>
          <a:p>
            <a:r>
              <a:rPr lang="en-US" dirty="0" smtClean="0"/>
              <a:t>Evaluate the cloned antibodies</a:t>
            </a:r>
          </a:p>
          <a:p>
            <a:r>
              <a:rPr lang="en-US" dirty="0" smtClean="0"/>
              <a:t>Replace the worst members of the n with the best from the above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37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10085</TotalTime>
  <Words>795</Words>
  <Application>Microsoft Office PowerPoint</Application>
  <PresentationFormat>On-screen Show (4:3)</PresentationFormat>
  <Paragraphs>69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 Population-based metaheuristics</vt:lpstr>
      <vt:lpstr>Bee Colony Optimization</vt:lpstr>
      <vt:lpstr>Artificial Immune system</vt:lpstr>
      <vt:lpstr>AIS – Clonal theory</vt:lpstr>
      <vt:lpstr>Clonal Selection theory</vt:lpstr>
      <vt:lpstr>Clonal Selection theory in Optimization</vt:lpstr>
    </vt:vector>
  </TitlesOfParts>
  <Company>Volgenau School, GMU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Rajesh Ganesan</dc:creator>
  <cp:lastModifiedBy>Rajesh Ganesan</cp:lastModifiedBy>
  <cp:revision>373</cp:revision>
  <cp:lastPrinted>2014-04-17T17:41:45Z</cp:lastPrinted>
  <dcterms:created xsi:type="dcterms:W3CDTF">2012-01-24T15:25:05Z</dcterms:created>
  <dcterms:modified xsi:type="dcterms:W3CDTF">2020-10-17T19:23:34Z</dcterms:modified>
</cp:coreProperties>
</file>