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7" r:id="rId2"/>
    <p:sldId id="288" r:id="rId3"/>
    <p:sldId id="289" r:id="rId4"/>
    <p:sldId id="290" r:id="rId5"/>
    <p:sldId id="301" r:id="rId6"/>
    <p:sldId id="291" r:id="rId7"/>
    <p:sldId id="295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3E4D4-87EC-4CCC-9E0D-2570825D2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5825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F970A-B8AB-44A4-8EEA-4B980E67B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0670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F71D-AB75-4FF0-9E9D-0A880A039931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5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74F5-83E8-41FE-9C5B-61D7266EBBD4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6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1EC5-A818-44B3-9888-3E60B8ACA02F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8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47BA-D295-436D-A44A-4918E4A23545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8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71C2-A4B5-4956-B209-F53093075B37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6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C6F2-3F26-4746-8FF1-000CE2872B3A}" type="datetime1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3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BBE4-1680-413C-A9EB-6FF7D18131B8}" type="datetime1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3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1592-ED7E-4833-93E3-9DC4F12581CF}" type="datetime1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2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C79-230F-42FF-9004-250CEA408DAA}" type="datetime1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0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9568-E821-4264-A242-DCD9B331C3AE}" type="datetime1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849C-089C-42E7-95F6-F0794C2D788F}" type="datetime1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3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CC7D-A6C3-4EE6-84CD-41A72ABE2575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" y="914400"/>
            <a:ext cx="8610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03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Reservation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Parallel machine environment with n jobs and m machines</a:t>
            </a:r>
          </a:p>
          <a:p>
            <a:r>
              <a:rPr lang="en-US" dirty="0"/>
              <a:t>The processing time of the job </a:t>
            </a:r>
            <a:r>
              <a:rPr lang="en-US" u="sng" dirty="0"/>
              <a:t>has to fit within a time window </a:t>
            </a:r>
            <a:r>
              <a:rPr lang="en-US" dirty="0"/>
              <a:t>and there may or may not be slack</a:t>
            </a:r>
          </a:p>
          <a:p>
            <a:pPr lvl="1"/>
            <a:r>
              <a:rPr lang="en-US" dirty="0"/>
              <a:t>In an assignment problem there is no time window concept and typically there are equal jobs and machines and the objective is to assign in such as way that the </a:t>
            </a:r>
            <a:r>
              <a:rPr lang="en-US" dirty="0" err="1"/>
              <a:t>makespan</a:t>
            </a:r>
            <a:r>
              <a:rPr lang="en-US" dirty="0"/>
              <a:t> is minimized.</a:t>
            </a:r>
          </a:p>
          <a:p>
            <a:r>
              <a:rPr lang="en-US" dirty="0"/>
              <a:t>The time window is specified by the release date 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r>
              <a:rPr lang="en-US" dirty="0"/>
              <a:t> and due date </a:t>
            </a:r>
            <a:r>
              <a:rPr lang="en-US" dirty="0" err="1"/>
              <a:t>d</a:t>
            </a:r>
            <a:r>
              <a:rPr lang="en-US" baseline="-25000" dirty="0" err="1"/>
              <a:t>j</a:t>
            </a:r>
            <a:endParaRPr lang="en-US" dirty="0"/>
          </a:p>
          <a:p>
            <a:r>
              <a:rPr lang="en-US" dirty="0"/>
              <a:t>It may be the case that all n jobs cannot be processed and the scheduler has to decide which jobs to process.</a:t>
            </a:r>
          </a:p>
          <a:p>
            <a:r>
              <a:rPr lang="en-US" dirty="0" err="1"/>
              <a:t>Obj</a:t>
            </a:r>
            <a:r>
              <a:rPr lang="en-US" dirty="0"/>
              <a:t> </a:t>
            </a:r>
            <a:r>
              <a:rPr lang="en-US" dirty="0" err="1"/>
              <a:t>fnc</a:t>
            </a:r>
            <a:r>
              <a:rPr lang="en-US" dirty="0"/>
              <a:t> – maximize number of jobs processed or minimize the total amount of processing time</a:t>
            </a:r>
          </a:p>
          <a:p>
            <a:r>
              <a:rPr lang="en-US" dirty="0"/>
              <a:t>Examples: Factories must decide which orders to accept and which one to reject, likewise hotel room and car rental reservations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15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Timetabling with operator or tooling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Unlimited number of identical parallel machines</a:t>
            </a:r>
          </a:p>
          <a:p>
            <a:r>
              <a:rPr lang="en-US" dirty="0"/>
              <a:t>All n jobs must be completed</a:t>
            </a:r>
          </a:p>
          <a:p>
            <a:r>
              <a:rPr lang="en-US" dirty="0"/>
              <a:t>Each job requires one or more tools (resources)</a:t>
            </a:r>
          </a:p>
          <a:p>
            <a:r>
              <a:rPr lang="en-US" u="sng" dirty="0"/>
              <a:t>Tools are not identical - so are not interchangeable. </a:t>
            </a:r>
          </a:p>
          <a:p>
            <a:r>
              <a:rPr lang="en-US" dirty="0"/>
              <a:t>There are N</a:t>
            </a:r>
            <a:r>
              <a:rPr lang="en-US" baseline="-25000" dirty="0"/>
              <a:t>p   </a:t>
            </a:r>
            <a:r>
              <a:rPr lang="en-US" dirty="0"/>
              <a:t> types of tools with each type having one tool W</a:t>
            </a:r>
            <a:r>
              <a:rPr lang="en-US" baseline="-25000" dirty="0"/>
              <a:t>l</a:t>
            </a:r>
            <a:r>
              <a:rPr lang="en-US" dirty="0"/>
              <a:t> =1 for l= 1,2,…., N</a:t>
            </a:r>
            <a:r>
              <a:rPr lang="en-US" baseline="-25000" dirty="0"/>
              <a:t>p</a:t>
            </a:r>
            <a:r>
              <a:rPr lang="en-US" dirty="0"/>
              <a:t>.</a:t>
            </a:r>
            <a:r>
              <a:rPr lang="en-US" baseline="-25000" dirty="0"/>
              <a:t> </a:t>
            </a:r>
          </a:p>
          <a:p>
            <a:r>
              <a:rPr lang="en-US" dirty="0"/>
              <a:t>If two jobs need the same tools then they cannot be processed at the same time</a:t>
            </a:r>
          </a:p>
          <a:p>
            <a:r>
              <a:rPr lang="en-US" dirty="0"/>
              <a:t>Two problems</a:t>
            </a:r>
          </a:p>
          <a:p>
            <a:pPr lvl="1"/>
            <a:r>
              <a:rPr lang="en-US" dirty="0"/>
              <a:t>Feasibility: Find a timetable that completes all jobs in a given time horizon H</a:t>
            </a:r>
          </a:p>
          <a:p>
            <a:pPr lvl="1"/>
            <a:r>
              <a:rPr lang="en-US" dirty="0"/>
              <a:t>Optimization: Process all jobs in the shortest available amount of time</a:t>
            </a:r>
          </a:p>
          <a:p>
            <a:r>
              <a:rPr lang="en-US" dirty="0"/>
              <a:t>Special case of Project-scheduling but with no precedence relationship and all </a:t>
            </a:r>
            <a:r>
              <a:rPr lang="en-US" dirty="0" err="1"/>
              <a:t>W</a:t>
            </a:r>
            <a:r>
              <a:rPr lang="en-US" baseline="-25000" dirty="0" err="1"/>
              <a:t>l</a:t>
            </a:r>
            <a:r>
              <a:rPr lang="en-US" dirty="0"/>
              <a:t> = 1 (number of resources of a type)</a:t>
            </a:r>
          </a:p>
          <a:p>
            <a:r>
              <a:rPr lang="en-US" dirty="0"/>
              <a:t>No efficient algorithm exists even with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 =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42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Timetabling with operator or tooling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 =1</a:t>
            </a:r>
          </a:p>
          <a:p>
            <a:r>
              <a:rPr lang="en-US" dirty="0"/>
              <a:t>Find a conflict free schedule (feasibility problem)</a:t>
            </a:r>
          </a:p>
          <a:p>
            <a:r>
              <a:rPr lang="en-US" dirty="0"/>
              <a:t>This is equivalent to the node coloring problem</a:t>
            </a:r>
          </a:p>
          <a:p>
            <a:r>
              <a:rPr lang="en-US" dirty="0"/>
              <a:t>Each job is a node and is connected by an undirected arc if they need the same tools</a:t>
            </a:r>
          </a:p>
          <a:p>
            <a:r>
              <a:rPr lang="en-US" dirty="0"/>
              <a:t>Feasibility problem: Can the nodes be colored using H different colors so that no two connected nodes have the same color?</a:t>
            </a:r>
          </a:p>
          <a:p>
            <a:r>
              <a:rPr lang="en-US" dirty="0"/>
              <a:t>The associated optimization problem is to determine the minimum number of colors necessary such that no two connected nodes have the same color. Conflict-free timetable.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64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Timetabling with tooling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Graph coloring heuristic</a:t>
            </a:r>
          </a:p>
          <a:p>
            <a:r>
              <a:rPr lang="en-US" dirty="0"/>
              <a:t>Degree of a node: number of arcs to uncolored nodes that are connected to that node</a:t>
            </a:r>
          </a:p>
          <a:p>
            <a:r>
              <a:rPr lang="en-US" dirty="0"/>
              <a:t>In a partially colored graph, the saturation level of a node is the number of differently colored nodes already connected to it</a:t>
            </a:r>
          </a:p>
          <a:p>
            <a:r>
              <a:rPr lang="en-US" dirty="0"/>
              <a:t>The first color used is labeled 1 and then the next one is 2 and so on</a:t>
            </a:r>
          </a:p>
          <a:p>
            <a:r>
              <a:rPr lang="en-US" dirty="0"/>
              <a:t>Step 1: Arrange the nodes in decreasing order of degree</a:t>
            </a:r>
          </a:p>
          <a:p>
            <a:r>
              <a:rPr lang="en-US" dirty="0"/>
              <a:t>Step 2: Color a node with max degree with color 1</a:t>
            </a:r>
          </a:p>
          <a:p>
            <a:r>
              <a:rPr lang="en-US" dirty="0"/>
              <a:t>Step 3: Choose an uncolored node with max saturation level. Break any tie by choosing any node with max degree among the uncolored ones</a:t>
            </a:r>
          </a:p>
          <a:p>
            <a:r>
              <a:rPr lang="en-US" dirty="0"/>
              <a:t>Step 4: Color the selected node using the color with the lowest possible number</a:t>
            </a:r>
          </a:p>
          <a:p>
            <a:r>
              <a:rPr lang="en-US" dirty="0"/>
              <a:t>Step 5: if all are colored stop otherwise go to step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84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Timetabling with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  = 1 for all j</a:t>
            </a:r>
          </a:p>
          <a:p>
            <a:r>
              <a:rPr lang="en-US" dirty="0"/>
              <a:t>An aversion cost </a:t>
            </a:r>
            <a:r>
              <a:rPr lang="en-US" dirty="0" err="1"/>
              <a:t>c</a:t>
            </a:r>
            <a:r>
              <a:rPr lang="en-US" baseline="-25000" dirty="0" err="1"/>
              <a:t>jk</a:t>
            </a:r>
            <a:r>
              <a:rPr lang="en-US" dirty="0"/>
              <a:t>’ for assigning job j to period k</a:t>
            </a:r>
          </a:p>
          <a:p>
            <a:r>
              <a:rPr lang="en-US" dirty="0"/>
              <a:t>A proximity cost c”(l) for scheduling two conflicting jobs (jobs that seek the same tool) l periods apart. c”(l) is decreasing in l</a:t>
            </a:r>
          </a:p>
          <a:p>
            <a:r>
              <a:rPr lang="en-US" dirty="0" err="1"/>
              <a:t>Obj</a:t>
            </a:r>
            <a:r>
              <a:rPr lang="en-US" dirty="0"/>
              <a:t> </a:t>
            </a:r>
            <a:r>
              <a:rPr lang="en-US" dirty="0" err="1"/>
              <a:t>fnc</a:t>
            </a:r>
            <a:r>
              <a:rPr lang="en-US" dirty="0"/>
              <a:t>: minimize cost </a:t>
            </a:r>
          </a:p>
          <a:p>
            <a:r>
              <a:rPr lang="en-US" dirty="0"/>
              <a:t>Step 1: take job j from those unscheduled </a:t>
            </a:r>
          </a:p>
          <a:p>
            <a:r>
              <a:rPr lang="en-US" dirty="0"/>
              <a:t>Step 2: find all periods where job j can be assigned (no tool conflict)</a:t>
            </a:r>
          </a:p>
          <a:p>
            <a:r>
              <a:rPr lang="en-US" dirty="0"/>
              <a:t>Step 3: Calculate aversion + proximity cost for each time period and assign job j to the lowest cost time period</a:t>
            </a:r>
          </a:p>
          <a:p>
            <a:r>
              <a:rPr lang="en-US" dirty="0"/>
              <a:t>Step 4: Otherwise, find periods where job j can be scheduled by rescheduling other jobs that conflict job j</a:t>
            </a:r>
          </a:p>
          <a:p>
            <a:r>
              <a:rPr lang="en-US" dirty="0"/>
              <a:t>Step 5: calculate rescheduling cost for jobs that conflict job j in each time period and assign job j to the period with lowest rescheduling cost</a:t>
            </a:r>
          </a:p>
          <a:p>
            <a:r>
              <a:rPr lang="en-US" dirty="0"/>
              <a:t>Step 6: If rescheduling is not possible (without  further conflict) then count the number of jobs that cannot be rescheduled in each time period. Assign j to the period with the smallest count. Reschedule the conflicts from that period (to which j is assigned) and send all those that conflict job j back to the list of unscheduled</a:t>
            </a:r>
          </a:p>
          <a:p>
            <a:r>
              <a:rPr lang="en-US" dirty="0"/>
              <a:t>If the number of times job k is bumped by the same job j reaches N then k is dropped as </a:t>
            </a:r>
            <a:r>
              <a:rPr lang="en-US" dirty="0" err="1"/>
              <a:t>unschedulable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65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Timetabling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Timetabling with resource constraints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Each job uses only one type of resource (there many identical units  (quantity) of the resource ) Ex of resource – people, seats in a classroom…</a:t>
            </a:r>
          </a:p>
          <a:p>
            <a:pPr lvl="2">
              <a:spcBef>
                <a:spcPts val="0"/>
              </a:spcBef>
            </a:pPr>
            <a:r>
              <a:rPr lang="en-US" sz="1600" dirty="0"/>
              <a:t>No precedence constraints</a:t>
            </a:r>
          </a:p>
          <a:p>
            <a:pPr lvl="2">
              <a:spcBef>
                <a:spcPts val="0"/>
              </a:spcBef>
            </a:pPr>
            <a:r>
              <a:rPr lang="en-US" sz="1600" dirty="0"/>
              <a:t>R identical units of the resource are available</a:t>
            </a:r>
          </a:p>
          <a:p>
            <a:pPr lvl="2">
              <a:spcBef>
                <a:spcPts val="0"/>
              </a:spcBef>
            </a:pPr>
            <a:r>
              <a:rPr lang="en-US" sz="1600" dirty="0" err="1"/>
              <a:t>R</a:t>
            </a:r>
            <a:r>
              <a:rPr lang="en-US" sz="1600" baseline="-25000" dirty="0" err="1"/>
              <a:t>j</a:t>
            </a:r>
            <a:r>
              <a:rPr lang="en-US" sz="1600" dirty="0"/>
              <a:t> units needed by each job j</a:t>
            </a:r>
          </a:p>
          <a:p>
            <a:pPr lvl="2">
              <a:spcBef>
                <a:spcPts val="0"/>
              </a:spcBef>
            </a:pPr>
            <a:r>
              <a:rPr lang="en-US" sz="1600" dirty="0"/>
              <a:t>FF, FFD heuristic</a:t>
            </a:r>
          </a:p>
          <a:p>
            <a:pPr lvl="2">
              <a:spcBef>
                <a:spcPts val="0"/>
              </a:spcBef>
            </a:pPr>
            <a:r>
              <a:rPr lang="en-US" sz="1600" dirty="0" err="1"/>
              <a:t>p</a:t>
            </a:r>
            <a:r>
              <a:rPr lang="en-US" sz="1600" baseline="-25000" dirty="0" err="1"/>
              <a:t>j</a:t>
            </a:r>
            <a:r>
              <a:rPr lang="en-US" sz="1600" dirty="0"/>
              <a:t> = 1  for all j</a:t>
            </a:r>
          </a:p>
          <a:p>
            <a:pPr>
              <a:spcBef>
                <a:spcPts val="0"/>
              </a:spcBef>
            </a:pPr>
            <a:r>
              <a:rPr lang="en-US" dirty="0"/>
              <a:t>Timetabling with tooling constraints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Different types of tools but only 1 unit (quantity) of each type of tool</a:t>
            </a:r>
          </a:p>
          <a:p>
            <a:pPr lvl="2">
              <a:spcBef>
                <a:spcPts val="0"/>
              </a:spcBef>
            </a:pPr>
            <a:r>
              <a:rPr lang="en-US" sz="1600" dirty="0" err="1"/>
              <a:t>p</a:t>
            </a:r>
            <a:r>
              <a:rPr lang="en-US" sz="1600" baseline="-25000" dirty="0" err="1"/>
              <a:t>j</a:t>
            </a:r>
            <a:r>
              <a:rPr lang="en-US" sz="1600" dirty="0"/>
              <a:t> = 1  for all j</a:t>
            </a:r>
          </a:p>
          <a:p>
            <a:pPr lvl="2">
              <a:spcBef>
                <a:spcPts val="0"/>
              </a:spcBef>
            </a:pPr>
            <a:r>
              <a:rPr lang="en-US" sz="1600" dirty="0"/>
              <a:t>Problem equivalent to graph coloring heuristic</a:t>
            </a:r>
          </a:p>
          <a:p>
            <a:pPr lvl="2">
              <a:spcBef>
                <a:spcPts val="0"/>
              </a:spcBef>
            </a:pPr>
            <a:r>
              <a:rPr lang="en-US" sz="1600" dirty="0"/>
              <a:t>No cost involved</a:t>
            </a:r>
          </a:p>
          <a:p>
            <a:pPr lvl="2">
              <a:spcBef>
                <a:spcPts val="0"/>
              </a:spcBef>
            </a:pPr>
            <a:r>
              <a:rPr lang="en-US" sz="1600" dirty="0"/>
              <a:t>No precedence relationship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With minimizing timetabling costs</a:t>
            </a:r>
          </a:p>
          <a:p>
            <a:pPr lvl="2">
              <a:spcBef>
                <a:spcPts val="0"/>
              </a:spcBef>
            </a:pPr>
            <a:r>
              <a:rPr lang="en-US" sz="1600" dirty="0" err="1"/>
              <a:t>p</a:t>
            </a:r>
            <a:r>
              <a:rPr lang="en-US" sz="1600" baseline="-25000" dirty="0" err="1"/>
              <a:t>j</a:t>
            </a:r>
            <a:r>
              <a:rPr lang="en-US" sz="1600" dirty="0"/>
              <a:t> = 1  for all j</a:t>
            </a:r>
          </a:p>
          <a:p>
            <a:pPr lvl="2">
              <a:spcBef>
                <a:spcPts val="0"/>
              </a:spcBef>
            </a:pPr>
            <a:r>
              <a:rPr lang="en-US" sz="1600" dirty="0"/>
              <a:t>No precedence relationship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Everything same as above but </a:t>
            </a:r>
            <a:r>
              <a:rPr lang="en-US" sz="1800" dirty="0" err="1"/>
              <a:t>p</a:t>
            </a:r>
            <a:r>
              <a:rPr lang="en-US" sz="1800" baseline="-25000" dirty="0" err="1"/>
              <a:t>j</a:t>
            </a:r>
            <a:r>
              <a:rPr lang="en-US" sz="1800" dirty="0"/>
              <a:t> is different – more in workforce scheduling</a:t>
            </a:r>
          </a:p>
          <a:p>
            <a:pPr>
              <a:spcBef>
                <a:spcPts val="0"/>
              </a:spcBef>
            </a:pPr>
            <a:r>
              <a:rPr lang="en-US" dirty="0"/>
              <a:t>Timetabling with both tooling and resource constraints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Different types of tools, multiple quantities, </a:t>
            </a:r>
            <a:r>
              <a:rPr lang="en-US" sz="1800" dirty="0" err="1"/>
              <a:t>p</a:t>
            </a:r>
            <a:r>
              <a:rPr lang="en-US" sz="1800" baseline="-25000" dirty="0" err="1"/>
              <a:t>j</a:t>
            </a:r>
            <a:r>
              <a:rPr lang="en-US" sz="1800" dirty="0"/>
              <a:t> is different, and there is a precedence constraint</a:t>
            </a:r>
          </a:p>
          <a:p>
            <a:pPr lvl="2">
              <a:spcBef>
                <a:spcPts val="0"/>
              </a:spcBef>
            </a:pPr>
            <a:r>
              <a:rPr lang="en-US" sz="1600" dirty="0"/>
              <a:t>Project scheduling </a:t>
            </a:r>
          </a:p>
          <a:p>
            <a:pPr lvl="1">
              <a:spcBef>
                <a:spcPts val="0"/>
              </a:spcBef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38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Project-Scheduling with Resource Constraints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Chapter 4</a:t>
                </a:r>
              </a:p>
              <a:p>
                <a:r>
                  <a:rPr lang="en-US" dirty="0"/>
                  <a:t>Each job requires a given amount of resource</a:t>
                </a:r>
              </a:p>
              <a:p>
                <a:r>
                  <a:rPr lang="en-US" dirty="0"/>
                  <a:t>If jobs overlap then at any time the demand for a given resource should not exceed the total amount available</a:t>
                </a:r>
              </a:p>
              <a:p>
                <a:r>
                  <a:rPr lang="en-US" dirty="0" err="1"/>
                  <a:t>Obj</a:t>
                </a:r>
                <a:r>
                  <a:rPr lang="en-US" dirty="0"/>
                  <a:t> </a:t>
                </a:r>
                <a:r>
                  <a:rPr lang="en-US" dirty="0" err="1"/>
                  <a:t>fnc</a:t>
                </a:r>
                <a:r>
                  <a:rPr lang="en-US" dirty="0"/>
                  <a:t>: Minimize </a:t>
                </a:r>
                <a:r>
                  <a:rPr lang="en-US" dirty="0" err="1"/>
                  <a:t>makespan</a:t>
                </a:r>
                <a:endParaRPr lang="en-US" dirty="0"/>
              </a:p>
              <a:p>
                <a:r>
                  <a:rPr lang="en-US" dirty="0"/>
                  <a:t>Let N be the number of different type of resources</a:t>
                </a:r>
              </a:p>
              <a:p>
                <a:r>
                  <a:rPr lang="en-US" dirty="0" err="1"/>
                  <a:t>W</a:t>
                </a:r>
                <a:r>
                  <a:rPr lang="en-US" baseline="-25000" dirty="0" err="1"/>
                  <a:t>lj</a:t>
                </a:r>
                <a:r>
                  <a:rPr lang="en-US" dirty="0"/>
                  <a:t> denote the amount job j needs of resource l</a:t>
                </a:r>
              </a:p>
              <a:p>
                <a:r>
                  <a:rPr lang="en-US" dirty="0"/>
                  <a:t>Let </a:t>
                </a:r>
                <a:r>
                  <a:rPr lang="en-US" dirty="0" err="1"/>
                  <a:t>W</a:t>
                </a:r>
                <a:r>
                  <a:rPr lang="en-US" baseline="-25000" dirty="0" err="1"/>
                  <a:t>l</a:t>
                </a:r>
                <a:r>
                  <a:rPr lang="en-US" dirty="0"/>
                  <a:t> be the total amount of resource available</a:t>
                </a:r>
              </a:p>
              <a:p>
                <a:r>
                  <a:rPr lang="en-US" dirty="0"/>
                  <a:t>Upper bound on </a:t>
                </a:r>
                <a:r>
                  <a:rPr lang="en-US" dirty="0" err="1"/>
                  <a:t>makespan</a:t>
                </a:r>
                <a:r>
                  <a:rPr lang="en-US" dirty="0"/>
                  <a:t> H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𝑗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𝑗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67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Project-Scheduling with Resource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integer program is NP Hard when the number of jobs, and resources grow in size</a:t>
            </a:r>
          </a:p>
          <a:p>
            <a:r>
              <a:rPr lang="en-US" dirty="0"/>
              <a:t>Hence, a combination of heuristics are needed for different processing times</a:t>
            </a:r>
          </a:p>
          <a:p>
            <a:r>
              <a:rPr lang="en-US" dirty="0"/>
              <a:t>Both FF and FFD can be adapted to solve this problem if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 = 1 for all j </a:t>
            </a:r>
          </a:p>
          <a:p>
            <a:r>
              <a:rPr lang="en-US" dirty="0"/>
              <a:t>Also considering preemptions can improve the solution </a:t>
            </a:r>
          </a:p>
          <a:p>
            <a:pPr lvl="1"/>
            <a:r>
              <a:rPr lang="en-US" dirty="0"/>
              <a:t>Job interruptions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41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Project-Scheduling with Resource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Precedence constraints</a:t>
            </a:r>
          </a:p>
          <a:p>
            <a:r>
              <a:rPr lang="en-US" dirty="0"/>
              <a:t>Machine sequences for each job</a:t>
            </a:r>
          </a:p>
          <a:p>
            <a:r>
              <a:rPr lang="en-US" dirty="0"/>
              <a:t>Tooling constraints</a:t>
            </a:r>
          </a:p>
          <a:p>
            <a:r>
              <a:rPr lang="en-US" dirty="0"/>
              <a:t>Resource constraints – workforce</a:t>
            </a:r>
          </a:p>
          <a:p>
            <a:r>
              <a:rPr lang="en-US" dirty="0" err="1"/>
              <a:t>Obj</a:t>
            </a:r>
            <a:r>
              <a:rPr lang="en-US" dirty="0"/>
              <a:t> </a:t>
            </a:r>
            <a:r>
              <a:rPr lang="en-US" dirty="0" err="1"/>
              <a:t>fnc</a:t>
            </a:r>
            <a:r>
              <a:rPr lang="en-US" dirty="0"/>
              <a:t>: minimize </a:t>
            </a:r>
            <a:r>
              <a:rPr lang="en-US" dirty="0" err="1"/>
              <a:t>makespan</a:t>
            </a:r>
            <a:endParaRPr lang="en-US" dirty="0"/>
          </a:p>
          <a:p>
            <a:r>
              <a:rPr lang="en-US" dirty="0"/>
              <a:t>One possible solution</a:t>
            </a:r>
          </a:p>
          <a:p>
            <a:pPr lvl="1"/>
            <a:r>
              <a:rPr lang="en-US" dirty="0"/>
              <a:t>Start with shifting bottleneck and use only those sequences for lateness calculation in which the precedence constraint is satisfied on each machine.</a:t>
            </a:r>
          </a:p>
          <a:p>
            <a:pPr lvl="1"/>
            <a:r>
              <a:rPr lang="en-US" dirty="0"/>
              <a:t>For each interval [t-1, t] check feasibility using the tooling constraint and resource constraint. </a:t>
            </a:r>
          </a:p>
          <a:p>
            <a:pPr lvl="1"/>
            <a:r>
              <a:rPr lang="en-US" dirty="0" err="1"/>
              <a:t>Resequence</a:t>
            </a:r>
            <a:r>
              <a:rPr lang="en-US" dirty="0"/>
              <a:t> and check feasibility again. </a:t>
            </a:r>
          </a:p>
          <a:p>
            <a:r>
              <a:rPr lang="en-US" dirty="0"/>
              <a:t>If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 = 1 for all j then use FFD to create an initial set of bins [t-1,t] and identify the jobs in those bins</a:t>
            </a:r>
          </a:p>
          <a:p>
            <a:pPr lvl="1"/>
            <a:r>
              <a:rPr lang="en-US" dirty="0"/>
              <a:t>Check for tooling conflicts</a:t>
            </a:r>
          </a:p>
          <a:p>
            <a:pPr lvl="1"/>
            <a:r>
              <a:rPr lang="en-US" dirty="0"/>
              <a:t>Shift jobs between bins to avoid tool conflicts.</a:t>
            </a:r>
          </a:p>
          <a:p>
            <a:pPr lvl="1"/>
            <a:r>
              <a:rPr lang="en-US" dirty="0"/>
              <a:t>Assign the jobs to the machines in each bin while checking for precedence constraints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2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Reservation Systems without slack (feasibility problem)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dirty="0"/>
                  <a:t>No slack </a:t>
                </a:r>
                <a:r>
                  <a:rPr lang="en-US" dirty="0" err="1"/>
                  <a:t>p</a:t>
                </a:r>
                <a:r>
                  <a:rPr lang="en-US" baseline="-25000" dirty="0" err="1"/>
                  <a:t>j</a:t>
                </a:r>
                <a:r>
                  <a:rPr lang="en-US" dirty="0"/>
                  <a:t>= </a:t>
                </a:r>
                <a:r>
                  <a:rPr lang="en-US" dirty="0" err="1"/>
                  <a:t>d</a:t>
                </a:r>
                <a:r>
                  <a:rPr lang="en-US" baseline="-25000" dirty="0" err="1"/>
                  <a:t>j</a:t>
                </a:r>
                <a:r>
                  <a:rPr lang="en-US" dirty="0"/>
                  <a:t> – </a:t>
                </a:r>
                <a:r>
                  <a:rPr lang="en-US" dirty="0" err="1"/>
                  <a:t>r</a:t>
                </a:r>
                <a:r>
                  <a:rPr lang="en-US" baseline="-25000" dirty="0" err="1"/>
                  <a:t>j</a:t>
                </a:r>
                <a:endParaRPr lang="en-US" dirty="0"/>
              </a:p>
              <a:p>
                <a:pPr>
                  <a:spcAft>
                    <a:spcPts val="600"/>
                  </a:spcAft>
                </a:pPr>
                <a:r>
                  <a:rPr lang="en-US" dirty="0"/>
                  <a:t>It may be the case that job j cannot be processed on any one of the m machines but can be processed only on a subset of </a:t>
                </a:r>
                <a:r>
                  <a:rPr lang="en-US" dirty="0" err="1"/>
                  <a:t>M</a:t>
                </a:r>
                <a:r>
                  <a:rPr lang="en-US" baseline="-25000" dirty="0" err="1"/>
                  <a:t>j</a:t>
                </a:r>
                <a:r>
                  <a:rPr lang="en-US" dirty="0"/>
                  <a:t> machines.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dirty="0"/>
                  <a:t>Let </a:t>
                </a:r>
                <a:r>
                  <a:rPr lang="en-US" dirty="0" err="1"/>
                  <a:t>w</a:t>
                </a:r>
                <a:r>
                  <a:rPr lang="en-US" baseline="-25000" dirty="0" err="1"/>
                  <a:t>j</a:t>
                </a:r>
                <a:r>
                  <a:rPr lang="en-US" dirty="0"/>
                  <a:t> be the weight (profit from a job j) then the </a:t>
                </a:r>
                <a:r>
                  <a:rPr lang="en-US" dirty="0" err="1"/>
                  <a:t>obj</a:t>
                </a:r>
                <a:r>
                  <a:rPr lang="en-US" dirty="0"/>
                  <a:t> </a:t>
                </a:r>
                <a:r>
                  <a:rPr lang="en-US" dirty="0" err="1"/>
                  <a:t>fnc</a:t>
                </a:r>
                <a:r>
                  <a:rPr lang="en-US" dirty="0"/>
                  <a:t> is to maximize the weighted number of jobs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dirty="0"/>
                  <a:t>In general, if the job is machine dependent then the weight is </a:t>
                </a:r>
                <a:r>
                  <a:rPr lang="en-US" dirty="0" err="1"/>
                  <a:t>w</a:t>
                </a:r>
                <a:r>
                  <a:rPr lang="en-US" baseline="-25000" dirty="0" err="1"/>
                  <a:t>ij</a:t>
                </a:r>
                <a:r>
                  <a:rPr lang="en-US" dirty="0"/>
                  <a:t> where </a:t>
                </a:r>
                <a:r>
                  <a:rPr lang="en-US" dirty="0" err="1"/>
                  <a:t>i</a:t>
                </a:r>
                <a:r>
                  <a:rPr lang="en-US" dirty="0"/>
                  <a:t> is the machine index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dirty="0"/>
                  <a:t>If there are H-time periods</a:t>
                </a:r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-US" dirty="0"/>
                  <a:t>	Max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𝑤</m:t>
                            </m:r>
                            <m:r>
                              <a:rPr lang="en-US" b="0" i="1" baseline="-25000" smtClean="0">
                                <a:latin typeface="Cambria Math"/>
                              </a:rPr>
                              <m:t>𝑖𝑗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baseline="-25000" smtClean="0">
                                <a:latin typeface="Cambria Math"/>
                              </a:rPr>
                              <m:t>𝑖𝑗</m:t>
                            </m:r>
                          </m:e>
                        </m:nary>
                      </m:e>
                    </m:nary>
                  </m:oMath>
                </a14:m>
                <a:endParaRPr lang="en-US" dirty="0"/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𝑖𝑗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≤1 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=1…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nary>
                  </m:oMath>
                </a14:m>
                <a:r>
                  <a:rPr lang="en-US" dirty="0"/>
                  <a:t>   (every job is assigned to only one mc)</a:t>
                </a:r>
              </a:p>
              <a:p>
                <a:pPr marL="0" indent="0">
                  <a:lnSpc>
                    <a:spcPct val="120000"/>
                  </a:lnSpc>
                  <a:spcAft>
                    <a:spcPts val="600"/>
                  </a:spcAft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𝑗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𝐽𝑡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𝑖𝑗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≤1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=1…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   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=1 …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𝐻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dirty="0"/>
                  <a:t> (a m/c does not process more than one job in a given time period)</a:t>
                </a:r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-US" i="1" dirty="0" err="1"/>
                  <a:t>J</a:t>
                </a:r>
                <a:r>
                  <a:rPr lang="en-US" i="1" baseline="-25000" dirty="0" err="1"/>
                  <a:t>t</a:t>
                </a:r>
                <a:r>
                  <a:rPr lang="en-US" i="1" baseline="-25000" dirty="0"/>
                  <a:t> </a:t>
                </a:r>
                <a:r>
                  <a:rPr lang="en-US" dirty="0"/>
                  <a:t>is the set of jobs that need to be processed in time window </a:t>
                </a:r>
                <a:r>
                  <a:rPr lang="en-US" i="1" dirty="0"/>
                  <a:t> t-1 to t</a:t>
                </a:r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-US" i="1" dirty="0" err="1"/>
                  <a:t>x</a:t>
                </a:r>
                <a:r>
                  <a:rPr lang="en-US" i="1" baseline="-25000" dirty="0" err="1"/>
                  <a:t>ij</a:t>
                </a:r>
                <a:r>
                  <a:rPr lang="en-US" i="1" dirty="0"/>
                  <a:t> </a:t>
                </a:r>
                <a:r>
                  <a:rPr lang="en-US" dirty="0"/>
                  <a:t>is 1 if job j is assigned to machine </a:t>
                </a:r>
                <a:r>
                  <a:rPr lang="en-US" dirty="0" err="1"/>
                  <a:t>i</a:t>
                </a:r>
                <a:r>
                  <a:rPr lang="en-US" dirty="0"/>
                  <a:t>, 0 otherwise</a:t>
                </a:r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-US" dirty="0"/>
                  <a:t>job j can be processed only on a subset of </a:t>
                </a:r>
                <a:r>
                  <a:rPr lang="en-US" dirty="0" err="1"/>
                  <a:t>M</a:t>
                </a:r>
                <a:r>
                  <a:rPr lang="en-US" baseline="-25000" dirty="0" err="1"/>
                  <a:t>j</a:t>
                </a:r>
                <a:r>
                  <a:rPr lang="en-US" dirty="0"/>
                  <a:t> machines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1600" r="-1259" b="-1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12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Reservation Systems without slack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problem is solvable in polynomial time only if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 =1 and is equal for all j. Each time period is an independent </a:t>
            </a:r>
            <a:r>
              <a:rPr lang="en-US" u="sng" dirty="0"/>
              <a:t>assignment </a:t>
            </a:r>
            <a:r>
              <a:rPr lang="en-US" dirty="0" err="1"/>
              <a:t>subproblem</a:t>
            </a:r>
            <a:r>
              <a:rPr lang="en-US" dirty="0"/>
              <a:t> </a:t>
            </a:r>
          </a:p>
          <a:p>
            <a:r>
              <a:rPr lang="en-US" dirty="0"/>
              <a:t>Otherwise it is NP hard because processing times can overlap and each time period is no longer independent</a:t>
            </a:r>
          </a:p>
          <a:p>
            <a:r>
              <a:rPr lang="en-US" dirty="0"/>
              <a:t>If </a:t>
            </a:r>
            <a:r>
              <a:rPr lang="en-US" dirty="0" err="1"/>
              <a:t>w</a:t>
            </a:r>
            <a:r>
              <a:rPr lang="en-US" baseline="-25000" dirty="0" err="1"/>
              <a:t>ij</a:t>
            </a:r>
            <a:r>
              <a:rPr lang="en-US" dirty="0"/>
              <a:t> =1 for all </a:t>
            </a:r>
            <a:r>
              <a:rPr lang="en-US" dirty="0" err="1"/>
              <a:t>i</a:t>
            </a:r>
            <a:r>
              <a:rPr lang="en-US" dirty="0"/>
              <a:t>, j and if each set </a:t>
            </a:r>
            <a:r>
              <a:rPr lang="en-US" dirty="0" err="1"/>
              <a:t>M</a:t>
            </a:r>
            <a:r>
              <a:rPr lang="en-US" baseline="-25000" dirty="0" err="1"/>
              <a:t>j</a:t>
            </a:r>
            <a:r>
              <a:rPr lang="en-US" dirty="0"/>
              <a:t> contains all m machines then a simple heuristic can solve the above problem</a:t>
            </a:r>
          </a:p>
          <a:p>
            <a:pPr lvl="1"/>
            <a:r>
              <a:rPr lang="en-US" dirty="0"/>
              <a:t>Arrange jobs in the increasing order of their release times 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endParaRPr lang="en-US" dirty="0"/>
          </a:p>
          <a:p>
            <a:pPr lvl="1"/>
            <a:r>
              <a:rPr lang="en-US" dirty="0"/>
              <a:t>Let J denote the set of jobs already selected for processing</a:t>
            </a:r>
          </a:p>
          <a:p>
            <a:pPr lvl="1"/>
            <a:r>
              <a:rPr lang="en-US" dirty="0" err="1"/>
              <a:t>Obj</a:t>
            </a:r>
            <a:r>
              <a:rPr lang="en-US" dirty="0"/>
              <a:t> </a:t>
            </a:r>
            <a:r>
              <a:rPr lang="en-US" dirty="0" err="1"/>
              <a:t>fnc</a:t>
            </a:r>
            <a:r>
              <a:rPr lang="en-US" dirty="0"/>
              <a:t>: Maximize the number of jobs processed</a:t>
            </a:r>
          </a:p>
          <a:p>
            <a:pPr lvl="1"/>
            <a:r>
              <a:rPr lang="en-US" dirty="0"/>
              <a:t>If a machine is available at 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r>
              <a:rPr lang="en-US" dirty="0"/>
              <a:t> then assign job j, and add j to set J</a:t>
            </a:r>
          </a:p>
          <a:p>
            <a:pPr lvl="1"/>
            <a:r>
              <a:rPr lang="en-US" dirty="0"/>
              <a:t>If a machine is not available then calculate completion time</a:t>
            </a:r>
          </a:p>
          <a:p>
            <a:pPr marL="914400" lvl="2" indent="0">
              <a:buNone/>
            </a:pPr>
            <a:r>
              <a:rPr lang="en-US" dirty="0" err="1"/>
              <a:t>C</a:t>
            </a:r>
            <a:r>
              <a:rPr lang="en-US" baseline="-25000" dirty="0" err="1"/>
              <a:t>j</a:t>
            </a:r>
            <a:r>
              <a:rPr lang="en-US" baseline="-25000" dirty="0"/>
              <a:t>*</a:t>
            </a:r>
            <a:r>
              <a:rPr lang="en-US" dirty="0"/>
              <a:t> = max (</a:t>
            </a:r>
            <a:r>
              <a:rPr lang="en-US" dirty="0" err="1"/>
              <a:t>C</a:t>
            </a:r>
            <a:r>
              <a:rPr lang="en-US" baseline="-25000" dirty="0" err="1"/>
              <a:t>k</a:t>
            </a:r>
            <a:r>
              <a:rPr lang="en-US" dirty="0"/>
              <a:t>) for k in J 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C</a:t>
            </a:r>
            <a:r>
              <a:rPr lang="en-US" baseline="-25000" dirty="0" err="1"/>
              <a:t>j</a:t>
            </a:r>
            <a:r>
              <a:rPr lang="en-US" dirty="0"/>
              <a:t> &gt; </a:t>
            </a:r>
            <a:r>
              <a:rPr lang="en-US" dirty="0" err="1"/>
              <a:t>C</a:t>
            </a:r>
            <a:r>
              <a:rPr lang="en-US" baseline="-25000" dirty="0" err="1"/>
              <a:t>j</a:t>
            </a:r>
            <a:r>
              <a:rPr lang="en-US" baseline="-25000" dirty="0"/>
              <a:t>*</a:t>
            </a:r>
            <a:r>
              <a:rPr lang="en-US" dirty="0"/>
              <a:t> do not include j in J and go to the next unassigned j. Otherwise delete job j* from J and assign j to the freed machine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0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Reservation Systems without slack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Job	1	2	3	4	5	6</a:t>
            </a:r>
          </a:p>
          <a:p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	6	1	4	2	3	3</a:t>
            </a:r>
          </a:p>
          <a:p>
            <a:r>
              <a:rPr lang="en-US" dirty="0" err="1"/>
              <a:t>r</a:t>
            </a:r>
            <a:r>
              <a:rPr lang="en-US" baseline="-25000" dirty="0" err="1"/>
              <a:t>j</a:t>
            </a:r>
            <a:r>
              <a:rPr lang="en-US" dirty="0"/>
              <a:t>	2 	7	5	2	1	0</a:t>
            </a:r>
          </a:p>
          <a:p>
            <a:r>
              <a:rPr lang="en-US" dirty="0"/>
              <a:t>3 machines in parallel</a:t>
            </a:r>
          </a:p>
          <a:p>
            <a:r>
              <a:rPr lang="en-US" dirty="0"/>
              <a:t>Calculate </a:t>
            </a:r>
            <a:r>
              <a:rPr lang="en-US" dirty="0" err="1"/>
              <a:t>d</a:t>
            </a:r>
            <a:r>
              <a:rPr lang="en-US" baseline="-25000" dirty="0" err="1"/>
              <a:t>j</a:t>
            </a:r>
            <a:r>
              <a:rPr lang="en-US" dirty="0"/>
              <a:t> </a:t>
            </a:r>
          </a:p>
          <a:p>
            <a:r>
              <a:rPr lang="en-US" dirty="0" err="1"/>
              <a:t>d</a:t>
            </a:r>
            <a:r>
              <a:rPr lang="en-US" baseline="-25000" dirty="0" err="1"/>
              <a:t>j</a:t>
            </a:r>
            <a:r>
              <a:rPr lang="en-US" dirty="0"/>
              <a:t>	8	8	9	4	4	3</a:t>
            </a:r>
          </a:p>
          <a:p>
            <a:r>
              <a:rPr lang="en-US" dirty="0"/>
              <a:t>In increasing order of 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r>
              <a:rPr lang="en-US" dirty="0"/>
              <a:t>  Job sequence is 654132. However, Job 1 cannot be scheduled. Final schedule is 65432.</a:t>
            </a:r>
          </a:p>
          <a:p>
            <a:r>
              <a:rPr lang="en-US" dirty="0"/>
              <a:t>If p</a:t>
            </a:r>
            <a:r>
              <a:rPr lang="en-US" baseline="-25000" dirty="0"/>
              <a:t>4 </a:t>
            </a:r>
            <a:r>
              <a:rPr lang="en-US" dirty="0"/>
              <a:t> = 8 then d</a:t>
            </a:r>
            <a:r>
              <a:rPr lang="en-US" baseline="-25000" dirty="0"/>
              <a:t>4</a:t>
            </a:r>
            <a:r>
              <a:rPr lang="en-US" dirty="0"/>
              <a:t> = 10 </a:t>
            </a:r>
            <a:endParaRPr lang="en-US" baseline="-25000" dirty="0"/>
          </a:p>
          <a:p>
            <a:pPr lvl="1"/>
            <a:r>
              <a:rPr lang="en-US" dirty="0"/>
              <a:t>J = {6,5,4}</a:t>
            </a:r>
          </a:p>
          <a:p>
            <a:pPr lvl="1"/>
            <a:r>
              <a:rPr lang="en-US" dirty="0" err="1"/>
              <a:t>C</a:t>
            </a:r>
            <a:r>
              <a:rPr lang="en-US" baseline="-25000" dirty="0" err="1"/>
              <a:t>j</a:t>
            </a:r>
            <a:r>
              <a:rPr lang="en-US" baseline="-25000" dirty="0"/>
              <a:t>*</a:t>
            </a:r>
            <a:r>
              <a:rPr lang="en-US" dirty="0"/>
              <a:t> = max (</a:t>
            </a:r>
            <a:r>
              <a:rPr lang="en-US" dirty="0" err="1"/>
              <a:t>C</a:t>
            </a:r>
            <a:r>
              <a:rPr lang="en-US" baseline="-25000" dirty="0" err="1"/>
              <a:t>k</a:t>
            </a:r>
            <a:r>
              <a:rPr lang="en-US" dirty="0"/>
              <a:t>) for k in J = 10 and j* = 4</a:t>
            </a:r>
          </a:p>
          <a:p>
            <a:pPr lvl="1"/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 = 8 &lt; </a:t>
            </a:r>
            <a:r>
              <a:rPr lang="en-US" dirty="0" err="1"/>
              <a:t>C</a:t>
            </a:r>
            <a:r>
              <a:rPr lang="en-US" baseline="-25000" dirty="0" err="1"/>
              <a:t>j</a:t>
            </a:r>
            <a:r>
              <a:rPr lang="en-US" baseline="-25000" dirty="0"/>
              <a:t>*</a:t>
            </a:r>
          </a:p>
          <a:p>
            <a:pPr lvl="1"/>
            <a:r>
              <a:rPr lang="en-US" dirty="0"/>
              <a:t> So, delete 4 from J and add 1,   J= {6,5,1} . Job 4 cannot be scheduled</a:t>
            </a:r>
          </a:p>
          <a:p>
            <a:pPr lvl="1"/>
            <a:r>
              <a:rPr lang="en-US" dirty="0"/>
              <a:t>Then add job 3 when job 6 is completed J = {6,5,1,3}</a:t>
            </a:r>
          </a:p>
          <a:p>
            <a:pPr lvl="1"/>
            <a:r>
              <a:rPr lang="en-US" dirty="0"/>
              <a:t>Then add job 2 when job 5 is completed J = {6,5,1,3,2}</a:t>
            </a:r>
          </a:p>
          <a:p>
            <a:pPr lvl="1"/>
            <a:r>
              <a:rPr lang="en-US" dirty="0"/>
              <a:t>In summary, with J1 machine 3 was freed on day 8, which allows the next reservation to start (with J4 it was day 10). This increases the # of jobs processed over time. You also make a decision whether to accept a job or not.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1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Reservation Systems without slack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Job	1	2	3	4	5	6</a:t>
                </a:r>
              </a:p>
              <a:p>
                <a:r>
                  <a:rPr lang="en-US" dirty="0" err="1"/>
                  <a:t>p</a:t>
                </a:r>
                <a:r>
                  <a:rPr lang="en-US" baseline="-25000" dirty="0" err="1"/>
                  <a:t>j</a:t>
                </a:r>
                <a:r>
                  <a:rPr lang="en-US" dirty="0"/>
                  <a:t>	6	1	4	2	3	3</a:t>
                </a:r>
              </a:p>
              <a:p>
                <a:r>
                  <a:rPr lang="en-US" dirty="0" err="1"/>
                  <a:t>r</a:t>
                </a:r>
                <a:r>
                  <a:rPr lang="en-US" baseline="-25000" dirty="0" err="1"/>
                  <a:t>j</a:t>
                </a:r>
                <a:r>
                  <a:rPr lang="en-US" dirty="0"/>
                  <a:t>	2 	7	5	2	1	0</a:t>
                </a:r>
              </a:p>
              <a:p>
                <a:r>
                  <a:rPr lang="en-US" dirty="0"/>
                  <a:t>How many machines to do </a:t>
                </a:r>
                <a:r>
                  <a:rPr lang="en-US" b="1" u="sng" dirty="0"/>
                  <a:t>all the jobs</a:t>
                </a:r>
                <a:r>
                  <a:rPr lang="en-US" dirty="0"/>
                  <a:t>?</a:t>
                </a:r>
              </a:p>
              <a:p>
                <a:r>
                  <a:rPr lang="en-US" dirty="0"/>
                  <a:t>Calculate </a:t>
                </a:r>
                <a:r>
                  <a:rPr lang="en-US" dirty="0" err="1"/>
                  <a:t>d</a:t>
                </a:r>
                <a:r>
                  <a:rPr lang="en-US" baseline="-25000" dirty="0" err="1"/>
                  <a:t>j</a:t>
                </a:r>
                <a:r>
                  <a:rPr lang="en-US" dirty="0"/>
                  <a:t> </a:t>
                </a:r>
              </a:p>
              <a:p>
                <a:r>
                  <a:rPr lang="en-US" dirty="0" err="1"/>
                  <a:t>d</a:t>
                </a:r>
                <a:r>
                  <a:rPr lang="en-US" baseline="-25000" dirty="0" err="1"/>
                  <a:t>j</a:t>
                </a:r>
                <a:r>
                  <a:rPr lang="en-US" dirty="0"/>
                  <a:t>	8	8	9	4	4	3</a:t>
                </a:r>
              </a:p>
              <a:p>
                <a:r>
                  <a:rPr lang="en-US" dirty="0"/>
                  <a:t>In increasing order of </a:t>
                </a:r>
                <a:r>
                  <a:rPr lang="en-US" dirty="0" err="1"/>
                  <a:t>r</a:t>
                </a:r>
                <a:r>
                  <a:rPr lang="en-US" baseline="-25000" dirty="0" err="1"/>
                  <a:t>j</a:t>
                </a:r>
                <a:r>
                  <a:rPr lang="en-US" dirty="0"/>
                  <a:t>  Job sequence is 654132</a:t>
                </a:r>
              </a:p>
              <a:p>
                <a:r>
                  <a:rPr lang="en-US" dirty="0"/>
                  <a:t>Dual problem: How many machines (minimum number) to process all the jobs?</a:t>
                </a:r>
              </a:p>
              <a:p>
                <a:pPr lvl="1"/>
                <a:r>
                  <a:rPr lang="en-US" dirty="0"/>
                  <a:t>Arrange j jobs in the increasing order of their release times </a:t>
                </a:r>
                <a:r>
                  <a:rPr lang="en-US" dirty="0" err="1"/>
                  <a:t>r</a:t>
                </a:r>
                <a:r>
                  <a:rPr lang="en-US" baseline="-25000" dirty="0" err="1"/>
                  <a:t>j</a:t>
                </a:r>
                <a:endParaRPr lang="en-US" dirty="0"/>
              </a:p>
              <a:p>
                <a:pPr lvl="1"/>
                <a:r>
                  <a:rPr lang="en-US" dirty="0"/>
                  <a:t>Assign job 1 to machine 1</a:t>
                </a:r>
              </a:p>
              <a:p>
                <a:pPr lvl="1"/>
                <a:r>
                  <a:rPr lang="en-US" dirty="0"/>
                  <a:t>Suppose j-1 jobs are assigned to machines 1,2….,i then  it is likely that jobs have been assigned to the same machine.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 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−1</m:t>
                    </m:r>
                  </m:oMath>
                </a14:m>
                <a:endParaRPr lang="en-US" b="0" dirty="0">
                  <a:ea typeface="Cambria Math"/>
                </a:endParaRPr>
              </a:p>
              <a:p>
                <a:pPr lvl="1"/>
                <a:r>
                  <a:rPr lang="en-US" dirty="0"/>
                  <a:t>Next assign job j to the available machines from 1,2,…,</a:t>
                </a:r>
                <a:r>
                  <a:rPr lang="en-US" dirty="0" err="1"/>
                  <a:t>i</a:t>
                </a:r>
                <a:r>
                  <a:rPr lang="en-US" dirty="0"/>
                  <a:t>. If no machine is available at </a:t>
                </a:r>
                <a:r>
                  <a:rPr lang="en-US" dirty="0" err="1"/>
                  <a:t>r</a:t>
                </a:r>
                <a:r>
                  <a:rPr lang="en-US" baseline="-25000" dirty="0" err="1"/>
                  <a:t>j</a:t>
                </a:r>
                <a:r>
                  <a:rPr lang="en-US" dirty="0"/>
                  <a:t> then assign j to i+1 </a:t>
                </a:r>
                <a:r>
                  <a:rPr lang="en-US" dirty="0" err="1"/>
                  <a:t>th</a:t>
                </a:r>
                <a:r>
                  <a:rPr lang="en-US" dirty="0"/>
                  <a:t> machine. 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5" t="-1486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30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Reservation Systems with slack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Slack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 ≤  </a:t>
            </a:r>
            <a:r>
              <a:rPr lang="en-US" dirty="0" err="1"/>
              <a:t>d</a:t>
            </a:r>
            <a:r>
              <a:rPr lang="en-US" baseline="-25000" dirty="0" err="1"/>
              <a:t>j</a:t>
            </a:r>
            <a:r>
              <a:rPr lang="en-US" dirty="0"/>
              <a:t> – 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endParaRPr lang="en-US" dirty="0"/>
          </a:p>
          <a:p>
            <a:r>
              <a:rPr lang="en-US" dirty="0"/>
              <a:t>Trivial case</a:t>
            </a:r>
          </a:p>
          <a:p>
            <a:pPr lvl="1"/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 = 1 for all j, </a:t>
            </a:r>
            <a:r>
              <a:rPr lang="en-US" dirty="0" err="1"/>
              <a:t>w</a:t>
            </a:r>
            <a:r>
              <a:rPr lang="en-US" baseline="-25000" dirty="0" err="1"/>
              <a:t>j</a:t>
            </a:r>
            <a:r>
              <a:rPr lang="en-US" dirty="0"/>
              <a:t> is also equal, and set </a:t>
            </a:r>
            <a:r>
              <a:rPr lang="en-US" dirty="0" err="1"/>
              <a:t>M</a:t>
            </a:r>
            <a:r>
              <a:rPr lang="en-US" baseline="-25000" dirty="0" err="1"/>
              <a:t>j</a:t>
            </a:r>
            <a:r>
              <a:rPr lang="en-US" baseline="-25000" dirty="0"/>
              <a:t> </a:t>
            </a:r>
            <a:r>
              <a:rPr lang="en-US" dirty="0"/>
              <a:t> has all m machines </a:t>
            </a:r>
          </a:p>
          <a:p>
            <a:pPr lvl="1"/>
            <a:r>
              <a:rPr lang="en-US" dirty="0"/>
              <a:t>A schedule can be worked out progressively in time to maximize the number of jobs assigned</a:t>
            </a:r>
          </a:p>
          <a:p>
            <a:r>
              <a:rPr lang="en-US" dirty="0"/>
              <a:t>A more difficult case if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 and </a:t>
            </a:r>
            <a:r>
              <a:rPr lang="en-US" dirty="0" err="1"/>
              <a:t>w</a:t>
            </a:r>
            <a:r>
              <a:rPr lang="en-US" baseline="-25000" dirty="0" err="1"/>
              <a:t>j</a:t>
            </a:r>
            <a:r>
              <a:rPr lang="en-US" baseline="-25000" dirty="0"/>
              <a:t> </a:t>
            </a:r>
            <a:r>
              <a:rPr lang="en-US" dirty="0"/>
              <a:t>are unequal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88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Reservation Systems with slack – unequal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Unequal processing times and weights </a:t>
            </a:r>
          </a:p>
          <a:p>
            <a:r>
              <a:rPr lang="en-US" dirty="0" err="1"/>
              <a:t>M</a:t>
            </a:r>
            <a:r>
              <a:rPr lang="en-US" baseline="-25000" dirty="0" err="1"/>
              <a:t>j</a:t>
            </a:r>
            <a:r>
              <a:rPr lang="en-US" dirty="0"/>
              <a:t> has  different machines m</a:t>
            </a:r>
          </a:p>
          <a:p>
            <a:r>
              <a:rPr lang="en-US" dirty="0"/>
              <a:t>Maximizing the weighted number of jobs processed is a NP-hard problem</a:t>
            </a:r>
          </a:p>
          <a:p>
            <a:r>
              <a:rPr lang="en-US" dirty="0"/>
              <a:t>Use a heuristic but there is no guarantee for obtaining an optimal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29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Timetabling with resource or workforce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Each job uses only one type of tool (resource, workforce)</a:t>
            </a:r>
          </a:p>
          <a:p>
            <a:r>
              <a:rPr lang="en-US" dirty="0"/>
              <a:t>No precedence constraints</a:t>
            </a:r>
          </a:p>
          <a:p>
            <a:r>
              <a:rPr lang="en-US" dirty="0"/>
              <a:t>W</a:t>
            </a:r>
            <a:r>
              <a:rPr lang="en-US" baseline="-25000" dirty="0"/>
              <a:t>1</a:t>
            </a:r>
            <a:r>
              <a:rPr lang="en-US" dirty="0"/>
              <a:t> identical units of the tool are available (say 10 operators)</a:t>
            </a:r>
          </a:p>
          <a:p>
            <a:r>
              <a:rPr lang="en-US" dirty="0"/>
              <a:t>Job j needs W</a:t>
            </a:r>
            <a:r>
              <a:rPr lang="en-US" baseline="-25000" dirty="0"/>
              <a:t>1 j</a:t>
            </a:r>
            <a:r>
              <a:rPr lang="en-US" dirty="0"/>
              <a:t> of these tools (say 5 operators)</a:t>
            </a:r>
          </a:p>
          <a:p>
            <a:r>
              <a:rPr lang="en-US" dirty="0"/>
              <a:t>Job k needs W</a:t>
            </a:r>
            <a:r>
              <a:rPr lang="en-US" baseline="-25000" dirty="0"/>
              <a:t>1 k</a:t>
            </a:r>
            <a:r>
              <a:rPr lang="en-US" dirty="0"/>
              <a:t> of these tools (say 6 operators)</a:t>
            </a:r>
          </a:p>
          <a:p>
            <a:r>
              <a:rPr lang="en-US" dirty="0"/>
              <a:t>If W</a:t>
            </a:r>
            <a:r>
              <a:rPr lang="en-US" baseline="-25000" dirty="0"/>
              <a:t>1 j</a:t>
            </a:r>
            <a:r>
              <a:rPr lang="en-US" dirty="0"/>
              <a:t> + W</a:t>
            </a:r>
            <a:r>
              <a:rPr lang="en-US" baseline="-25000" dirty="0"/>
              <a:t>1 k</a:t>
            </a:r>
            <a:r>
              <a:rPr lang="en-US" dirty="0"/>
              <a:t> &gt; W</a:t>
            </a:r>
            <a:r>
              <a:rPr lang="en-US" baseline="-25000" dirty="0"/>
              <a:t>1</a:t>
            </a:r>
            <a:r>
              <a:rPr lang="en-US" dirty="0"/>
              <a:t> then the jobs j and k cannot be scheduled at the same time</a:t>
            </a:r>
          </a:p>
          <a:p>
            <a:r>
              <a:rPr lang="en-US" dirty="0"/>
              <a:t>Bin-packing problem in combinatorial optimization with bin capacity of W</a:t>
            </a:r>
            <a:r>
              <a:rPr lang="en-US" baseline="-25000" dirty="0"/>
              <a:t>1</a:t>
            </a:r>
            <a:r>
              <a:rPr lang="en-US" dirty="0"/>
              <a:t> and job j has W</a:t>
            </a:r>
            <a:r>
              <a:rPr lang="en-US" baseline="-25000" dirty="0"/>
              <a:t>1 j</a:t>
            </a:r>
            <a:r>
              <a:rPr lang="en-US" dirty="0"/>
              <a:t> units. Objective is to minimize number of bins </a:t>
            </a:r>
          </a:p>
          <a:p>
            <a:r>
              <a:rPr lang="en-US" dirty="0"/>
              <a:t>If each bin corresponds to one time period then the objective is to minimize </a:t>
            </a:r>
            <a:r>
              <a:rPr lang="en-US" dirty="0" err="1"/>
              <a:t>makespan</a:t>
            </a:r>
            <a:r>
              <a:rPr lang="en-US" dirty="0"/>
              <a:t>. The items packed in one bin correspond to jobs processed in that time interval</a:t>
            </a:r>
          </a:p>
          <a:p>
            <a:r>
              <a:rPr lang="en-US" dirty="0"/>
              <a:t>If number of bin = 1 then it is a knapsack problem.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26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Timetabling with resource or workforce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Even if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 is equal for all j the problem is NP hard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First fit  FF heuristic</a:t>
            </a:r>
          </a:p>
          <a:p>
            <a:pPr lvl="1"/>
            <a:r>
              <a:rPr lang="en-US" dirty="0"/>
              <a:t>First fit decreasing FFD heuristic</a:t>
            </a:r>
          </a:p>
          <a:p>
            <a:pPr lvl="1"/>
            <a:r>
              <a:rPr lang="en-US" dirty="0"/>
              <a:t>Neither are optimal but FFD is better than FF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69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13613</TotalTime>
  <Words>2221</Words>
  <Application>Microsoft Office PowerPoint</Application>
  <PresentationFormat>On-screen Show (4:3)</PresentationFormat>
  <Paragraphs>196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 Math</vt:lpstr>
      <vt:lpstr>Office Theme</vt:lpstr>
      <vt:lpstr>Reservation Systems</vt:lpstr>
      <vt:lpstr>Reservation Systems without slack (feasibility problem)</vt:lpstr>
      <vt:lpstr>Reservation Systems without slack</vt:lpstr>
      <vt:lpstr>Reservation Systems without slack</vt:lpstr>
      <vt:lpstr>Reservation Systems without slack</vt:lpstr>
      <vt:lpstr>Reservation Systems with slack</vt:lpstr>
      <vt:lpstr>Reservation Systems with slack – unequal pj</vt:lpstr>
      <vt:lpstr>Timetabling with resource or workforce constraints</vt:lpstr>
      <vt:lpstr>Timetabling with resource or workforce constraints</vt:lpstr>
      <vt:lpstr>Timetabling with operator or tooling constraints</vt:lpstr>
      <vt:lpstr>Timetabling with operator or tooling constraints</vt:lpstr>
      <vt:lpstr>Timetabling with tooling constraints</vt:lpstr>
      <vt:lpstr>Timetabling with costs</vt:lpstr>
      <vt:lpstr>Timetabling Summary</vt:lpstr>
      <vt:lpstr>Project-Scheduling with Resource Constraints</vt:lpstr>
      <vt:lpstr>Project-Scheduling with Resource Constraints</vt:lpstr>
      <vt:lpstr>Project-Scheduling with Resource Constraints</vt:lpstr>
    </vt:vector>
  </TitlesOfParts>
  <Company>Volgenau School, 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 Ganesan</dc:creator>
  <cp:lastModifiedBy>Rajesh Ganesan</cp:lastModifiedBy>
  <cp:revision>432</cp:revision>
  <cp:lastPrinted>2014-04-10T19:51:06Z</cp:lastPrinted>
  <dcterms:created xsi:type="dcterms:W3CDTF">2012-01-24T15:25:05Z</dcterms:created>
  <dcterms:modified xsi:type="dcterms:W3CDTF">2023-11-08T01:07:23Z</dcterms:modified>
</cp:coreProperties>
</file>